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91" r:id="rId3"/>
    <p:sldId id="289" r:id="rId4"/>
    <p:sldId id="293" r:id="rId5"/>
    <p:sldId id="301" r:id="rId6"/>
    <p:sldId id="304" r:id="rId7"/>
    <p:sldId id="292" r:id="rId8"/>
    <p:sldId id="300" r:id="rId9"/>
    <p:sldId id="302" r:id="rId10"/>
    <p:sldId id="288" r:id="rId11"/>
    <p:sldId id="303" r:id="rId12"/>
    <p:sldId id="290" r:id="rId13"/>
    <p:sldId id="294" r:id="rId14"/>
    <p:sldId id="263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FA46D06-1039-4EC3-97C0-97E738A0FD0C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AE330EA-6EB6-4098-8E1E-0889591E4A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4606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F2E5FEA-303F-450B-9DA2-E675148CA045}" type="datetimeFigureOut">
              <a:rPr lang="cs-CZ"/>
              <a:pPr>
                <a:defRPr/>
              </a:pPr>
              <a:t>18.03.2018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3E9F1A-1E9C-4E5D-B1DF-994C2D5E03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70491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E4223E-6E24-4ED8-917E-828D8B1B1AB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A6D3CD-4F9A-49C3-A563-E2A023D6D37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 smtClean="0"/>
          </a:p>
        </p:txBody>
      </p:sp>
      <p:sp>
        <p:nvSpPr>
          <p:cNvPr id="2" name="Zástupný symbol pro záhlaví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CU01 Informatika II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40BB2-B072-4DEB-A340-D2063D87F8CF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B8028-4FA0-4EA5-B00B-F2EF556C8E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141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C044F-3503-44B2-AC1B-59554D8F3467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25B9-E7C2-4EB2-B6AB-D7A663AB91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08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C9EEB-B19E-463F-BB1E-76370F2ADA20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AAE51-62DE-4DA8-86FB-FB551DF5C2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183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6"/>
          <p:cNvSpPr txBox="1">
            <a:spLocks noChangeAspect="1"/>
          </p:cNvSpPr>
          <p:nvPr userDrawn="1"/>
        </p:nvSpPr>
        <p:spPr bwMode="auto">
          <a:xfrm>
            <a:off x="4427538" y="6015038"/>
            <a:ext cx="3240087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Středoevropské centrum pro vytváření a realizaci inovovaných technicko-ekonomických studijních programů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Registrační číslo CZ.1.07/2.2.00/28.0301</a:t>
            </a:r>
          </a:p>
          <a:p>
            <a:pPr eaLnBrk="1" hangingPunct="1"/>
            <a:r>
              <a:rPr lang="cs-CZ" sz="900" b="1">
                <a:solidFill>
                  <a:srgbClr val="BFBFBF"/>
                </a:solidFill>
                <a:latin typeface="Calibri" pitchFamily="34" charset="0"/>
              </a:rPr>
              <a:t>Tento projekt je spolufinancován Evropským sociálním fondem a státním rozpočtem České republiky.</a:t>
            </a:r>
          </a:p>
        </p:txBody>
      </p:sp>
      <p:sp>
        <p:nvSpPr>
          <p:cNvPr id="5" name="Zástupný symbol pro číslo snímku 1"/>
          <p:cNvSpPr txBox="1">
            <a:spLocks/>
          </p:cNvSpPr>
          <p:nvPr userDrawn="1"/>
        </p:nvSpPr>
        <p:spPr>
          <a:xfrm>
            <a:off x="8316913" y="6159500"/>
            <a:ext cx="620712" cy="365125"/>
          </a:xfrm>
          <a:prstGeom prst="rect">
            <a:avLst/>
          </a:prstGeom>
        </p:spPr>
        <p:txBody>
          <a:bodyPr anchor="ctr"/>
          <a:lstStyle>
            <a:defPPr>
              <a:defRPr lang="cs-CZ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846A7DA6-111F-416A-A1F4-8726F9DD5C5A}" type="slidenum">
              <a:rPr lang="cs-CZ" sz="1600" b="1" smtClean="0"/>
              <a:pPr algn="ctr">
                <a:defRPr/>
              </a:pPr>
              <a:t>‹#›</a:t>
            </a:fld>
            <a:endParaRPr lang="cs-CZ" sz="1600" b="1" dirty="0"/>
          </a:p>
        </p:txBody>
      </p:sp>
      <p:pic>
        <p:nvPicPr>
          <p:cNvPr id="6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015038"/>
            <a:ext cx="365442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6"/>
          <p:cNvCxnSpPr/>
          <p:nvPr userDrawn="1"/>
        </p:nvCxnSpPr>
        <p:spPr>
          <a:xfrm>
            <a:off x="4140200" y="601503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 userDrawn="1"/>
        </p:nvCxnSpPr>
        <p:spPr>
          <a:xfrm>
            <a:off x="8172450" y="6021388"/>
            <a:ext cx="0" cy="727075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C5509-DE41-4200-BB74-32D5ABB0EB94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6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2DF94-6427-4A12-AB52-C04153401071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956CE-0E1A-4E1D-8ADB-A9755C6C5E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231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24817-A450-4D01-830E-727FD4441710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1CE18-A1C4-476A-B627-E4BF1EBD9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098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BB37-72CB-4C51-879D-CDEE1FE4F256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2CD4-7986-465F-9F0D-0BC41E89F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01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C5F20-8E06-440F-BBC0-2CB76CD3DCC0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3E63F-E36B-4762-8BC0-847C2EB13B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64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9CD88-9FAB-484B-B952-B96566EB4F6D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F1813-6FFE-4438-AD40-3B309694D8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2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99C9-1DBD-4924-BF48-3BBA1DC36507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91AE-B56E-400E-BFCA-3794E9633A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0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50ABE-7ECC-4652-AE98-3B6A7CA631D5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48E2D-E0AA-44A6-AF50-DE74F0A895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7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17F515-0F72-440A-9F26-6B75801D2B1E}" type="datetime1">
              <a:rPr lang="cs-CZ"/>
              <a:pPr>
                <a:defRPr/>
              </a:pPr>
              <a:t>18.03.2018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21002F-EBE2-4D60-A45F-A0C0ECE8D3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1995030"/>
            <a:ext cx="84248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</a:t>
            </a:r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0</a:t>
            </a:r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0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2 –</a:t>
            </a:r>
            <a:r>
              <a:rPr lang="cs-CZ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Informační technologie</a:t>
            </a: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/>
            </a:r>
            <a:b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</a:b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Základy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algoritmizace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5/13</a:t>
            </a:r>
            <a:endParaRPr lang="cs-CZ" sz="3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  <a:p>
            <a:pPr marL="0" algn="ctr" eaLnBrk="1" hangingPunct="1">
              <a:lnSpc>
                <a:spcPct val="150000"/>
              </a:lnSpc>
              <a:defRPr/>
            </a:pP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U</a:t>
            </a:r>
            <a:r>
              <a:rPr lang="cs-CZ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živatelské</a:t>
            </a:r>
            <a:r>
              <a:rPr lang="cs-CZ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a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funkce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4735"/>
            <a:ext cx="8229600" cy="5148572"/>
          </a:xfrm>
        </p:spPr>
        <p:txBody>
          <a:bodyPr/>
          <a:lstStyle/>
          <a:p>
            <a:pPr marL="1588" lvl="1" indent="0">
              <a:buNone/>
            </a:pPr>
            <a:r>
              <a:rPr lang="cs-CZ" sz="2000" dirty="0"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[Public |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 [Static]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588" lvl="1" indent="0"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[(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arglist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)] [</a:t>
            </a:r>
            <a:r>
              <a:rPr lang="cs-CZ" sz="18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type]</a:t>
            </a:r>
          </a:p>
          <a:p>
            <a:pPr marL="1588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[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588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[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588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Exit Funkce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1588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[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588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[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1588" lvl="1" indent="0"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dirty="0" err="1" smtClean="0">
                <a:cs typeface="Courier New" pitchFamily="49" charset="0"/>
              </a:rPr>
              <a:t>Funkce</a:t>
            </a:r>
            <a:r>
              <a:rPr lang="cs-CZ" sz="1800" dirty="0" smtClean="0">
                <a:cs typeface="Courier New" pitchFamily="49" charset="0"/>
              </a:rPr>
              <a:t> = </a:t>
            </a:r>
            <a:r>
              <a:rPr lang="cs-CZ" sz="1800" dirty="0">
                <a:cs typeface="Courier New" pitchFamily="49" charset="0"/>
              </a:rPr>
              <a:t>skupina příkazů </a:t>
            </a:r>
            <a:r>
              <a:rPr lang="cs-CZ" sz="1800" dirty="0" smtClean="0">
                <a:cs typeface="Courier New" pitchFamily="49" charset="0"/>
              </a:rPr>
              <a:t>uvedená mezi </a:t>
            </a:r>
            <a:r>
              <a:rPr lang="cs-CZ" sz="1800" dirty="0" err="1" smtClean="0">
                <a:cs typeface="Courier New" pitchFamily="49" charset="0"/>
              </a:rPr>
              <a:t>kw</a:t>
            </a:r>
            <a:r>
              <a:rPr lang="cs-CZ" sz="1800" dirty="0" smtClean="0">
                <a:cs typeface="Courier New" pitchFamily="49" charset="0"/>
              </a:rPr>
              <a:t>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800" dirty="0">
                <a:cs typeface="Courier New" pitchFamily="49" charset="0"/>
              </a:rPr>
              <a:t> </a:t>
            </a:r>
            <a:r>
              <a:rPr lang="cs-CZ" sz="1800" dirty="0" smtClean="0">
                <a:cs typeface="Courier New" pitchFamily="49" charset="0"/>
              </a:rPr>
              <a:t>...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800" dirty="0">
                <a:cs typeface="Courier New" pitchFamily="49" charset="0"/>
              </a:rPr>
              <a:t>. </a:t>
            </a:r>
            <a:endParaRPr lang="en-US" sz="1800" dirty="0" smtClean="0">
              <a:cs typeface="Courier New" pitchFamily="49" charset="0"/>
            </a:endParaRP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výpočet napětí, posunutí, sestavení adresy, ...</a:t>
            </a:r>
            <a:endParaRPr lang="en-US" sz="1600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Funkce </a:t>
            </a:r>
            <a:r>
              <a:rPr lang="cs-CZ" sz="1800" dirty="0">
                <a:cs typeface="Courier New" pitchFamily="49" charset="0"/>
              </a:rPr>
              <a:t>vrací do kontextu volání hodnotu prostřednictvím svého názvu.</a:t>
            </a:r>
          </a:p>
          <a:p>
            <a:pPr marL="685800" lvl="1"/>
            <a:r>
              <a:rPr lang="cs-CZ" sz="1600" dirty="0">
                <a:cs typeface="Courier New" pitchFamily="49" charset="0"/>
              </a:rPr>
              <a:t>přiřazovací příkaz: </a:t>
            </a:r>
            <a:r>
              <a:rPr lang="en-US" sz="1600" dirty="0" smtClean="0">
                <a:cs typeface="Courier New" pitchFamily="49" charset="0"/>
              </a:rPr>
              <a:t>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1600" dirty="0" smtClean="0"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</a:t>
            </a:r>
            <a:endParaRPr lang="cs-CZ" sz="1400" dirty="0">
              <a:cs typeface="Courier New" pitchFamily="49" charset="0"/>
            </a:endParaRPr>
          </a:p>
          <a:p>
            <a:pPr marL="685800" lvl="1"/>
            <a:r>
              <a:rPr lang="cs-CZ" sz="1400" b="1" dirty="0">
                <a:solidFill>
                  <a:srgbClr val="FF0000"/>
                </a:solidFill>
                <a:cs typeface="Courier New" pitchFamily="49" charset="0"/>
              </a:rPr>
              <a:t>POKUD VYNECHÁME, BUDE NÁVRATOVÁ </a:t>
            </a:r>
            <a:r>
              <a:rPr lang="cs-CZ" sz="1400" b="1" dirty="0" smtClean="0">
                <a:solidFill>
                  <a:srgbClr val="FF0000"/>
                </a:solidFill>
                <a:cs typeface="Courier New" pitchFamily="49" charset="0"/>
              </a:rPr>
              <a:t>HODNOTA ROVNA </a:t>
            </a:r>
            <a:r>
              <a:rPr lang="cs-CZ" sz="1400" b="1" dirty="0">
                <a:solidFill>
                  <a:srgbClr val="FF0000"/>
                </a:solidFill>
                <a:cs typeface="Courier New" pitchFamily="49" charset="0"/>
              </a:rPr>
              <a:t>0.</a:t>
            </a:r>
            <a:endParaRPr lang="cs-CZ" sz="16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Funkce může mít parametry – doplňující </a:t>
            </a:r>
            <a:r>
              <a:rPr lang="cs-CZ" sz="1800" dirty="0">
                <a:cs typeface="Courier New" pitchFamily="49" charset="0"/>
              </a:rPr>
              <a:t>údaje, </a:t>
            </a:r>
            <a:r>
              <a:rPr lang="cs-CZ" sz="1800" dirty="0" smtClean="0">
                <a:cs typeface="Courier New" pitchFamily="49" charset="0"/>
              </a:rPr>
              <a:t>které ovlivňují výpočet 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[(</a:t>
            </a:r>
            <a:r>
              <a:rPr lang="cs-CZ" sz="1200" dirty="0" err="1">
                <a:latin typeface="Courier New" pitchFamily="49" charset="0"/>
                <a:cs typeface="Courier New" pitchFamily="49" charset="0"/>
              </a:rPr>
              <a:t>arglist</a:t>
            </a:r>
            <a:r>
              <a:rPr lang="cs-CZ" sz="1200" dirty="0">
                <a:latin typeface="Courier New" pitchFamily="49" charset="0"/>
                <a:cs typeface="Courier New" pitchFamily="49" charset="0"/>
              </a:rPr>
              <a:t>)] </a:t>
            </a:r>
            <a:endParaRPr lang="cs-CZ" sz="1600" dirty="0" smtClean="0">
              <a:cs typeface="Courier New" pitchFamily="49" charset="0"/>
            </a:endParaRPr>
          </a:p>
          <a:p>
            <a:pPr marL="685800" lvl="1"/>
            <a:r>
              <a:rPr lang="cs-CZ" sz="1800" dirty="0" smtClean="0">
                <a:cs typeface="Courier New" pitchFamily="49" charset="0"/>
              </a:rPr>
              <a:t>parametry </a:t>
            </a:r>
            <a:r>
              <a:rPr lang="cs-CZ" sz="1800" dirty="0">
                <a:cs typeface="Courier New" pitchFamily="49" charset="0"/>
              </a:rPr>
              <a:t>zapíšeme </a:t>
            </a:r>
            <a:r>
              <a:rPr lang="cs-CZ" sz="1800" dirty="0" smtClean="0">
                <a:cs typeface="Courier New" pitchFamily="49" charset="0"/>
              </a:rPr>
              <a:t>v deklaraci do </a:t>
            </a:r>
            <a:r>
              <a:rPr lang="cs-CZ" sz="1800" dirty="0">
                <a:cs typeface="Courier New" pitchFamily="49" charset="0"/>
              </a:rPr>
              <a:t>závorek za název </a:t>
            </a:r>
            <a:r>
              <a:rPr lang="cs-CZ" sz="1800" dirty="0" smtClean="0">
                <a:cs typeface="Courier New" pitchFamily="49" charset="0"/>
              </a:rPr>
              <a:t>funkce včetně typů.</a:t>
            </a:r>
            <a:endParaRPr lang="cs-CZ" sz="1800" dirty="0"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>
                <a:latin typeface="Calibri" pitchFamily="34" charset="0"/>
              </a:rPr>
              <a:t>Definice funkce (deklarace</a:t>
            </a:r>
            <a:r>
              <a:rPr lang="cs-CZ" b="1" dirty="0" smtClean="0">
                <a:latin typeface="Calibri" pitchFamily="34" charset="0"/>
              </a:rPr>
              <a:t>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1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3175" lvl="1" indent="0">
              <a:buNone/>
            </a:pPr>
            <a:r>
              <a:rPr lang="cs-CZ" sz="1800" dirty="0">
                <a:cs typeface="Courier New" pitchFamily="49" charset="0"/>
              </a:rPr>
              <a:t>Parametry definice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1600" dirty="0">
                <a:cs typeface="Courier New" pitchFamily="49" charset="0"/>
              </a:rPr>
              <a:t> (nepovinné)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funkce </a:t>
            </a:r>
            <a:r>
              <a:rPr lang="cs-CZ" sz="1600" dirty="0">
                <a:cs typeface="Courier New" pitchFamily="49" charset="0"/>
              </a:rPr>
              <a:t>je přístupná </a:t>
            </a:r>
            <a:r>
              <a:rPr lang="cs-CZ" sz="1600" dirty="0" smtClean="0">
                <a:cs typeface="Courier New" pitchFamily="49" charset="0"/>
              </a:rPr>
              <a:t>ve </a:t>
            </a:r>
            <a:r>
              <a:rPr lang="cs-CZ" sz="1600" dirty="0">
                <a:cs typeface="Courier New" pitchFamily="49" charset="0"/>
              </a:rPr>
              <a:t>všech </a:t>
            </a:r>
            <a:r>
              <a:rPr lang="cs-CZ" sz="1600" dirty="0" smtClean="0">
                <a:cs typeface="Courier New" pitchFamily="49" charset="0"/>
              </a:rPr>
              <a:t>modulech projektu –  </a:t>
            </a:r>
            <a:r>
              <a:rPr lang="cs-CZ" sz="1600" b="1" dirty="0" smtClean="0">
                <a:solidFill>
                  <a:srgbClr val="FF0000"/>
                </a:solidFill>
                <a:cs typeface="Courier New" pitchFamily="49" charset="0"/>
              </a:rPr>
              <a:t>IMPLICITNĚ</a:t>
            </a:r>
            <a:endParaRPr lang="cs-CZ" sz="16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(nepovinné)</a:t>
            </a:r>
            <a:endParaRPr lang="en-US" sz="1600" dirty="0" smtClean="0">
              <a:cs typeface="Courier New" pitchFamily="49" charset="0"/>
            </a:endParaRP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funkce je dostupná </a:t>
            </a:r>
            <a:r>
              <a:rPr lang="cs-CZ" sz="1600" dirty="0">
                <a:cs typeface="Courier New" pitchFamily="49" charset="0"/>
              </a:rPr>
              <a:t>pouze </a:t>
            </a:r>
            <a:r>
              <a:rPr lang="cs-CZ" sz="1600" dirty="0" smtClean="0">
                <a:cs typeface="Courier New" pitchFamily="49" charset="0"/>
              </a:rPr>
              <a:t>v </a:t>
            </a:r>
            <a:r>
              <a:rPr lang="cs-CZ" sz="1600" dirty="0">
                <a:cs typeface="Courier New" pitchFamily="49" charset="0"/>
              </a:rPr>
              <a:t>modulu, ve kterém je </a:t>
            </a:r>
            <a:r>
              <a:rPr lang="cs-CZ" sz="1600" dirty="0" smtClean="0">
                <a:cs typeface="Courier New" pitchFamily="49" charset="0"/>
              </a:rPr>
              <a:t>deklarovaná.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(nepovinné)</a:t>
            </a:r>
            <a:endParaRPr lang="en-US" sz="1600" dirty="0" smtClean="0">
              <a:cs typeface="Courier New" pitchFamily="49" charset="0"/>
            </a:endParaRP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lokální </a:t>
            </a:r>
            <a:r>
              <a:rPr lang="cs-CZ" sz="1600" dirty="0">
                <a:cs typeface="Courier New" pitchFamily="49" charset="0"/>
              </a:rPr>
              <a:t>proměnné </a:t>
            </a:r>
            <a:r>
              <a:rPr lang="cs-CZ" sz="1600" dirty="0" smtClean="0">
                <a:cs typeface="Courier New" pitchFamily="49" charset="0"/>
              </a:rPr>
              <a:t>funkce </a:t>
            </a:r>
            <a:r>
              <a:rPr lang="cs-CZ" sz="1600" dirty="0">
                <a:cs typeface="Courier New" pitchFamily="49" charset="0"/>
              </a:rPr>
              <a:t>zůstanou mezi jednotlivými voláními uchovány</a:t>
            </a:r>
            <a:r>
              <a:rPr lang="cs-CZ" sz="1600" dirty="0" smtClean="0">
                <a:cs typeface="Courier New" pitchFamily="49" charset="0"/>
              </a:rPr>
              <a:t>. </a:t>
            </a: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1600" dirty="0" smtClean="0">
                <a:cs typeface="Courier New" pitchFamily="49" charset="0"/>
              </a:rPr>
              <a:t> (povinná) – název funkce.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arglist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(nepovinné</a:t>
            </a:r>
            <a:r>
              <a:rPr lang="cs-CZ" sz="1600" dirty="0" smtClean="0">
                <a:cs typeface="Courier New" pitchFamily="49" charset="0"/>
              </a:rPr>
              <a:t>) –</a:t>
            </a:r>
            <a:r>
              <a:rPr lang="cs-CZ" sz="1600" dirty="0"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seznam parametrů funkce. </a:t>
            </a: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parametry se oddělují čárkou</a:t>
            </a:r>
            <a:r>
              <a:rPr lang="cs-CZ" sz="16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type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(</a:t>
            </a:r>
            <a:r>
              <a:rPr lang="cs-CZ" sz="1600" dirty="0" smtClean="0">
                <a:cs typeface="Courier New" pitchFamily="49" charset="0"/>
              </a:rPr>
              <a:t>nepovinné)</a:t>
            </a: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datový </a:t>
            </a:r>
            <a:r>
              <a:rPr lang="cs-CZ" sz="1600" dirty="0">
                <a:cs typeface="Courier New" pitchFamily="49" charset="0"/>
              </a:rPr>
              <a:t>typ </a:t>
            </a:r>
            <a:r>
              <a:rPr lang="cs-CZ" sz="1600" dirty="0" smtClean="0">
                <a:cs typeface="Courier New" pitchFamily="49" charset="0"/>
              </a:rPr>
              <a:t>návratové hodnoty funkce (libovolný typ). </a:t>
            </a: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pro </a:t>
            </a:r>
            <a:r>
              <a:rPr lang="cs-CZ" sz="1600" dirty="0">
                <a:cs typeface="Courier New" pitchFamily="49" charset="0"/>
              </a:rPr>
              <a:t>vracení polí je potřeba použít proměnnou typu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Variant</a:t>
            </a:r>
            <a:r>
              <a:rPr lang="cs-CZ" sz="1600" dirty="0" smtClean="0">
                <a:cs typeface="Courier New" pitchFamily="49" charset="0"/>
              </a:rPr>
              <a:t>.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(nepovinné</a:t>
            </a:r>
            <a:r>
              <a:rPr lang="cs-CZ" sz="1600" dirty="0" smtClean="0">
                <a:cs typeface="Courier New" pitchFamily="49" charset="0"/>
              </a:rPr>
              <a:t>) – příkazy</a:t>
            </a:r>
            <a:r>
              <a:rPr lang="cs-CZ" sz="1600" dirty="0">
                <a:cs typeface="Courier New" pitchFamily="49" charset="0"/>
              </a:rPr>
              <a:t>, které se vykonají v rámci </a:t>
            </a:r>
            <a:r>
              <a:rPr lang="cs-CZ" sz="1600" dirty="0" smtClean="0">
                <a:cs typeface="Courier New" pitchFamily="49" charset="0"/>
              </a:rPr>
              <a:t>funkce.</a:t>
            </a:r>
            <a:endParaRPr lang="cs-CZ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expression</a:t>
            </a:r>
            <a:r>
              <a:rPr lang="cs-CZ" sz="1600" dirty="0" smtClean="0">
                <a:cs typeface="Courier New" pitchFamily="49" charset="0"/>
              </a:rPr>
              <a:t> </a:t>
            </a:r>
            <a:r>
              <a:rPr lang="cs-CZ" sz="1600" dirty="0">
                <a:cs typeface="Courier New" pitchFamily="49" charset="0"/>
              </a:rPr>
              <a:t>(nepovinné</a:t>
            </a:r>
            <a:r>
              <a:rPr lang="cs-CZ" sz="1600" dirty="0" smtClean="0">
                <a:cs typeface="Courier New" pitchFamily="49" charset="0"/>
              </a:rPr>
              <a:t>) – návratová </a:t>
            </a:r>
            <a:r>
              <a:rPr lang="cs-CZ" sz="1600" dirty="0">
                <a:cs typeface="Courier New" pitchFamily="49" charset="0"/>
              </a:rPr>
              <a:t>hodnota </a:t>
            </a:r>
            <a:r>
              <a:rPr lang="cs-CZ" sz="1600" dirty="0" smtClean="0">
                <a:cs typeface="Courier New" pitchFamily="49" charset="0"/>
              </a:rPr>
              <a:t>funkce.</a:t>
            </a:r>
            <a:endParaRPr lang="cs-CZ" sz="1600" dirty="0"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Definice funkce</a:t>
            </a:r>
            <a:r>
              <a:rPr lang="en-US" b="1" dirty="0" smtClean="0">
                <a:latin typeface="Calibri" pitchFamily="34" charset="0"/>
              </a:rPr>
              <a:t> – </a:t>
            </a:r>
            <a:r>
              <a:rPr lang="en-US" b="1" dirty="0" err="1" smtClean="0">
                <a:latin typeface="Calibri" pitchFamily="34" charset="0"/>
              </a:rPr>
              <a:t>parametry</a:t>
            </a:r>
            <a:r>
              <a:rPr lang="en-US" b="1" dirty="0" smtClean="0">
                <a:latin typeface="Calibri" pitchFamily="34" charset="0"/>
              </a:rPr>
              <a:t> </a:t>
            </a:r>
            <a:r>
              <a:rPr lang="en-US" b="1" dirty="0" err="1" smtClean="0">
                <a:latin typeface="Calibri" pitchFamily="34" charset="0"/>
              </a:rPr>
              <a:t>definice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5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271383"/>
          </a:xfrm>
        </p:spPr>
        <p:txBody>
          <a:bodyPr/>
          <a:lstStyle/>
          <a:p>
            <a:pPr marL="3175" lvl="1" indent="0">
              <a:buNone/>
            </a:pPr>
            <a:r>
              <a:rPr lang="cs-CZ" sz="1800" b="1" dirty="0" smtClean="0">
                <a:cs typeface="Courier New" pitchFamily="49" charset="0"/>
              </a:rPr>
              <a:t>Definice </a:t>
            </a:r>
            <a:r>
              <a:rPr lang="cs-CZ" sz="1800" b="1" dirty="0" smtClean="0">
                <a:cs typeface="Courier New" pitchFamily="49" charset="0"/>
              </a:rPr>
              <a:t>funkce s 1 parametrem</a:t>
            </a:r>
            <a:endParaRPr lang="cs-CZ" sz="1600" b="1" dirty="0" smtClean="0">
              <a:cs typeface="Courier New" pitchFamily="49" charset="0"/>
            </a:endParaRPr>
          </a:p>
          <a:p>
            <a:pPr marL="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Funkce počítá sinus úhlu zadaného ve stupních.</a:t>
            </a:r>
          </a:p>
          <a:p>
            <a:pPr marL="400050" lvl="1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MySinus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Double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3175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Převod stupňů na radiány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As Double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4 *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Atn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*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/ 180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175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'Vrácení vypočítaného sinu.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MySinus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Function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3175" lvl="1" indent="0">
              <a:spcBef>
                <a:spcPts val="1200"/>
              </a:spcBef>
              <a:buNone/>
            </a:pPr>
            <a:r>
              <a:rPr lang="cs-CZ" sz="1800" b="1" dirty="0" smtClean="0">
                <a:cs typeface="Courier New" pitchFamily="49" charset="0"/>
              </a:rPr>
              <a:t>Volání funkce – </a:t>
            </a:r>
            <a:r>
              <a:rPr lang="cs-CZ" sz="1800" dirty="0" smtClean="0">
                <a:cs typeface="Courier New" pitchFamily="49" charset="0"/>
              </a:rPr>
              <a:t>funkci </a:t>
            </a:r>
            <a:r>
              <a:rPr lang="cs-CZ" sz="1800" dirty="0">
                <a:cs typeface="Courier New" pitchFamily="49" charset="0"/>
              </a:rPr>
              <a:t>používáme (voláme) pomocí názvu, obvykle v příkazu přiřazení.</a:t>
            </a:r>
            <a:endParaRPr lang="cs-CZ" sz="1800" b="1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sinSt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Single</a:t>
            </a:r>
          </a:p>
          <a:p>
            <a:pPr marL="400050" lvl="1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SinSt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MySinus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(30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endParaRPr lang="cs-CZ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 definice  a volání funkce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271383"/>
          </a:xfrm>
        </p:spPr>
        <p:txBody>
          <a:bodyPr/>
          <a:lstStyle/>
          <a:p>
            <a:pPr marL="0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Funkce generuje náhodnou délku intervalu</a:t>
            </a:r>
          </a:p>
          <a:p>
            <a:pPr marL="0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RandomDiff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Lowest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Double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Highest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As Double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357188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Randomize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57188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RandomDiff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* (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Highest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-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Lowest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Function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Funkce generuje náhodné číslo ze zadaného intervalu</a:t>
            </a:r>
          </a:p>
          <a:p>
            <a:pPr marL="0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Function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Lowest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Double,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Highest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As Double)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Double</a:t>
            </a:r>
          </a:p>
          <a:p>
            <a:pPr marL="357188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ndiff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357188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ndiff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RandomDiff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Lowest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Highest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57188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RandomNumber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ndiff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Lowest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Function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>
                <a:latin typeface="Calibri" pitchFamily="34" charset="0"/>
              </a:rPr>
              <a:t>Příklad definice  a volání funkce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TextovéPole 10"/>
          <p:cNvSpPr txBox="1">
            <a:spLocks noChangeArrowheads="1"/>
          </p:cNvSpPr>
          <p:nvPr/>
        </p:nvSpPr>
        <p:spPr bwMode="auto">
          <a:xfrm>
            <a:off x="395288" y="2676525"/>
            <a:ext cx="84248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cs-CZ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Děkuji za pozornost.</a:t>
            </a: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34735"/>
            <a:ext cx="8229600" cy="5148572"/>
          </a:xfrm>
        </p:spPr>
        <p:txBody>
          <a:bodyPr/>
          <a:lstStyle/>
          <a:p>
            <a:pPr marL="3175" lvl="1" indent="0">
              <a:buNone/>
            </a:pPr>
            <a:r>
              <a:rPr lang="cs-CZ" sz="1800" dirty="0"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[Public |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Private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 [Static]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175" lvl="1" indent="0">
              <a:buNone/>
            </a:pPr>
            <a:r>
              <a:rPr lang="cs-CZ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 [(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arglist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pPr marL="3175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[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3175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Exit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3175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[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3175" lvl="1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Sub</a:t>
            </a:r>
          </a:p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Procedura = </a:t>
            </a:r>
            <a:r>
              <a:rPr lang="cs-CZ" sz="1800" dirty="0">
                <a:cs typeface="Courier New" pitchFamily="49" charset="0"/>
              </a:rPr>
              <a:t>skupina příkazů uvedená mezi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800" dirty="0" smtClean="0">
                <a:cs typeface="Courier New" pitchFamily="49" charset="0"/>
              </a:rPr>
              <a:t>...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800" dirty="0" smtClean="0">
                <a:cs typeface="Courier New" pitchFamily="49" charset="0"/>
              </a:rPr>
              <a:t>. </a:t>
            </a:r>
            <a:endParaRPr lang="en-US" sz="18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dirty="0" err="1" smtClean="0">
                <a:cs typeface="Courier New" pitchFamily="49" charset="0"/>
              </a:rPr>
              <a:t>Procedury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definované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ve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standardním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modulu</a:t>
            </a:r>
            <a:r>
              <a:rPr lang="en-US" sz="1800" dirty="0">
                <a:cs typeface="Courier New" pitchFamily="49" charset="0"/>
              </a:rPr>
              <a:t>, </a:t>
            </a:r>
            <a:r>
              <a:rPr lang="en-US" sz="1800" dirty="0" err="1">
                <a:cs typeface="Courier New" pitchFamily="49" charset="0"/>
              </a:rPr>
              <a:t>jsou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implicitně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veřejné</a:t>
            </a:r>
            <a:endParaRPr lang="cs-CZ" sz="1800" dirty="0">
              <a:cs typeface="Courier New" pitchFamily="49" charset="0"/>
            </a:endParaRPr>
          </a:p>
          <a:p>
            <a:pPr marL="685800" lvl="1"/>
            <a:r>
              <a:rPr lang="en-US" sz="1600" dirty="0" err="1">
                <a:cs typeface="Courier New" pitchFamily="49" charset="0"/>
              </a:rPr>
              <a:t>dají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se </a:t>
            </a:r>
            <a:r>
              <a:rPr lang="en-US" sz="1600" dirty="0" err="1" smtClean="0">
                <a:cs typeface="Courier New" pitchFamily="49" charset="0"/>
              </a:rPr>
              <a:t>volat</a:t>
            </a:r>
            <a:r>
              <a:rPr lang="en-US" sz="1600" dirty="0" smtClean="0"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z </a:t>
            </a:r>
            <a:r>
              <a:rPr lang="en-US" sz="1600" dirty="0" err="1">
                <a:cs typeface="Courier New" pitchFamily="49" charset="0"/>
              </a:rPr>
              <a:t>libovolné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err="1">
                <a:cs typeface="Courier New" pitchFamily="49" charset="0"/>
              </a:rPr>
              <a:t>procedury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nebo funkce</a:t>
            </a:r>
            <a:r>
              <a:rPr lang="en-US" sz="1600" dirty="0" smtClean="0">
                <a:cs typeface="Courier New" pitchFamily="49" charset="0"/>
              </a:rPr>
              <a:t>.</a:t>
            </a:r>
            <a:endParaRPr lang="en-US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dirty="0" err="1" smtClean="0">
                <a:cs typeface="Courier New" pitchFamily="49" charset="0"/>
              </a:rPr>
              <a:t>Procedura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 smtClean="0">
                <a:cs typeface="Courier New" pitchFamily="49" charset="0"/>
              </a:rPr>
              <a:t>nevrací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 smtClean="0">
                <a:cs typeface="Courier New" pitchFamily="49" charset="0"/>
              </a:rPr>
              <a:t>žádnou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 smtClean="0">
                <a:cs typeface="Courier New" pitchFamily="49" charset="0"/>
              </a:rPr>
              <a:t>hodnotu</a:t>
            </a:r>
            <a:endParaRPr lang="cs-CZ" sz="1800" dirty="0" smtClean="0">
              <a:cs typeface="Courier New" pitchFamily="49" charset="0"/>
            </a:endParaRPr>
          </a:p>
          <a:p>
            <a:pPr marL="685800" lvl="1"/>
            <a:r>
              <a:rPr lang="cs-CZ" sz="1600" dirty="0" smtClean="0">
                <a:cs typeface="Courier New" pitchFamily="49" charset="0"/>
              </a:rPr>
              <a:t>může provést zobrazení vypočtené hodnoty nebo ji zapsat do buňky přímým adresováním.</a:t>
            </a:r>
            <a:endParaRPr lang="en-US" sz="16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 smtClean="0">
                <a:cs typeface="Courier New" pitchFamily="49" charset="0"/>
              </a:rPr>
              <a:t>Definice neobsahuje typ (souvisí s předchozím bodem)</a:t>
            </a:r>
            <a:r>
              <a:rPr lang="en-US" sz="1800" dirty="0" smtClean="0">
                <a:cs typeface="Courier New" pitchFamily="49" charset="0"/>
              </a:rPr>
              <a:t> </a:t>
            </a:r>
            <a:endParaRPr lang="cs-CZ" sz="1800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800" dirty="0" err="1" smtClean="0">
                <a:cs typeface="Courier New" pitchFamily="49" charset="0"/>
              </a:rPr>
              <a:t>Při</a:t>
            </a:r>
            <a:r>
              <a:rPr lang="en-US" sz="1800" dirty="0" smtClean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volání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procedury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en-US" sz="1800" dirty="0" err="1">
                <a:cs typeface="Courier New" pitchFamily="49" charset="0"/>
              </a:rPr>
              <a:t>musíme</a:t>
            </a:r>
            <a:r>
              <a:rPr lang="en-US" sz="1800" dirty="0">
                <a:cs typeface="Courier New" pitchFamily="49" charset="0"/>
              </a:rPr>
              <a:t> </a:t>
            </a:r>
            <a:r>
              <a:rPr lang="cs-CZ" sz="1800" dirty="0" smtClean="0">
                <a:cs typeface="Courier New" pitchFamily="49" charset="0"/>
              </a:rPr>
              <a:t>respektovat definici – musíme dodržet</a:t>
            </a:r>
            <a:endParaRPr lang="cs-CZ" sz="1400" dirty="0" smtClean="0">
              <a:cs typeface="Courier New" pitchFamily="49" charset="0"/>
            </a:endParaRPr>
          </a:p>
          <a:p>
            <a:pPr marL="685800" lvl="1">
              <a:spcBef>
                <a:spcPts val="0"/>
              </a:spcBef>
            </a:pPr>
            <a:r>
              <a:rPr lang="en-US" sz="1600" dirty="0" err="1" smtClean="0">
                <a:cs typeface="Courier New" pitchFamily="49" charset="0"/>
              </a:rPr>
              <a:t>počet</a:t>
            </a:r>
            <a:r>
              <a:rPr lang="en-US" sz="1600" dirty="0" smtClean="0">
                <a:cs typeface="Courier New" pitchFamily="49" charset="0"/>
              </a:rPr>
              <a:t> </a:t>
            </a:r>
            <a:r>
              <a:rPr lang="en-US" sz="1600" dirty="0">
                <a:cs typeface="Courier New" pitchFamily="49" charset="0"/>
              </a:rPr>
              <a:t>a </a:t>
            </a:r>
            <a:r>
              <a:rPr lang="en-US" sz="1600" dirty="0" err="1">
                <a:cs typeface="Courier New" pitchFamily="49" charset="0"/>
              </a:rPr>
              <a:t>datový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en-US" sz="1600" dirty="0" err="1">
                <a:cs typeface="Courier New" pitchFamily="49" charset="0"/>
              </a:rPr>
              <a:t>typ</a:t>
            </a:r>
            <a:r>
              <a:rPr lang="en-US" sz="1600" dirty="0">
                <a:cs typeface="Courier New" pitchFamily="49" charset="0"/>
              </a:rPr>
              <a:t> </a:t>
            </a:r>
            <a:r>
              <a:rPr lang="cs-CZ" sz="1600" dirty="0" smtClean="0">
                <a:cs typeface="Courier New" pitchFamily="49" charset="0"/>
              </a:rPr>
              <a:t>parametrů</a:t>
            </a:r>
          </a:p>
          <a:p>
            <a:pPr marL="685800" lvl="1">
              <a:spcBef>
                <a:spcPts val="0"/>
              </a:spcBef>
            </a:pPr>
            <a:r>
              <a:rPr lang="cs-CZ" sz="1600" dirty="0" smtClean="0">
                <a:cs typeface="Courier New" pitchFamily="49" charset="0"/>
              </a:rPr>
              <a:t>z důvodu významu pořadí.</a:t>
            </a:r>
            <a:r>
              <a:rPr lang="en-US" sz="1800" dirty="0" smtClean="0">
                <a:cs typeface="Courier New" pitchFamily="49" charset="0"/>
              </a:rPr>
              <a:t> </a:t>
            </a:r>
            <a:endParaRPr lang="cs-CZ" sz="1600" dirty="0"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>
                <a:latin typeface="Calibri" pitchFamily="34" charset="0"/>
              </a:rPr>
              <a:t>Definice </a:t>
            </a:r>
            <a:r>
              <a:rPr lang="cs-CZ" b="1" dirty="0" smtClean="0">
                <a:latin typeface="Calibri" pitchFamily="34" charset="0"/>
              </a:rPr>
              <a:t>procedury (deklarace)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680520"/>
          </a:xfrm>
        </p:spPr>
        <p:txBody>
          <a:bodyPr/>
          <a:lstStyle/>
          <a:p>
            <a:pPr marL="3175" lvl="1" indent="0">
              <a:buNone/>
            </a:pPr>
            <a:r>
              <a:rPr lang="cs-CZ" sz="1800" dirty="0" smtClean="0">
                <a:cs typeface="Courier New" pitchFamily="49" charset="0"/>
              </a:rPr>
              <a:t>Parametry definice</a:t>
            </a:r>
          </a:p>
          <a:p>
            <a:pPr marL="400050" lvl="1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cs-CZ" sz="1800" dirty="0" smtClean="0">
                <a:cs typeface="Courier New" pitchFamily="49" charset="0"/>
              </a:rPr>
              <a:t> (nepovinné)</a:t>
            </a:r>
          </a:p>
          <a:p>
            <a:pPr marL="685800" lvl="1"/>
            <a:r>
              <a:rPr lang="cs-CZ" sz="1800" dirty="0" smtClean="0">
                <a:cs typeface="Courier New" pitchFamily="49" charset="0"/>
              </a:rPr>
              <a:t>procedura je </a:t>
            </a:r>
            <a:r>
              <a:rPr lang="cs-CZ" sz="1800" dirty="0">
                <a:cs typeface="Courier New" pitchFamily="49" charset="0"/>
              </a:rPr>
              <a:t>přístupná </a:t>
            </a:r>
            <a:r>
              <a:rPr lang="cs-CZ" sz="1800" dirty="0" smtClean="0">
                <a:cs typeface="Courier New" pitchFamily="49" charset="0"/>
              </a:rPr>
              <a:t>ve </a:t>
            </a:r>
            <a:r>
              <a:rPr lang="cs-CZ" sz="1800" dirty="0">
                <a:cs typeface="Courier New" pitchFamily="49" charset="0"/>
              </a:rPr>
              <a:t>všech </a:t>
            </a:r>
            <a:r>
              <a:rPr lang="cs-CZ" sz="1800" dirty="0" smtClean="0">
                <a:cs typeface="Courier New" pitchFamily="49" charset="0"/>
              </a:rPr>
              <a:t>modulech projektu –  </a:t>
            </a:r>
            <a:r>
              <a:rPr lang="cs-CZ" sz="1800" b="1" dirty="0" smtClean="0">
                <a:solidFill>
                  <a:srgbClr val="FF0000"/>
                </a:solidFill>
                <a:cs typeface="Courier New" pitchFamily="49" charset="0"/>
              </a:rPr>
              <a:t>IMPLICITNĚ</a:t>
            </a:r>
            <a:endParaRPr lang="cs-CZ" sz="18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cs-CZ" sz="1800" dirty="0" smtClean="0">
                <a:cs typeface="Courier New" pitchFamily="49" charset="0"/>
              </a:rPr>
              <a:t> </a:t>
            </a:r>
            <a:r>
              <a:rPr lang="cs-CZ" sz="1800" dirty="0">
                <a:cs typeface="Courier New" pitchFamily="49" charset="0"/>
              </a:rPr>
              <a:t>(nepovinné)</a:t>
            </a:r>
            <a:endParaRPr lang="en-US" sz="1800" dirty="0" smtClean="0">
              <a:cs typeface="Courier New" pitchFamily="49" charset="0"/>
            </a:endParaRPr>
          </a:p>
          <a:p>
            <a:pPr marL="685800" lvl="1"/>
            <a:r>
              <a:rPr lang="cs-CZ" sz="1800" dirty="0" smtClean="0">
                <a:cs typeface="Courier New" pitchFamily="49" charset="0"/>
              </a:rPr>
              <a:t>procedura je dostupná </a:t>
            </a:r>
            <a:r>
              <a:rPr lang="cs-CZ" sz="1800" dirty="0">
                <a:cs typeface="Courier New" pitchFamily="49" charset="0"/>
              </a:rPr>
              <a:t>pouze </a:t>
            </a:r>
            <a:r>
              <a:rPr lang="cs-CZ" sz="1800" dirty="0" smtClean="0">
                <a:cs typeface="Courier New" pitchFamily="49" charset="0"/>
              </a:rPr>
              <a:t>v </a:t>
            </a:r>
            <a:r>
              <a:rPr lang="cs-CZ" sz="1800" dirty="0">
                <a:cs typeface="Courier New" pitchFamily="49" charset="0"/>
              </a:rPr>
              <a:t>modulu, ve kterém je </a:t>
            </a:r>
            <a:r>
              <a:rPr lang="cs-CZ" sz="1800" dirty="0" smtClean="0">
                <a:cs typeface="Courier New" pitchFamily="49" charset="0"/>
              </a:rPr>
              <a:t>deklarovaná.</a:t>
            </a:r>
            <a:endParaRPr lang="cs-CZ" sz="18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cs-CZ" sz="1800" dirty="0" smtClean="0">
                <a:cs typeface="Courier New" pitchFamily="49" charset="0"/>
              </a:rPr>
              <a:t> </a:t>
            </a:r>
            <a:r>
              <a:rPr lang="cs-CZ" sz="1800" dirty="0">
                <a:cs typeface="Courier New" pitchFamily="49" charset="0"/>
              </a:rPr>
              <a:t>(nepovinné)</a:t>
            </a:r>
            <a:endParaRPr lang="en-US" sz="1800" dirty="0" smtClean="0">
              <a:cs typeface="Courier New" pitchFamily="49" charset="0"/>
            </a:endParaRPr>
          </a:p>
          <a:p>
            <a:pPr marL="685800" lvl="1"/>
            <a:r>
              <a:rPr lang="cs-CZ" sz="1800" dirty="0" smtClean="0">
                <a:cs typeface="Courier New" pitchFamily="49" charset="0"/>
              </a:rPr>
              <a:t>lokální </a:t>
            </a:r>
            <a:r>
              <a:rPr lang="cs-CZ" sz="1800" dirty="0">
                <a:cs typeface="Courier New" pitchFamily="49" charset="0"/>
              </a:rPr>
              <a:t>proměnné </a:t>
            </a:r>
            <a:r>
              <a:rPr lang="cs-CZ" sz="1800" dirty="0" smtClean="0">
                <a:cs typeface="Courier New" pitchFamily="49" charset="0"/>
              </a:rPr>
              <a:t>procedury zůstanou </a:t>
            </a:r>
            <a:r>
              <a:rPr lang="cs-CZ" sz="1800" dirty="0">
                <a:cs typeface="Courier New" pitchFamily="49" charset="0"/>
              </a:rPr>
              <a:t>mezi jednotlivými voláními uchovány</a:t>
            </a:r>
            <a:r>
              <a:rPr lang="cs-CZ" sz="1800" dirty="0" smtClean="0">
                <a:cs typeface="Courier New" pitchFamily="49" charset="0"/>
              </a:rPr>
              <a:t>. </a:t>
            </a:r>
          </a:p>
          <a:p>
            <a:pPr marL="400050" lvl="1" indent="0">
              <a:buNone/>
            </a:pP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1800" dirty="0" smtClean="0">
                <a:cs typeface="Courier New" pitchFamily="49" charset="0"/>
              </a:rPr>
              <a:t> (povinná) – název procedury.</a:t>
            </a:r>
            <a:endParaRPr lang="cs-CZ" sz="1800" dirty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arglist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>
                <a:cs typeface="Courier New" pitchFamily="49" charset="0"/>
              </a:rPr>
              <a:t>(nepovinné</a:t>
            </a:r>
            <a:r>
              <a:rPr lang="cs-CZ" sz="1800" dirty="0" smtClean="0">
                <a:cs typeface="Courier New" pitchFamily="49" charset="0"/>
              </a:rPr>
              <a:t>) –</a:t>
            </a:r>
            <a:r>
              <a:rPr lang="cs-CZ" sz="1800" dirty="0">
                <a:cs typeface="Courier New" pitchFamily="49" charset="0"/>
              </a:rPr>
              <a:t> </a:t>
            </a:r>
            <a:r>
              <a:rPr lang="cs-CZ" sz="1800" dirty="0" smtClean="0">
                <a:cs typeface="Courier New" pitchFamily="49" charset="0"/>
              </a:rPr>
              <a:t>seznam parametrů procedury. </a:t>
            </a:r>
          </a:p>
          <a:p>
            <a:pPr marL="685800" lvl="1"/>
            <a:r>
              <a:rPr lang="cs-CZ" sz="1800" dirty="0" smtClean="0">
                <a:cs typeface="Courier New" pitchFamily="49" charset="0"/>
              </a:rPr>
              <a:t>parametry se oddělují čárkou</a:t>
            </a:r>
            <a:r>
              <a:rPr lang="cs-CZ" sz="1800" dirty="0">
                <a:cs typeface="Courier New" pitchFamily="49" charset="0"/>
              </a:rPr>
              <a:t>.</a:t>
            </a:r>
          </a:p>
          <a:p>
            <a:pPr marL="400050" lvl="1" indent="0">
              <a:buNone/>
            </a:pP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statements</a:t>
            </a:r>
            <a:r>
              <a:rPr lang="cs-CZ" sz="1800" dirty="0" smtClean="0">
                <a:cs typeface="Courier New" pitchFamily="49" charset="0"/>
              </a:rPr>
              <a:t> </a:t>
            </a:r>
            <a:r>
              <a:rPr lang="cs-CZ" sz="1800" dirty="0">
                <a:cs typeface="Courier New" pitchFamily="49" charset="0"/>
              </a:rPr>
              <a:t>(nepovinné</a:t>
            </a:r>
            <a:r>
              <a:rPr lang="cs-CZ" sz="1800" dirty="0" smtClean="0">
                <a:cs typeface="Courier New" pitchFamily="49" charset="0"/>
              </a:rPr>
              <a:t>) – příkazy</a:t>
            </a:r>
            <a:r>
              <a:rPr lang="cs-CZ" sz="1800" dirty="0">
                <a:cs typeface="Courier New" pitchFamily="49" charset="0"/>
              </a:rPr>
              <a:t>, které se vykonají v rámci </a:t>
            </a:r>
            <a:r>
              <a:rPr lang="cs-CZ" sz="1800" dirty="0" smtClean="0">
                <a:cs typeface="Courier New" pitchFamily="49" charset="0"/>
              </a:rPr>
              <a:t>procedury.</a:t>
            </a:r>
          </a:p>
          <a:p>
            <a:pPr marL="400050" lvl="1" indent="0">
              <a:buNone/>
            </a:pP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Exit Sub</a:t>
            </a:r>
            <a:r>
              <a:rPr lang="cs-CZ" sz="1800" dirty="0" smtClean="0">
                <a:cs typeface="Courier New" pitchFamily="49" charset="0"/>
              </a:rPr>
              <a:t> </a:t>
            </a:r>
            <a:r>
              <a:rPr lang="cs-CZ" sz="1800" dirty="0">
                <a:cs typeface="Courier New" pitchFamily="49" charset="0"/>
              </a:rPr>
              <a:t>– </a:t>
            </a:r>
            <a:r>
              <a:rPr lang="cs-CZ" sz="1800" dirty="0" smtClean="0">
                <a:cs typeface="Courier New" pitchFamily="49" charset="0"/>
              </a:rPr>
              <a:t>příkaz, který ukončí proceduru.</a:t>
            </a:r>
          </a:p>
          <a:p>
            <a:pPr marL="0" indent="0">
              <a:buNone/>
            </a:pPr>
            <a:r>
              <a:rPr lang="cs-CZ" sz="1800" dirty="0" smtClean="0">
                <a:cs typeface="Courier New" pitchFamily="49" charset="0"/>
              </a:rPr>
              <a:t>Příkaz volání procedury</a:t>
            </a:r>
          </a:p>
          <a:p>
            <a:pPr marL="360363" lvl="1" indent="0">
              <a:buNone/>
            </a:pPr>
            <a:r>
              <a:rPr lang="cs-CZ" sz="18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name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[(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arglist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400050" lvl="1" indent="0">
              <a:buNone/>
            </a:pPr>
            <a:endParaRPr lang="cs-CZ" sz="1800" dirty="0"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Definice procedury – význam klíčových slov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9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556960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Předání parametrů procedury hodnotou</a:t>
            </a:r>
            <a:endParaRPr lang="cs-CZ" sz="1600" b="1" dirty="0"/>
          </a:p>
          <a:p>
            <a:pPr marL="228600" indent="-228600">
              <a:buFont typeface="+mj-lt"/>
              <a:buAutoNum type="arabicPeriod"/>
            </a:pPr>
            <a:r>
              <a:rPr lang="cs-CZ" sz="1600" dirty="0" smtClean="0"/>
              <a:t>parametry jsou </a:t>
            </a:r>
            <a:r>
              <a:rPr lang="cs-CZ" sz="1600" dirty="0"/>
              <a:t>předány do procedury </a:t>
            </a:r>
            <a:r>
              <a:rPr lang="cs-CZ" sz="1600" dirty="0" smtClean="0"/>
              <a:t>přímo zapsanou hodnotu </a:t>
            </a:r>
            <a:r>
              <a:rPr lang="en-US" sz="1800" dirty="0"/>
              <a:t>(</a:t>
            </a:r>
            <a:r>
              <a:rPr lang="cs-CZ" sz="1600" dirty="0" err="1" smtClean="0"/>
              <a:t>literál</a:t>
            </a:r>
            <a:r>
              <a:rPr lang="en-US" sz="1600" dirty="0" smtClean="0"/>
              <a:t>)</a:t>
            </a:r>
            <a:endParaRPr lang="cs-CZ" sz="1600" dirty="0" smtClean="0"/>
          </a:p>
          <a:p>
            <a:pPr marL="271463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PlochaTrojuhelniku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10, 10, 15)</a:t>
            </a:r>
            <a:r>
              <a:rPr lang="cs-CZ" sz="105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28600" indent="-228600">
              <a:spcBef>
                <a:spcPts val="1200"/>
              </a:spcBef>
              <a:buFont typeface="+mj-lt"/>
              <a:buAutoNum type="arabicPeriod" startAt="2"/>
            </a:pPr>
            <a:r>
              <a:rPr lang="cs-CZ" sz="1600" dirty="0" smtClean="0"/>
              <a:t>do </a:t>
            </a:r>
            <a:r>
              <a:rPr lang="cs-CZ" sz="1600" dirty="0"/>
              <a:t>deklarace procedury zapíšeme před název parametru klíčové slovo </a:t>
            </a:r>
            <a:r>
              <a:rPr lang="cs-CZ" sz="1600" i="1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cs-CZ" sz="1600" dirty="0"/>
              <a:t>. </a:t>
            </a:r>
          </a:p>
          <a:p>
            <a:pPr marL="268288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PlochaTrojuhelniku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OA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ByVal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OB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Prepona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28600" indent="-228600">
              <a:spcBef>
                <a:spcPts val="1200"/>
              </a:spcBef>
              <a:buFont typeface="+mj-lt"/>
              <a:buAutoNum type="arabicPeriod" startAt="3"/>
            </a:pPr>
            <a:r>
              <a:rPr lang="cs-CZ" sz="1600" dirty="0" smtClean="0"/>
              <a:t>p</a:t>
            </a:r>
            <a:r>
              <a:rPr lang="en-US" sz="1600" dirty="0" err="1" smtClean="0"/>
              <a:t>arametr</a:t>
            </a:r>
            <a:r>
              <a:rPr lang="cs-CZ" sz="1600" dirty="0" smtClean="0"/>
              <a:t>, kter</a:t>
            </a:r>
            <a:r>
              <a:rPr lang="cs-CZ" sz="1600" dirty="0"/>
              <a:t>ý</a:t>
            </a:r>
            <a:r>
              <a:rPr lang="cs-CZ" sz="1600" dirty="0" smtClean="0"/>
              <a:t> chceme </a:t>
            </a:r>
            <a:r>
              <a:rPr lang="cs-CZ" sz="1600" dirty="0"/>
              <a:t>ochránit před </a:t>
            </a:r>
            <a:r>
              <a:rPr lang="cs-CZ" sz="1600" dirty="0" smtClean="0"/>
              <a:t>modifikací </a:t>
            </a:r>
            <a:r>
              <a:rPr lang="cs-CZ" sz="1600" dirty="0"/>
              <a:t>zapíšeme do kulatých </a:t>
            </a:r>
            <a:r>
              <a:rPr lang="cs-CZ" sz="1600" dirty="0" smtClean="0"/>
              <a:t>závorek </a:t>
            </a:r>
            <a:r>
              <a:rPr lang="en-US" sz="1600" dirty="0" smtClean="0"/>
              <a:t>= </a:t>
            </a:r>
            <a:r>
              <a:rPr lang="cs-CZ" sz="1600" dirty="0" smtClean="0"/>
              <a:t>převedeme </a:t>
            </a:r>
            <a:r>
              <a:rPr lang="cs-CZ" sz="1600" dirty="0"/>
              <a:t>na </a:t>
            </a:r>
            <a:r>
              <a:rPr lang="cs-CZ" sz="1600" dirty="0" err="1"/>
              <a:t>literál</a:t>
            </a:r>
            <a:r>
              <a:rPr lang="cs-CZ" sz="1600" dirty="0" smtClean="0"/>
              <a:t>.</a:t>
            </a:r>
            <a:endParaRPr lang="cs-CZ" sz="1600" dirty="0"/>
          </a:p>
          <a:p>
            <a:pPr marL="268288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PlochyTrojuhelniku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((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),(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),(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cs-CZ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cs-CZ" sz="1800" b="1" dirty="0" smtClean="0"/>
              <a:t>Předání </a:t>
            </a:r>
            <a:r>
              <a:rPr lang="cs-CZ" sz="1800" b="1" dirty="0"/>
              <a:t>parametrů </a:t>
            </a:r>
            <a:r>
              <a:rPr lang="cs-CZ" sz="1800" b="1" dirty="0" smtClean="0"/>
              <a:t>procedury odkazem</a:t>
            </a:r>
            <a:endParaRPr lang="cs-CZ" sz="1600" b="1" dirty="0"/>
          </a:p>
          <a:p>
            <a:pPr marL="268288" indent="0">
              <a:buNone/>
            </a:pP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Cislo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= 10 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marL="268288" indent="0">
              <a:buNone/>
            </a:pP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VypocetPlochyTrojuhelniku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Cislo,Cislo,Cislo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68288" indent="0">
              <a:spcBef>
                <a:spcPts val="1200"/>
              </a:spcBef>
              <a:buNone/>
            </a:pPr>
            <a:r>
              <a:rPr lang="cs-CZ" sz="1600" dirty="0" smtClean="0"/>
              <a:t>parametry </a:t>
            </a:r>
            <a:r>
              <a:rPr lang="cs-CZ" sz="1600" dirty="0"/>
              <a:t>jsou předány do procedury jako </a:t>
            </a:r>
            <a:r>
              <a:rPr lang="cs-CZ" sz="1600" dirty="0" smtClean="0"/>
              <a:t>proměnné (odkazem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ByRef</a:t>
            </a:r>
            <a:r>
              <a:rPr lang="cs-CZ" sz="1600" dirty="0" smtClean="0"/>
              <a:t>). </a:t>
            </a:r>
          </a:p>
          <a:p>
            <a:pPr marL="268288" indent="0">
              <a:buNone/>
            </a:pPr>
            <a:r>
              <a:rPr lang="cs-CZ" sz="1600" b="1" dirty="0" smtClean="0">
                <a:solidFill>
                  <a:srgbClr val="FF0000"/>
                </a:solidFill>
              </a:rPr>
              <a:t>procedura </a:t>
            </a:r>
            <a:r>
              <a:rPr lang="cs-CZ" sz="1600" b="1" dirty="0">
                <a:solidFill>
                  <a:srgbClr val="FF0000"/>
                </a:solidFill>
              </a:rPr>
              <a:t>může modifikovat hodnotu </a:t>
            </a:r>
            <a:r>
              <a:rPr lang="cs-CZ" sz="1600" b="1" dirty="0" smtClean="0">
                <a:solidFill>
                  <a:srgbClr val="FF0000"/>
                </a:solidFill>
              </a:rPr>
              <a:t>parametru</a:t>
            </a:r>
            <a:r>
              <a:rPr lang="cs-CZ" sz="1600" dirty="0" smtClean="0"/>
              <a:t> a </a:t>
            </a:r>
            <a:r>
              <a:rPr lang="cs-CZ" sz="1600" dirty="0"/>
              <a:t>změněná hodnota se vrátí do volajícího programu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Parametry procedury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2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412944"/>
          </a:xfrm>
        </p:spPr>
        <p:txBody>
          <a:bodyPr/>
          <a:lstStyle/>
          <a:p>
            <a:pPr marL="3175" lvl="1" indent="0">
              <a:buNone/>
            </a:pPr>
            <a:r>
              <a:rPr lang="cs-CZ" sz="1800" b="1" dirty="0" smtClean="0">
                <a:cs typeface="Courier New" pitchFamily="49" charset="0"/>
              </a:rPr>
              <a:t>Definice </a:t>
            </a:r>
            <a:r>
              <a:rPr lang="en-US" sz="1800" b="1" dirty="0" err="1" smtClean="0">
                <a:cs typeface="Courier New" pitchFamily="49" charset="0"/>
              </a:rPr>
              <a:t>procedury</a:t>
            </a:r>
            <a:endParaRPr lang="cs-CZ" sz="16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en-US" sz="1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Procedura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počítá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sinus úhlu zadaného ve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stupních.</a:t>
            </a:r>
            <a:endParaRPr lang="cs-CZ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MySinus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Převod stupňů na radiány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As Double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Double</a:t>
            </a:r>
          </a:p>
          <a:p>
            <a:pPr marL="400050" lvl="1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InputBox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Zadej uhel ve stupn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í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ch: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4 *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Atn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*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/ 180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'Vrácení vypočítaného sinu.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3175" lvl="1" indent="0">
              <a:spcBef>
                <a:spcPts val="1200"/>
              </a:spcBef>
              <a:buNone/>
            </a:pPr>
            <a:r>
              <a:rPr lang="cs-CZ" sz="1800" b="1" dirty="0" smtClean="0">
                <a:cs typeface="Courier New" pitchFamily="49" charset="0"/>
              </a:rPr>
              <a:t>Volání </a:t>
            </a:r>
            <a:r>
              <a:rPr lang="en-US" sz="1800" b="1" dirty="0" err="1" smtClean="0">
                <a:cs typeface="Courier New" pitchFamily="49" charset="0"/>
              </a:rPr>
              <a:t>procedury</a:t>
            </a:r>
            <a:endParaRPr lang="en-US" sz="18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en-US" sz="1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Proceduru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používáme (voláme) pomocí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názvu</a:t>
            </a:r>
            <a:endParaRPr lang="cs-CZ" sz="14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MySinus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>
                <a:latin typeface="Calibri" pitchFamily="34" charset="0"/>
              </a:rPr>
              <a:t>P</a:t>
            </a:r>
            <a:r>
              <a:rPr lang="cs-CZ" b="1" dirty="0" err="1">
                <a:latin typeface="Calibri" pitchFamily="34" charset="0"/>
              </a:rPr>
              <a:t>říklad</a:t>
            </a:r>
            <a:r>
              <a:rPr lang="cs-CZ" b="1" dirty="0">
                <a:latin typeface="Calibri" pitchFamily="34" charset="0"/>
              </a:rPr>
              <a:t> </a:t>
            </a:r>
            <a:r>
              <a:rPr lang="cs-CZ" b="1" dirty="0" smtClean="0">
                <a:latin typeface="Calibri" pitchFamily="34" charset="0"/>
              </a:rPr>
              <a:t>definice  a volání </a:t>
            </a:r>
            <a:r>
              <a:rPr lang="en-US" b="1" dirty="0" err="1" smtClean="0">
                <a:latin typeface="Calibri" pitchFamily="34" charset="0"/>
              </a:rPr>
              <a:t>procedury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7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271383"/>
          </a:xfrm>
        </p:spPr>
        <p:txBody>
          <a:bodyPr/>
          <a:lstStyle/>
          <a:p>
            <a:pPr marL="3175" lvl="1" indent="0">
              <a:buNone/>
            </a:pPr>
            <a:r>
              <a:rPr lang="cs-CZ" sz="1800" b="1" dirty="0" smtClean="0">
                <a:cs typeface="Courier New" pitchFamily="49" charset="0"/>
              </a:rPr>
              <a:t>Definice </a:t>
            </a:r>
            <a:r>
              <a:rPr lang="en-US" sz="1800" b="1" dirty="0" err="1" smtClean="0">
                <a:cs typeface="Courier New" pitchFamily="49" charset="0"/>
              </a:rPr>
              <a:t>procedury</a:t>
            </a:r>
            <a:endParaRPr lang="cs-CZ" sz="16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en-US" sz="1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Procedura</a:t>
            </a:r>
            <a:r>
              <a:rPr lang="en-US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počítá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sinus úhlu zadaného ve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stupních.</a:t>
            </a:r>
            <a:endParaRPr lang="cs-CZ" sz="1600" b="1" dirty="0" smtClean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Sub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MySinus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Double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Převod stupňů na radiány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As Double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4 *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Atn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(1)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* 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/ 180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Vrácení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vypočítaného sinu.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uhel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3175" lvl="1" indent="0">
              <a:spcBef>
                <a:spcPts val="1200"/>
              </a:spcBef>
              <a:buNone/>
            </a:pPr>
            <a:endParaRPr lang="en-US" sz="1800" b="1" dirty="0" smtClean="0">
              <a:cs typeface="Courier New" pitchFamily="49" charset="0"/>
            </a:endParaRPr>
          </a:p>
          <a:p>
            <a:pPr marL="3175" lvl="1" indent="0">
              <a:spcBef>
                <a:spcPts val="0"/>
              </a:spcBef>
              <a:buNone/>
            </a:pPr>
            <a:r>
              <a:rPr lang="cs-CZ" sz="1800" b="1" dirty="0" smtClean="0">
                <a:cs typeface="Courier New" pitchFamily="49" charset="0"/>
              </a:rPr>
              <a:t>Volání </a:t>
            </a:r>
            <a:r>
              <a:rPr lang="en-US" sz="1800" b="1" dirty="0" err="1" smtClean="0">
                <a:cs typeface="Courier New" pitchFamily="49" charset="0"/>
              </a:rPr>
              <a:t>procedury</a:t>
            </a:r>
            <a:endParaRPr lang="en-US" sz="1800" b="1" dirty="0" smtClean="0"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en-US" sz="1400" b="1" dirty="0" err="1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Proceduru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používáme (voláme) pomocí </a:t>
            </a: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názvu</a:t>
            </a:r>
            <a:endParaRPr lang="cs-CZ" sz="1400" b="1" dirty="0">
              <a:solidFill>
                <a:srgbClr val="92D05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MySinus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(30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endParaRPr lang="cs-CZ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en-US" b="1" dirty="0" smtClean="0">
                <a:latin typeface="Calibri" pitchFamily="34" charset="0"/>
              </a:rPr>
              <a:t>P</a:t>
            </a:r>
            <a:r>
              <a:rPr lang="cs-CZ" b="1" dirty="0" err="1" smtClean="0">
                <a:latin typeface="Calibri" pitchFamily="34" charset="0"/>
              </a:rPr>
              <a:t>říklad</a:t>
            </a:r>
            <a:r>
              <a:rPr lang="cs-CZ" b="1" dirty="0" smtClean="0">
                <a:latin typeface="Calibri" pitchFamily="34" charset="0"/>
              </a:rPr>
              <a:t> definice  a volání </a:t>
            </a:r>
            <a:r>
              <a:rPr lang="en-US" b="1" dirty="0" err="1" smtClean="0">
                <a:latin typeface="Calibri" pitchFamily="34" charset="0"/>
              </a:rPr>
              <a:t>procedury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7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271383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PlochaTroj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BezParametru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deklarace lokálních proměnných    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Plocha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S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Single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a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Single</a:t>
            </a:r>
          </a:p>
          <a:p>
            <a:pPr marL="400050" lvl="1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InputBox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"a"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cs-CZ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 marL="400050" lvl="1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 *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Je-li jeden z parametrů roven 0, proceduru ukončíme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0)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Or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(b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0)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Or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(c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0)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Exit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If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Výpočet plochy trojúhelníku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(a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c)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/ 2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Plocha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(S * (S -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a)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S -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b)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* (S -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c))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("Vypočtená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plocha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je 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Plocha)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 Sub</a:t>
            </a: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 </a:t>
            </a:r>
            <a:r>
              <a:rPr lang="cs-CZ" b="1" dirty="0" smtClean="0">
                <a:latin typeface="Calibri" pitchFamily="34" charset="0"/>
              </a:rPr>
              <a:t>procedury bez parametrů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09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271383"/>
          </a:xfrm>
        </p:spPr>
        <p:txBody>
          <a:bodyPr/>
          <a:lstStyle/>
          <a:p>
            <a:pPr marL="400050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PlochaTroj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(a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b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c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deklarace lokálních proměnných    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Dim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Plocha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S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As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Single</a:t>
            </a: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</a:t>
            </a: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Je-li jeden z parametrů roven 0, proceduru ukončíme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(a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0)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Or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(b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0)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Or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(c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= 0) 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                              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Exit </a:t>
            </a: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b="1" dirty="0">
                <a:latin typeface="Courier New" pitchFamily="49" charset="0"/>
                <a:cs typeface="Courier New" pitchFamily="49" charset="0"/>
              </a:rPr>
              <a:t>End </a:t>
            </a:r>
            <a:r>
              <a:rPr lang="cs-CZ" sz="1600" b="1" dirty="0" err="1">
                <a:latin typeface="Courier New" pitchFamily="49" charset="0"/>
                <a:cs typeface="Courier New" pitchFamily="49" charset="0"/>
              </a:rPr>
              <a:t>If</a:t>
            </a: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400" b="1" dirty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' Výpočet plochy trojúhelníku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S =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(a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c)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/ 2</a:t>
            </a:r>
          </a:p>
          <a:p>
            <a:pPr marL="400050" lvl="1" indent="0">
              <a:buNone/>
            </a:pPr>
            <a:r>
              <a:rPr lang="cs-CZ" sz="1600" dirty="0">
                <a:latin typeface="Courier New" pitchFamily="49" charset="0"/>
                <a:cs typeface="Courier New" pitchFamily="49" charset="0"/>
              </a:rPr>
              <a:t>    Plocha 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(S * (S -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a)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S -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b)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* (S -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c))</a:t>
            </a:r>
          </a:p>
          <a:p>
            <a:pPr marL="400050" lvl="1" indent="0">
              <a:buNone/>
            </a:pP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600" b="1" dirty="0" err="1" smtClean="0">
                <a:latin typeface="Courier New" pitchFamily="49" charset="0"/>
                <a:cs typeface="Courier New" pitchFamily="49" charset="0"/>
              </a:rPr>
              <a:t>MsgBox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("Vypočtená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plocha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je "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&amp;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Plocha)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cs-CZ" sz="1600" b="1" dirty="0" smtClean="0">
                <a:latin typeface="Courier New" pitchFamily="49" charset="0"/>
                <a:cs typeface="Courier New" pitchFamily="49" charset="0"/>
              </a:rPr>
              <a:t>End Sub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PlochaTrojBezParametru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PlochaTroj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(1, 1, 1)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 </a:t>
            </a:r>
            <a:r>
              <a:rPr lang="cs-CZ" b="1" dirty="0" smtClean="0">
                <a:latin typeface="Calibri" pitchFamily="34" charset="0"/>
              </a:rPr>
              <a:t>procedury s parametry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1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48304"/>
            <a:ext cx="8229600" cy="4271383"/>
          </a:xfrm>
        </p:spPr>
        <p:txBody>
          <a:bodyPr/>
          <a:lstStyle/>
          <a:p>
            <a:pPr marL="400050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PlochaT</a:t>
            </a:r>
            <a:endParaRPr lang="en-US" sz="16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PlochaTroj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PlochaTroj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1, 1, )</a:t>
            </a:r>
            <a:endParaRPr lang="cs-CZ" sz="16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endParaRPr lang="cs-CZ" sz="1600" b="1" dirty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PlochaTroj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1, 1, 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10)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00050" lvl="1" indent="0">
              <a:buNone/>
            </a:pPr>
            <a:r>
              <a:rPr lang="cs-CZ" sz="1400" dirty="0">
                <a:latin typeface="Courier New" pitchFamily="49" charset="0"/>
                <a:cs typeface="Courier New" pitchFamily="49" charset="0"/>
              </a:rPr>
              <a:t>Plocha =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Math.</a:t>
            </a:r>
            <a:r>
              <a:rPr lang="cs-CZ" sz="1400" b="1" dirty="0" err="1" smtClean="0">
                <a:latin typeface="Courier New" pitchFamily="49" charset="0"/>
                <a:cs typeface="Courier New" pitchFamily="49" charset="0"/>
              </a:rPr>
              <a:t>Sqr</a:t>
            </a:r>
            <a:r>
              <a:rPr lang="cs-CZ" sz="1400" dirty="0" smtClean="0">
                <a:latin typeface="Courier New" pitchFamily="49" charset="0"/>
                <a:cs typeface="Courier New" pitchFamily="49" charset="0"/>
              </a:rPr>
              <a:t>(S*(S-a)*(S-b)*(S-c</a:t>
            </a:r>
            <a:r>
              <a:rPr lang="cs-CZ" sz="1400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400050" lvl="1" indent="0">
              <a:buNone/>
            </a:pPr>
            <a:endParaRPr lang="cs-CZ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ovéPole 10"/>
          <p:cNvSpPr txBox="1">
            <a:spLocks noChangeArrowheads="1"/>
          </p:cNvSpPr>
          <p:nvPr/>
        </p:nvSpPr>
        <p:spPr bwMode="auto">
          <a:xfrm>
            <a:off x="395288" y="765175"/>
            <a:ext cx="8424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200"/>
              </a:spcBef>
            </a:pPr>
            <a:r>
              <a:rPr lang="cs-CZ" b="1" dirty="0" smtClean="0">
                <a:latin typeface="Calibri" pitchFamily="34" charset="0"/>
              </a:rPr>
              <a:t>Příklady chybně volané procedury</a:t>
            </a:r>
            <a:endParaRPr lang="cs-CZ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748807" y="2204864"/>
            <a:ext cx="7851626" cy="1752600"/>
            <a:chOff x="771525" y="2503959"/>
            <a:chExt cx="7851626" cy="17526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2503959"/>
              <a:ext cx="2466975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1525" y="2503959"/>
              <a:ext cx="2533650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176" y="2503959"/>
              <a:ext cx="2466975" cy="1752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408" y="4077072"/>
            <a:ext cx="362902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88900" y="38100"/>
            <a:ext cx="873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MU002 – 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Informa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ční technologie	</a:t>
            </a:r>
            <a:r>
              <a:rPr lang="cs-CZ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Procedury a uživatelské funkce</a:t>
            </a:r>
            <a:endParaRPr lang="cs-CZ" sz="1600" b="1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0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3238</TotalTime>
  <Words>879</Words>
  <Application>Microsoft Office PowerPoint</Application>
  <PresentationFormat>Předvádění na obrazovce (4:3)</PresentationFormat>
  <Paragraphs>201</Paragraphs>
  <Slides>14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machackova petra</dc:creator>
  <cp:lastModifiedBy>Menšík Miroslav (2080)</cp:lastModifiedBy>
  <cp:revision>490</cp:revision>
  <dcterms:created xsi:type="dcterms:W3CDTF">2010-09-06T12:21:50Z</dcterms:created>
  <dcterms:modified xsi:type="dcterms:W3CDTF">2018-03-18T19:36:41Z</dcterms:modified>
</cp:coreProperties>
</file>