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6"/>
  </p:notesMasterIdLst>
  <p:handoutMasterIdLst>
    <p:handoutMasterId r:id="rId27"/>
  </p:handout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</p:sldIdLst>
  <p:sldSz cx="9144000" cy="6858000" type="screen4x3"/>
  <p:notesSz cx="6794500" cy="9931400"/>
  <p:custShowLst>
    <p:custShow name="první body, souř. systémy, ovládání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</p:sldLst>
    </p:custShow>
    <p:custShow name="druhá možnost, šablona" id="1">
      <p:sldLst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</p:sldLst>
    </p:custShow>
    <p:custShow name="třetí – vlastní čáry, šrafy" id="2">
      <p:sldLst/>
    </p:custShow>
    <p:custShow name="čtvrtá – bloky, ext. reference" id="3">
      <p:sldLst/>
    </p:custShow>
  </p:custShow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CE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71" autoAdjust="0"/>
    <p:restoredTop sz="94180" autoAdjust="0"/>
  </p:normalViewPr>
  <p:slideViewPr>
    <p:cSldViewPr>
      <p:cViewPr varScale="1">
        <p:scale>
          <a:sx n="121" d="100"/>
          <a:sy n="121" d="100"/>
        </p:scale>
        <p:origin x="121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2736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870EA-DC9E-41C3-8871-FD04FA361614}" type="datetimeFigureOut">
              <a:rPr lang="cs-CZ" smtClean="0"/>
              <a:t>26.2.2016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29C4-433F-499F-870A-0B34B49B54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5758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22E81-05F1-4F55-803E-4A04BF1B7B3A}" type="datetimeFigureOut">
              <a:rPr lang="cs-CZ" smtClean="0"/>
              <a:t>26.2.2016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C7803-63C6-4CEB-A28B-8C1AEAF0AF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039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23C8C0-3F67-4DA5-B91A-89D830B91A4A}" type="slidenum">
              <a:rPr lang="en-US"/>
              <a:pPr/>
              <a:t>1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882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25776-41E1-495A-B79E-1C458D1B51A3}" type="slidenum">
              <a:rPr lang="en-US"/>
              <a:pPr/>
              <a:t>10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Ukázat:</a:t>
            </a:r>
          </a:p>
          <a:p>
            <a:r>
              <a:rPr lang="cs-CZ"/>
              <a:t>Přidání příkazu Regen do pomůcek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97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C5E3BF-FE7B-4CE2-88CD-DFA3C2B03685}" type="slidenum">
              <a:rPr lang="en-US"/>
              <a:pPr/>
              <a:t>11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Vytvořit zkratku pro Zoom </a:t>
            </a:r>
            <a:r>
              <a:rPr lang="cs-CZ" dirty="0" err="1" smtClean="0"/>
              <a:t>All</a:t>
            </a:r>
            <a:r>
              <a:rPr lang="cs-CZ" dirty="0" smtClean="0"/>
              <a:t> (</a:t>
            </a:r>
            <a:r>
              <a:rPr lang="cs-CZ" dirty="0" err="1" smtClean="0"/>
              <a:t>Shift+A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7695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BCEB57-C054-4C34-877A-81236333E972}" type="slidenum">
              <a:rPr lang="en-US"/>
              <a:pPr/>
              <a:t>12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ukázat soubor se zkratkami</a:t>
            </a:r>
          </a:p>
          <a:p>
            <a:r>
              <a:rPr lang="cs-CZ" dirty="0" smtClean="0"/>
              <a:t>ukázat </a:t>
            </a:r>
            <a:r>
              <a:rPr lang="cs-CZ" dirty="0"/>
              <a:t>vytvoření vlastního cui souboru a přidání do </a:t>
            </a:r>
            <a:r>
              <a:rPr lang="cs-CZ" dirty="0" err="1"/>
              <a:t>AutoCADu</a:t>
            </a:r>
            <a:r>
              <a:rPr lang="cs-CZ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1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C7803-63C6-4CEB-A28B-8C1AEAF0AFA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474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C7803-63C6-4CEB-A28B-8C1AEAF0AFA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471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C7803-63C6-4CEB-A28B-8C1AEAF0AFA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0808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548A1-768A-4E83-8868-E1A294F0A48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51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2BE966-588B-47DD-ABF4-1DA8937F0BAF}" type="slidenum">
              <a:rPr lang="en-US"/>
              <a:pPr/>
              <a:t>24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Mít dva profily na flešce a ukázat, co to udělá.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78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C7803-63C6-4CEB-A28B-8C1AEAF0AFA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063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C7803-63C6-4CEB-A28B-8C1AEAF0AFA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069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BDB334-4CCD-47C4-AC14-2E5D30D26A4C}" type="slidenum">
              <a:rPr lang="en-US"/>
              <a:pPr/>
              <a:t>4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1883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Přidat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Regen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All</a:t>
            </a:r>
            <a:r>
              <a:rPr lang="cs-CZ" baseline="0" dirty="0" smtClean="0"/>
              <a:t> do rychlého přístupu, dodělat mu obrázek.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548A1-768A-4E83-8868-E1A294F0A48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00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C7803-63C6-4CEB-A28B-8C1AEAF0AFA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990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C7803-63C6-4CEB-A28B-8C1AEAF0AFA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028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C7803-63C6-4CEB-A28B-8C1AEAF0AFA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622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E9E333-936D-4761-9550-2E895FAA8433}" type="slidenum">
              <a:rPr lang="en-US"/>
              <a:pPr/>
              <a:t>9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308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  <a:prstGeom prst="rect">
            <a:avLst/>
          </a:prstGeom>
        </p:spPr>
        <p:txBody>
          <a:bodyPr anchor="b"/>
          <a:lstStyle>
            <a:lvl1pPr algn="l">
              <a:defRPr sz="2400"/>
            </a:lvl1pPr>
          </a:lstStyle>
          <a:p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Systémy CAD, Helena Novotná, jaro 2016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10206B0-A6E3-41AE-84D8-B0F603C4F12F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111125"/>
            <a:ext cx="8496300" cy="835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7950" y="1052513"/>
            <a:ext cx="4387850" cy="54006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387850" cy="54006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107950" y="6453188"/>
            <a:ext cx="6821488" cy="339725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Systémy CAD, Helena Novotná, jaro 2016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415088" y="6453188"/>
            <a:ext cx="2620962" cy="339725"/>
          </a:xfrm>
        </p:spPr>
        <p:txBody>
          <a:bodyPr/>
          <a:lstStyle>
            <a:lvl1pPr>
              <a:defRPr/>
            </a:lvl1pPr>
          </a:lstStyle>
          <a:p>
            <a:fld id="{D44A27A5-CA25-4782-A9CD-4D9A1D4F92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8862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726" y="522514"/>
            <a:ext cx="8207730" cy="746247"/>
          </a:xfrm>
        </p:spPr>
        <p:txBody>
          <a:bodyPr anchor="t"/>
          <a:lstStyle>
            <a:lvl1pPr>
              <a:defRPr b="1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726" y="1268760"/>
            <a:ext cx="8207730" cy="5112569"/>
          </a:xfrm>
        </p:spPr>
        <p:txBody>
          <a:bodyPr/>
          <a:lstStyle>
            <a:lvl1pPr marL="265113" indent="-265113">
              <a:defRPr/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Systémy CAD, Helena Novotná, jaro 2016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06B0-A6E3-41AE-84D8-B0F603C4F12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Systémy CAD, Helena Novotná, jaro 2016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06B0-A6E3-41AE-84D8-B0F603C4F12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Systémy CAD, Helena Novotná, jaro 2016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06B0-A6E3-41AE-84D8-B0F603C4F12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Systémy CAD, Helena Novotná, jaro 2016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06B0-A6E3-41AE-84D8-B0F603C4F12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Systémy CAD, Helena Novotná, jaro 2016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06B0-A6E3-41AE-84D8-B0F603C4F12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Systémy CAD, Helena Novotná, jaro 2016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06B0-A6E3-41AE-84D8-B0F603C4F12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06B0-A6E3-41AE-84D8-B0F603C4F12F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pt-BR" smtClean="0"/>
              <a:t>Systémy CAD, Helena Novotná, jaro 2016</a:t>
            </a:r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pt-BR" smtClean="0"/>
              <a:t>Systémy CAD, Helena Novotná, jaro 2016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06B0-A6E3-41AE-84D8-B0F603C4F12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0"/>
            <a:ext cx="3899190" cy="607356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5" y="0"/>
            <a:ext cx="3739847" cy="5283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0514" y="620688"/>
            <a:ext cx="8111489" cy="817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8154803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99877" y="97190"/>
            <a:ext cx="3107327" cy="384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smtClean="0"/>
              <a:t>Systémy CAD, Helena Novotná, jaro 2016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116632"/>
            <a:ext cx="42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EFEFE"/>
                </a:solidFill>
              </a:defRPr>
            </a:lvl1pPr>
          </a:lstStyle>
          <a:p>
            <a:fld id="{F10206B0-A6E3-41AE-84D8-B0F603C4F12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1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9388" indent="-1793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tabLst/>
        <a:defRPr sz="24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Rectangle 8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Ovládání a přizpůsobení prostředí AutoCADu</a:t>
            </a:r>
            <a:endParaRPr lang="en-US"/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005263"/>
            <a:ext cx="6400800" cy="1633537"/>
          </a:xfrm>
          <a:ln/>
        </p:spPr>
        <p:txBody>
          <a:bodyPr/>
          <a:lstStyle/>
          <a:p>
            <a:r>
              <a:rPr lang="cs-CZ"/>
              <a:t>uživatelské rozhraní</a:t>
            </a:r>
          </a:p>
          <a:p>
            <a:r>
              <a:rPr lang="cs-CZ"/>
              <a:t>možnosti nastavení</a:t>
            </a:r>
          </a:p>
          <a:p>
            <a:r>
              <a:rPr lang="cs-CZ"/>
              <a:t>profily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1439328"/>
            <a:ext cx="5315774" cy="541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500514" y="332656"/>
            <a:ext cx="8111489" cy="817160"/>
          </a:xfrm>
        </p:spPr>
        <p:txBody>
          <a:bodyPr/>
          <a:lstStyle/>
          <a:p>
            <a:r>
              <a:rPr lang="cs-CZ" dirty="0" smtClean="0"/>
              <a:t>Uživatelské rozhraní (CUI)</a:t>
            </a:r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Systémy CAD, Helena Novotná, jaro 2016</a:t>
            </a:r>
            <a:endParaRPr lang="en-US" dirty="0"/>
          </a:p>
        </p:txBody>
      </p:sp>
      <p:sp>
        <p:nvSpPr>
          <p:cNvPr id="12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0CF3-A10B-4AEC-9AD7-7210820D68D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6659562" y="4797425"/>
            <a:ext cx="2160909" cy="1152525"/>
          </a:xfrm>
          <a:prstGeom prst="cloudCallout">
            <a:avLst>
              <a:gd name="adj1" fmla="val -52880"/>
              <a:gd name="adj2" fmla="val -67218"/>
            </a:avLst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ctr" anchorCtr="1"/>
          <a:lstStyle/>
          <a:p>
            <a:pPr algn="ctr"/>
            <a:r>
              <a:rPr lang="cs-CZ" b="1" dirty="0" smtClean="0"/>
              <a:t>popis prvku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nebo příkazu</a:t>
            </a:r>
            <a:endParaRPr lang="en-US" b="1" dirty="0"/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252413" y="5661025"/>
            <a:ext cx="2087339" cy="719138"/>
          </a:xfrm>
          <a:prstGeom prst="cloudCallout">
            <a:avLst>
              <a:gd name="adj1" fmla="val 108366"/>
              <a:gd name="adj2" fmla="val -65009"/>
            </a:avLst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ctr" anchorCtr="1"/>
          <a:lstStyle/>
          <a:p>
            <a:pPr algn="ctr"/>
            <a:r>
              <a:rPr lang="cs-CZ" b="1"/>
              <a:t>příkazy AutoCADu</a:t>
            </a:r>
            <a:endParaRPr lang="en-US" b="1"/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3241576" y="3081008"/>
            <a:ext cx="1582738" cy="719138"/>
          </a:xfrm>
          <a:prstGeom prst="cloudCallout">
            <a:avLst>
              <a:gd name="adj1" fmla="val -22116"/>
              <a:gd name="adj2" fmla="val -90398"/>
            </a:avLst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ctr" anchorCtr="1"/>
          <a:lstStyle/>
          <a:p>
            <a:pPr algn="ctr"/>
            <a:r>
              <a:rPr lang="cs-CZ" b="1"/>
              <a:t>struktura</a:t>
            </a:r>
            <a:endParaRPr lang="en-US" b="1"/>
          </a:p>
        </p:txBody>
      </p:sp>
      <p:sp>
        <p:nvSpPr>
          <p:cNvPr id="48137" name="AutoShape 9"/>
          <p:cNvSpPr>
            <a:spLocks noChangeArrowheads="1"/>
          </p:cNvSpPr>
          <p:nvPr/>
        </p:nvSpPr>
        <p:spPr bwMode="auto">
          <a:xfrm>
            <a:off x="92125" y="2612695"/>
            <a:ext cx="1582737" cy="936625"/>
          </a:xfrm>
          <a:prstGeom prst="cloudCallout">
            <a:avLst>
              <a:gd name="adj1" fmla="val 98444"/>
              <a:gd name="adj2" fmla="val -105255"/>
            </a:avLst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ctr" anchorCtr="1"/>
          <a:lstStyle/>
          <a:p>
            <a:pPr algn="ctr"/>
            <a:r>
              <a:rPr lang="cs-CZ" b="1" dirty="0"/>
              <a:t>načtené soubory cui</a:t>
            </a:r>
            <a:endParaRPr lang="en-US" b="1" dirty="0"/>
          </a:p>
        </p:txBody>
      </p:sp>
      <p:sp>
        <p:nvSpPr>
          <p:cNvPr id="48138" name="AutoShape 10"/>
          <p:cNvSpPr>
            <a:spLocks noChangeArrowheads="1"/>
          </p:cNvSpPr>
          <p:nvPr/>
        </p:nvSpPr>
        <p:spPr bwMode="auto">
          <a:xfrm>
            <a:off x="3195454" y="1500912"/>
            <a:ext cx="5111750" cy="503237"/>
          </a:xfrm>
          <a:prstGeom prst="leftArrow">
            <a:avLst>
              <a:gd name="adj1" fmla="val 50000"/>
              <a:gd name="adj2" fmla="val 2539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dirty="0"/>
              <a:t>příprava a uložení do nového souboru</a:t>
            </a:r>
            <a:endParaRPr lang="en-US" dirty="0"/>
          </a:p>
        </p:txBody>
      </p:sp>
      <p:sp>
        <p:nvSpPr>
          <p:cNvPr id="48139" name="AutoShape 11"/>
          <p:cNvSpPr>
            <a:spLocks noChangeArrowheads="1"/>
          </p:cNvSpPr>
          <p:nvPr/>
        </p:nvSpPr>
        <p:spPr bwMode="auto">
          <a:xfrm>
            <a:off x="612775" y="1248500"/>
            <a:ext cx="1584325" cy="1008062"/>
          </a:xfrm>
          <a:prstGeom prst="rightArrow">
            <a:avLst>
              <a:gd name="adj1" fmla="val 50000"/>
              <a:gd name="adj2" fmla="val 392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dirty="0"/>
              <a:t>úprava </a:t>
            </a:r>
          </a:p>
          <a:p>
            <a:pPr algn="ctr"/>
            <a:r>
              <a:rPr lang="cs-CZ" dirty="0"/>
              <a:t>použitých cui</a:t>
            </a:r>
            <a:endParaRPr lang="en-US" dirty="0"/>
          </a:p>
        </p:txBody>
      </p:sp>
      <p:sp>
        <p:nvSpPr>
          <p:cNvPr id="48140" name="AutoShape 12"/>
          <p:cNvSpPr>
            <a:spLocks noChangeArrowheads="1"/>
          </p:cNvSpPr>
          <p:nvPr/>
        </p:nvSpPr>
        <p:spPr bwMode="auto">
          <a:xfrm>
            <a:off x="6983412" y="2884695"/>
            <a:ext cx="2160588" cy="1008062"/>
          </a:xfrm>
          <a:prstGeom prst="cloudCallout">
            <a:avLst>
              <a:gd name="adj1" fmla="val -57935"/>
              <a:gd name="adj2" fmla="val -80551"/>
            </a:avLst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ctr" anchorCtr="1"/>
          <a:lstStyle/>
          <a:p>
            <a:pPr algn="ctr"/>
            <a:r>
              <a:rPr lang="cs-CZ" b="1" dirty="0"/>
              <a:t>obsah vybrané položky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 animBg="1"/>
      <p:bldP spid="48135" grpId="0" animBg="1"/>
      <p:bldP spid="48136" grpId="0" animBg="1"/>
      <p:bldP spid="48137" grpId="0" animBg="1"/>
      <p:bldP spid="48138" grpId="0" animBg="1"/>
      <p:bldP spid="48139" grpId="0" animBg="1"/>
      <p:bldP spid="481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Vytvoření klávesové zkratky</a:t>
            </a: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534804" y="1437849"/>
            <a:ext cx="8213659" cy="4943480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Zkratky Alt+…, Ctrl+…, Shift+…</a:t>
            </a:r>
          </a:p>
          <a:p>
            <a:pPr lvl="1"/>
            <a:r>
              <a:rPr lang="cs-CZ" dirty="0" smtClean="0"/>
              <a:t>CUI </a:t>
            </a:r>
          </a:p>
          <a:p>
            <a:pPr lvl="1"/>
            <a:r>
              <a:rPr lang="cs-CZ" dirty="0" smtClean="0"/>
              <a:t>Na kartě vlastní rozbalit klávesové zkratky.</a:t>
            </a:r>
          </a:p>
          <a:p>
            <a:pPr lvl="1"/>
            <a:r>
              <a:rPr lang="cs-CZ" dirty="0" smtClean="0"/>
              <a:t>V panelu Seznam příkazů najít požadovaný příkaz a myší přetáhnout do zkratek.</a:t>
            </a:r>
          </a:p>
          <a:p>
            <a:pPr lvl="1"/>
            <a:r>
              <a:rPr lang="cs-CZ" dirty="0" smtClean="0"/>
              <a:t>Vyberu zkratku, v panelu Vlastnosti v poli Klávesy klepnu na [...] a v dialogu nastavím klávesovou zkratku.</a:t>
            </a:r>
          </a:p>
          <a:p>
            <a:pPr lvl="1"/>
            <a:r>
              <a:rPr lang="cs-CZ" dirty="0" smtClean="0"/>
              <a:t>Pokud má více příkazů stejnou klávesovou zkratku, aktivní je naposledy přiřazený příkaz.</a:t>
            </a:r>
          </a:p>
          <a:p>
            <a:r>
              <a:rPr lang="cs-CZ" dirty="0" smtClean="0"/>
              <a:t>Zkratky písmena — soubor </a:t>
            </a:r>
            <a:r>
              <a:rPr lang="cs-CZ" dirty="0" err="1" smtClean="0"/>
              <a:t>acad.pgp</a:t>
            </a:r>
            <a:r>
              <a:rPr lang="cs-CZ" dirty="0" smtClean="0"/>
              <a:t> (přepsat)</a:t>
            </a:r>
          </a:p>
          <a:p>
            <a:pPr lvl="1"/>
            <a:r>
              <a:rPr lang="cs-CZ" dirty="0" smtClean="0"/>
              <a:t>!! V jedné instalaci </a:t>
            </a:r>
            <a:r>
              <a:rPr lang="cs-CZ" dirty="0" err="1" smtClean="0"/>
              <a:t>AutoCADu</a:t>
            </a:r>
            <a:r>
              <a:rPr lang="cs-CZ" dirty="0" smtClean="0"/>
              <a:t> může být používán pouze jeden!!</a:t>
            </a:r>
            <a:br>
              <a:rPr lang="cs-CZ" dirty="0" smtClean="0"/>
            </a:br>
            <a:r>
              <a:rPr lang="cs-CZ" dirty="0" smtClean="0"/>
              <a:t>(podle cesty k podpůrným souborům v Možnosti/Soubory)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Systémy CAD, Helena Novotná, jaro 2016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67EA-0354-41DB-9830-3F96188B4A6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Přenos klávesových zkratek</a:t>
            </a: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Vytvořím klávesové zkratky.</a:t>
            </a:r>
          </a:p>
          <a:p>
            <a:r>
              <a:rPr lang="cs-CZ" smtClean="0"/>
              <a:t>Na kartě Přenos (v pravém okně) příkazu CUI vytvořím nový soubor, do kterého přesunu pouze klávesové zkratky zleva.</a:t>
            </a:r>
          </a:p>
          <a:p>
            <a:r>
              <a:rPr lang="cs-CZ" smtClean="0"/>
              <a:t>Nový soubor uložím.</a:t>
            </a:r>
          </a:p>
          <a:p>
            <a:r>
              <a:rPr lang="cs-CZ" smtClean="0"/>
              <a:t>Příkazem NAČTICUI přidám k existujícím souborům ještě soubor se zkratkami.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Systémy CAD, Helena Novotná, jaro 2016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1C92-47A5-4A42-B841-1C25DC21369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Možnosti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Nastavení </a:t>
            </a:r>
            <a:r>
              <a:rPr lang="cs-CZ" dirty="0" err="1" smtClean="0"/>
              <a:t>AutoCADu</a:t>
            </a:r>
            <a:r>
              <a:rPr lang="cs-CZ" dirty="0" smtClean="0"/>
              <a:t> jako programu – cesty k souborů, vzhled prostředí, jednotky…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Systémy CAD, Helena Novotná, jaro 2016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8309-24A8-44C3-916A-1689F418947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9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Možnosti</a:t>
            </a:r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     (nabídka aplikace) nebo příkaz Možnosti</a:t>
            </a:r>
          </a:p>
          <a:p>
            <a:pPr lvl="1"/>
            <a:r>
              <a:rPr lang="cs-CZ" smtClean="0"/>
              <a:t>Soubory</a:t>
            </a:r>
          </a:p>
          <a:p>
            <a:pPr lvl="1"/>
            <a:r>
              <a:rPr lang="cs-CZ" smtClean="0"/>
              <a:t>Zobrazení</a:t>
            </a:r>
          </a:p>
          <a:p>
            <a:pPr lvl="1"/>
            <a:r>
              <a:rPr lang="cs-CZ" smtClean="0"/>
              <a:t>Otevřít a uložit</a:t>
            </a:r>
          </a:p>
          <a:p>
            <a:pPr lvl="1"/>
            <a:r>
              <a:rPr lang="cs-CZ" smtClean="0"/>
              <a:t>Vykreslování a publikování</a:t>
            </a:r>
          </a:p>
          <a:p>
            <a:pPr lvl="1"/>
            <a:r>
              <a:rPr lang="cs-CZ" smtClean="0"/>
              <a:t>Systém</a:t>
            </a:r>
          </a:p>
          <a:p>
            <a:pPr lvl="1"/>
            <a:r>
              <a:rPr lang="cs-CZ" smtClean="0"/>
              <a:t>Uživatelské nastavení</a:t>
            </a:r>
          </a:p>
          <a:p>
            <a:pPr lvl="1"/>
            <a:r>
              <a:rPr lang="cs-CZ" smtClean="0"/>
              <a:t>Kreslení</a:t>
            </a:r>
          </a:p>
          <a:p>
            <a:pPr lvl="1"/>
            <a:r>
              <a:rPr lang="cs-CZ" smtClean="0"/>
              <a:t>3D modelování</a:t>
            </a:r>
          </a:p>
          <a:p>
            <a:pPr lvl="1"/>
            <a:r>
              <a:rPr lang="cs-CZ" smtClean="0"/>
              <a:t>Výběr </a:t>
            </a:r>
          </a:p>
          <a:p>
            <a:pPr lvl="1"/>
            <a:r>
              <a:rPr lang="cs-CZ" smtClean="0"/>
              <a:t>Profily</a:t>
            </a:r>
          </a:p>
          <a:p>
            <a:pPr lvl="1"/>
            <a:r>
              <a:rPr lang="cs-CZ" smtClean="0"/>
              <a:t>Online (Autodesk 360)</a:t>
            </a: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Systémy CAD, Helena Novotná, jaro 2016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C434-3929-409B-BB9F-D01054F40F3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1160748"/>
            <a:ext cx="390525" cy="390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34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34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34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34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nimBg="1"/>
      <p:bldP spid="134147" grpId="0" build="allAtOnce" autoUpdateAnimBg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Možnosti – Soubory</a:t>
            </a:r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cesty k souborům</a:t>
            </a:r>
          </a:p>
          <a:p>
            <a:pPr lvl="1"/>
            <a:r>
              <a:rPr lang="cs-CZ" dirty="0" smtClean="0"/>
              <a:t>šablony (šablona pro </a:t>
            </a:r>
            <a:r>
              <a:rPr lang="cs-CZ" dirty="0" err="1" smtClean="0"/>
              <a:t>RNový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>
                <a:solidFill>
                  <a:srgbClr val="C00000"/>
                </a:solidFill>
              </a:rPr>
              <a:t>podpůrné soubory </a:t>
            </a:r>
            <a:r>
              <a:rPr lang="cs-CZ" dirty="0" smtClean="0"/>
              <a:t>(čáry, šrafy)</a:t>
            </a:r>
          </a:p>
          <a:p>
            <a:pPr lvl="1"/>
            <a:r>
              <a:rPr lang="cs-CZ" dirty="0" smtClean="0"/>
              <a:t>dočasné soubory </a:t>
            </a:r>
            <a:br>
              <a:rPr lang="cs-CZ" dirty="0" smtClean="0"/>
            </a:br>
            <a:r>
              <a:rPr lang="cs-CZ" dirty="0" smtClean="0"/>
              <a:t>(automatické ukládání)</a:t>
            </a:r>
          </a:p>
          <a:p>
            <a:pPr lvl="1"/>
            <a:r>
              <a:rPr lang="cs-CZ" dirty="0" smtClean="0"/>
              <a:t>cesta k texturám</a:t>
            </a:r>
          </a:p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Systémy CAD, Helena Novotná, jaro 2016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C434-3929-409B-BB9F-D01054F40F3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519" y="2708920"/>
            <a:ext cx="4700041" cy="40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03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1866"/>
            <a:ext cx="5436096" cy="465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Možnosti – Zobrazení</a:t>
            </a:r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zobrazení prvků v okně </a:t>
            </a:r>
            <a:r>
              <a:rPr lang="cs-CZ" dirty="0" err="1" smtClean="0"/>
              <a:t>AutoCADu</a:t>
            </a:r>
            <a:endParaRPr lang="cs-CZ" dirty="0" smtClean="0"/>
          </a:p>
          <a:p>
            <a:r>
              <a:rPr lang="cs-CZ" dirty="0" smtClean="0">
                <a:solidFill>
                  <a:srgbClr val="C00000"/>
                </a:solidFill>
              </a:rPr>
              <a:t>barvy prvků</a:t>
            </a:r>
          </a:p>
          <a:p>
            <a:r>
              <a:rPr lang="cs-CZ" dirty="0" smtClean="0"/>
              <a:t>posuvníky</a:t>
            </a:r>
          </a:p>
          <a:p>
            <a:r>
              <a:rPr lang="cs-CZ" dirty="0" smtClean="0"/>
              <a:t>velikost osového kříže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záložky</a:t>
            </a:r>
            <a:r>
              <a:rPr lang="cs-CZ" dirty="0" smtClean="0"/>
              <a:t> (ouška)</a:t>
            </a:r>
            <a:br>
              <a:rPr lang="cs-CZ" dirty="0" smtClean="0"/>
            </a:br>
            <a:r>
              <a:rPr lang="cs-CZ" dirty="0" smtClean="0">
                <a:solidFill>
                  <a:srgbClr val="C00000"/>
                </a:solidFill>
              </a:rPr>
              <a:t>model a rozvržení</a:t>
            </a:r>
          </a:p>
          <a:p>
            <a:r>
              <a:rPr lang="cs-CZ" dirty="0" smtClean="0"/>
              <a:t>popisky </a:t>
            </a:r>
            <a:br>
              <a:rPr lang="cs-CZ" dirty="0" smtClean="0"/>
            </a:br>
            <a:r>
              <a:rPr lang="cs-CZ" dirty="0" smtClean="0"/>
              <a:t>u osového kříže</a:t>
            </a:r>
          </a:p>
          <a:p>
            <a:r>
              <a:rPr lang="cs-CZ" dirty="0" smtClean="0"/>
              <a:t>rozlišení zobrazení</a:t>
            </a:r>
            <a:br>
              <a:rPr lang="cs-CZ" dirty="0" smtClean="0"/>
            </a:br>
            <a:r>
              <a:rPr lang="cs-CZ" dirty="0" smtClean="0"/>
              <a:t>(kružnice, křivky)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Systémy CAD, Helena Novotná, jaro 2016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C434-3929-409B-BB9F-D01054F40F3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2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Možnosti – Otevřít a uložit</a:t>
            </a:r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interval ukládání, vytváření záložní kopie (.bak)</a:t>
            </a:r>
          </a:p>
          <a:p>
            <a:r>
              <a:rPr lang="cs-CZ" smtClean="0"/>
              <a:t>počet souborů v historii otvírání</a:t>
            </a:r>
          </a:p>
          <a:p>
            <a:r>
              <a:rPr lang="cs-CZ" smtClean="0"/>
              <a:t>nastavení pro</a:t>
            </a:r>
            <a:br>
              <a:rPr lang="cs-CZ" smtClean="0"/>
            </a:br>
            <a:r>
              <a:rPr lang="cs-CZ" smtClean="0"/>
              <a:t>externí reference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Systémy CAD, Helena Novotná, jaro 2016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C434-3929-409B-BB9F-D01054F40F3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20888"/>
            <a:ext cx="5060082" cy="433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81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Možnosti – Vykreslování</a:t>
            </a:r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tabulky pro vykreslování (barevné, stylové)</a:t>
            </a:r>
          </a:p>
          <a:p>
            <a:r>
              <a:rPr lang="cs-CZ" dirty="0" smtClean="0"/>
              <a:t>výchozí tiskárna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Systémy CAD, Helena Novotná, jaro 2016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C434-3929-409B-BB9F-D01054F40F3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439" y="1876327"/>
            <a:ext cx="5816166" cy="498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91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Možnosti – Systém</a:t>
            </a:r>
            <a:endParaRPr 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odkud nápověda</a:t>
            </a:r>
            <a:r>
              <a:rPr lang="cs-CZ" dirty="0" smtClean="0"/>
              <a:t>: počítač </a:t>
            </a:r>
            <a:r>
              <a:rPr lang="cs-CZ" dirty="0" smtClean="0">
                <a:sym typeface="Symbol" pitchFamily="18" charset="2"/>
              </a:rPr>
              <a:t> web (prohlížeč)</a:t>
            </a:r>
          </a:p>
          <a:p>
            <a:r>
              <a:rPr lang="cs-CZ" dirty="0" smtClean="0">
                <a:sym typeface="Symbol" pitchFamily="18" charset="2"/>
              </a:rPr>
              <a:t>Nastavení pro grafickou kartu – hardwarová akcelerace</a:t>
            </a:r>
            <a:endParaRPr lang="cs-CZ" dirty="0">
              <a:sym typeface="Symbol" pitchFamily="18" charset="2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Systémy CAD, Helena Novotná, jaro 2016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A795-1665-4DB2-A22C-48A7EC81998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2" y="2109247"/>
            <a:ext cx="5492130" cy="470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Ovládání prostředí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karty, panely, tlačítka, zkratky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Systémy CAD, Helena Novotná, jaro 2016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8309-24A8-44C3-916A-1689F418947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3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Možnosti – Uživ. nastavení</a:t>
            </a:r>
            <a:endParaRPr 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pravé tlačítko na myši </a:t>
            </a:r>
            <a:r>
              <a:rPr lang="cs-CZ" dirty="0" smtClean="0"/>
              <a:t>(Enter </a:t>
            </a:r>
            <a:r>
              <a:rPr lang="cs-CZ" dirty="0" smtClean="0">
                <a:sym typeface="Symbol" pitchFamily="18" charset="2"/>
              </a:rPr>
              <a:t>× kontextové menu)</a:t>
            </a:r>
          </a:p>
          <a:p>
            <a:r>
              <a:rPr lang="cs-CZ" dirty="0" smtClean="0">
                <a:sym typeface="Symbol" pitchFamily="18" charset="2"/>
              </a:rPr>
              <a:t>nastavení jednotek pro vkládané objekty</a:t>
            </a:r>
            <a:br>
              <a:rPr lang="cs-CZ" dirty="0" smtClean="0">
                <a:sym typeface="Symbol" pitchFamily="18" charset="2"/>
              </a:rPr>
            </a:br>
            <a:r>
              <a:rPr lang="cs-CZ" dirty="0" smtClean="0">
                <a:sym typeface="Symbol" pitchFamily="18" charset="2"/>
              </a:rPr>
              <a:t>(jednotky × toto nastavení)</a:t>
            </a:r>
          </a:p>
          <a:p>
            <a:r>
              <a:rPr lang="cs-CZ" dirty="0" smtClean="0">
                <a:solidFill>
                  <a:srgbClr val="C00000"/>
                </a:solidFill>
                <a:sym typeface="Symbol" pitchFamily="18" charset="2"/>
              </a:rPr>
              <a:t>výchozí tloušťka čáry</a:t>
            </a:r>
          </a:p>
          <a:p>
            <a:r>
              <a:rPr lang="cs-CZ" dirty="0" smtClean="0">
                <a:sym typeface="Symbol" pitchFamily="18" charset="2"/>
              </a:rPr>
              <a:t>seznam měřítek</a:t>
            </a:r>
          </a:p>
          <a:p>
            <a:r>
              <a:rPr lang="cs-CZ" dirty="0" smtClean="0">
                <a:sym typeface="Symbol" pitchFamily="18" charset="2"/>
              </a:rPr>
              <a:t>asociativita kót</a:t>
            </a:r>
            <a:endParaRPr lang="cs-CZ" dirty="0">
              <a:sym typeface="Symbol" pitchFamily="18" charset="2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Systémy CAD, Helena Novotná, jaro 2016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A795-1665-4DB2-A22C-48A7EC81998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8" y="2548467"/>
            <a:ext cx="4952070" cy="424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23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878" y="1664804"/>
            <a:ext cx="6063122" cy="519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Možnosti – Kreslení</a:t>
            </a:r>
            <a:endParaRPr 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ym typeface="Symbol" pitchFamily="18" charset="2"/>
              </a:rPr>
              <a:t>nastavení uchopení </a:t>
            </a:r>
          </a:p>
          <a:p>
            <a:pPr lvl="1"/>
            <a:r>
              <a:rPr lang="cs-CZ" dirty="0" smtClean="0">
                <a:sym typeface="Symbol" pitchFamily="18" charset="2"/>
              </a:rPr>
              <a:t>terčíky</a:t>
            </a:r>
          </a:p>
          <a:p>
            <a:pPr lvl="1"/>
            <a:r>
              <a:rPr lang="cs-CZ" dirty="0" smtClean="0">
                <a:sym typeface="Symbol" pitchFamily="18" charset="2"/>
              </a:rPr>
              <a:t>barva</a:t>
            </a:r>
          </a:p>
          <a:p>
            <a:pPr lvl="1"/>
            <a:r>
              <a:rPr lang="cs-CZ" dirty="0" smtClean="0">
                <a:sym typeface="Symbol" pitchFamily="18" charset="2"/>
              </a:rPr>
              <a:t>vzhled</a:t>
            </a:r>
          </a:p>
          <a:p>
            <a:pPr lvl="1"/>
            <a:r>
              <a:rPr lang="cs-CZ" dirty="0" smtClean="0">
                <a:sym typeface="Symbol" pitchFamily="18" charset="2"/>
              </a:rPr>
              <a:t>ignorovat šrafy</a:t>
            </a:r>
          </a:p>
          <a:p>
            <a:r>
              <a:rPr lang="cs-CZ" dirty="0" smtClean="0">
                <a:sym typeface="Symbol" pitchFamily="18" charset="2"/>
              </a:rPr>
              <a:t>symboly</a:t>
            </a:r>
          </a:p>
          <a:p>
            <a:pPr lvl="1"/>
            <a:r>
              <a:rPr lang="cs-CZ" dirty="0" smtClean="0">
                <a:sym typeface="Symbol" pitchFamily="18" charset="2"/>
              </a:rPr>
              <a:t>kamery</a:t>
            </a:r>
          </a:p>
          <a:p>
            <a:pPr lvl="1"/>
            <a:r>
              <a:rPr lang="cs-CZ" dirty="0" smtClean="0">
                <a:sym typeface="Symbol" pitchFamily="18" charset="2"/>
              </a:rPr>
              <a:t>světla</a:t>
            </a:r>
            <a:endParaRPr lang="cs-CZ" dirty="0">
              <a:sym typeface="Symbol" pitchFamily="18" charset="2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Systémy CAD, Helena Novotná, jaro 2016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A795-1665-4DB2-A22C-48A7EC81998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5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2" y="2085894"/>
            <a:ext cx="5492130" cy="470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Možnosti – 3D modelování</a:t>
            </a:r>
            <a:endParaRPr 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>
                <a:sym typeface="Symbol" pitchFamily="18" charset="2"/>
              </a:rPr>
              <a:t>ViewCube (náhledová krychle)</a:t>
            </a:r>
            <a:br>
              <a:rPr lang="cs-CZ" smtClean="0">
                <a:sym typeface="Symbol" pitchFamily="18" charset="2"/>
              </a:rPr>
            </a:br>
            <a:r>
              <a:rPr lang="cs-CZ" smtClean="0">
                <a:sym typeface="Symbol" pitchFamily="18" charset="2"/>
              </a:rPr>
              <a:t>kde se automaticky zobrazí</a:t>
            </a:r>
          </a:p>
          <a:p>
            <a:r>
              <a:rPr lang="cs-CZ" smtClean="0">
                <a:sym typeface="Symbol" pitchFamily="18" charset="2"/>
              </a:rPr>
              <a:t>izočáry</a:t>
            </a:r>
          </a:p>
          <a:p>
            <a:r>
              <a:rPr lang="cs-CZ" smtClean="0">
                <a:sym typeface="Symbol" pitchFamily="18" charset="2"/>
              </a:rPr>
              <a:t>základní nastavení</a:t>
            </a:r>
          </a:p>
          <a:p>
            <a:pPr lvl="1"/>
            <a:r>
              <a:rPr lang="cs-CZ" smtClean="0">
                <a:sym typeface="Symbol" pitchFamily="18" charset="2"/>
              </a:rPr>
              <a:t>animací</a:t>
            </a:r>
          </a:p>
          <a:p>
            <a:pPr lvl="1"/>
            <a:r>
              <a:rPr lang="cs-CZ" smtClean="0">
                <a:sym typeface="Symbol" pitchFamily="18" charset="2"/>
              </a:rPr>
              <a:t>průletu</a:t>
            </a:r>
          </a:p>
          <a:p>
            <a:pPr lvl="1"/>
            <a:r>
              <a:rPr lang="cs-CZ" smtClean="0">
                <a:sym typeface="Symbol" pitchFamily="18" charset="2"/>
              </a:rPr>
              <a:t>osových křížů</a:t>
            </a:r>
            <a:endParaRPr lang="cs-CZ" dirty="0" smtClean="0">
              <a:sym typeface="Symbol" pitchFamily="18" charset="2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Systémy CAD, Helena Novotná, jaro 2016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A795-1665-4DB2-A22C-48A7EC81998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4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Možnosti – Výběr</a:t>
            </a:r>
            <a:endParaRPr 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ym typeface="Symbol" pitchFamily="18" charset="2"/>
              </a:rPr>
              <a:t>nastavení výběrových značek a editačních uzlů</a:t>
            </a:r>
          </a:p>
          <a:p>
            <a:r>
              <a:rPr lang="cs-CZ" dirty="0" smtClean="0">
                <a:solidFill>
                  <a:srgbClr val="C00000"/>
                </a:solidFill>
                <a:sym typeface="Symbol" pitchFamily="18" charset="2"/>
              </a:rPr>
              <a:t>okna a hromadný výběr (Shift??)</a:t>
            </a:r>
            <a:endParaRPr lang="cs-CZ" dirty="0">
              <a:solidFill>
                <a:srgbClr val="C00000"/>
              </a:solidFill>
              <a:sym typeface="Symbol" pitchFamily="18" charset="2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Systémy CAD, Helena Novotná, jaro 2016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A795-1665-4DB2-A22C-48A7EC819989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4" y="2141476"/>
            <a:ext cx="5506602" cy="471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32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57" b="11801"/>
          <a:stretch/>
        </p:blipFill>
        <p:spPr bwMode="auto">
          <a:xfrm>
            <a:off x="5148064" y="3861048"/>
            <a:ext cx="3888553" cy="282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87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Možnosti – Profily</a:t>
            </a: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mtClean="0"/>
              <a:t>Ukládají nastavení pracovního prostředí</a:t>
            </a:r>
          </a:p>
          <a:p>
            <a:pPr lvl="1"/>
            <a:r>
              <a:rPr lang="cs-CZ" smtClean="0"/>
              <a:t>nastavení z Možností (cesty k souborům, barvy...)</a:t>
            </a:r>
          </a:p>
          <a:p>
            <a:pPr lvl="1"/>
            <a:r>
              <a:rPr lang="cs-CZ" smtClean="0"/>
              <a:t>rozvržení pracovní plochy</a:t>
            </a:r>
          </a:p>
          <a:p>
            <a:pPr lvl="1"/>
            <a:r>
              <a:rPr lang="cs-CZ" smtClean="0"/>
              <a:t>obsah menu, nástrojových lišt… (.cui)</a:t>
            </a:r>
          </a:p>
          <a:p>
            <a:pPr lvl="1"/>
            <a:r>
              <a:rPr lang="cs-CZ" smtClean="0"/>
              <a:t>lze je exportovat (a importovat) – soubor.arg</a:t>
            </a:r>
          </a:p>
          <a:p>
            <a:r>
              <a:rPr lang="cs-CZ" smtClean="0"/>
              <a:t>Použití: </a:t>
            </a:r>
          </a:p>
          <a:p>
            <a:pPr lvl="1"/>
            <a:r>
              <a:rPr lang="cs-CZ" smtClean="0"/>
              <a:t>více uživatelů („rovinář“, „3D modelář“, „architekt“)</a:t>
            </a:r>
          </a:p>
          <a:p>
            <a:pPr lvl="1"/>
            <a:r>
              <a:rPr lang="cs-CZ" smtClean="0"/>
              <a:t>spouštění AutoCADu (několik ikon na desktopu) </a:t>
            </a:r>
            <a:br>
              <a:rPr lang="cs-CZ" smtClean="0"/>
            </a:br>
            <a:r>
              <a:rPr lang="cs-CZ" smtClean="0"/>
              <a:t>"C:\Program Files\Autodesk\AutoCAD Architecture 2011\acad.exe"  /p "AutoCAD"</a:t>
            </a:r>
            <a:br>
              <a:rPr lang="cs-CZ" smtClean="0"/>
            </a:br>
            <a:r>
              <a:rPr lang="cs-CZ" smtClean="0"/>
              <a:t>...\acad.exe" /ld "C:\Program Files\Autodesk\AutoCAD Architecture 2011\AecBase.dbx" /p "AutoCAD Architecture - Metrické jednotky"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Systémy CAD, Helena Novotná, jaro 2016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6C8D-6F70-42E4-9940-4ECE4B03F9B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4" y="960229"/>
            <a:ext cx="9000000" cy="585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514" y="260648"/>
            <a:ext cx="8111489" cy="817160"/>
          </a:xfrm>
        </p:spPr>
        <p:txBody>
          <a:bodyPr/>
          <a:lstStyle/>
          <a:p>
            <a:r>
              <a:rPr lang="cs-CZ" dirty="0" smtClean="0"/>
              <a:t>Ovládací prvky </a:t>
            </a:r>
            <a:r>
              <a:rPr lang="cs-CZ" dirty="0" err="1" smtClean="0"/>
              <a:t>AutoCADu</a:t>
            </a:r>
            <a:endParaRPr lang="cs-CZ" dirty="0"/>
          </a:p>
        </p:txBody>
      </p:sp>
      <p:sp>
        <p:nvSpPr>
          <p:cNvPr id="12" name="Popisek se šipkou doleva 11"/>
          <p:cNvSpPr/>
          <p:nvPr/>
        </p:nvSpPr>
        <p:spPr>
          <a:xfrm>
            <a:off x="5544108" y="859154"/>
            <a:ext cx="2952328" cy="624634"/>
          </a:xfrm>
          <a:prstGeom prst="leftArrowCallou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panel nabídek</a:t>
            </a:r>
            <a:br>
              <a:rPr lang="cs-CZ" b="1" dirty="0" smtClean="0"/>
            </a:br>
            <a:r>
              <a:rPr lang="cs-CZ" b="1" dirty="0" smtClean="0"/>
              <a:t>(hlavní menu)</a:t>
            </a:r>
            <a:endParaRPr lang="cs-CZ" b="1" dirty="0"/>
          </a:p>
        </p:txBody>
      </p:sp>
      <p:sp>
        <p:nvSpPr>
          <p:cNvPr id="13" name="Popisek se šipkou doleva 12"/>
          <p:cNvSpPr/>
          <p:nvPr/>
        </p:nvSpPr>
        <p:spPr>
          <a:xfrm>
            <a:off x="1825985" y="764704"/>
            <a:ext cx="2952328" cy="624634"/>
          </a:xfrm>
          <a:prstGeom prst="leftArrowCallou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rychlý přístup</a:t>
            </a:r>
            <a:endParaRPr lang="cs-CZ" b="1" dirty="0"/>
          </a:p>
        </p:txBody>
      </p:sp>
      <p:sp>
        <p:nvSpPr>
          <p:cNvPr id="14" name="Popisek se šipkou doleva 13"/>
          <p:cNvSpPr/>
          <p:nvPr/>
        </p:nvSpPr>
        <p:spPr>
          <a:xfrm>
            <a:off x="7236296" y="1468883"/>
            <a:ext cx="1801216" cy="62463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8856"/>
            </a:avLst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pás karet</a:t>
            </a:r>
            <a:endParaRPr lang="cs-CZ" b="1" dirty="0"/>
          </a:p>
        </p:txBody>
      </p:sp>
      <p:sp>
        <p:nvSpPr>
          <p:cNvPr id="19" name="Popisek se šipkou nahoru 18"/>
          <p:cNvSpPr/>
          <p:nvPr/>
        </p:nvSpPr>
        <p:spPr>
          <a:xfrm>
            <a:off x="4463988" y="4090406"/>
            <a:ext cx="1944216" cy="1006576"/>
          </a:xfrm>
          <a:prstGeom prst="upArrowCallou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Design Center</a:t>
            </a:r>
            <a:endParaRPr lang="cs-CZ" b="1" dirty="0"/>
          </a:p>
        </p:txBody>
      </p:sp>
      <p:sp>
        <p:nvSpPr>
          <p:cNvPr id="15" name="Popisek se šipkou doleva 14"/>
          <p:cNvSpPr/>
          <p:nvPr/>
        </p:nvSpPr>
        <p:spPr>
          <a:xfrm>
            <a:off x="5544108" y="5059363"/>
            <a:ext cx="3413780" cy="624634"/>
          </a:xfrm>
          <a:prstGeom prst="leftArrowCallou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objekty s editačními body</a:t>
            </a:r>
            <a:endParaRPr lang="cs-CZ" b="1" dirty="0"/>
          </a:p>
        </p:txBody>
      </p:sp>
      <p:sp>
        <p:nvSpPr>
          <p:cNvPr id="9" name="Popisek se šipkou doleva 8"/>
          <p:cNvSpPr/>
          <p:nvPr/>
        </p:nvSpPr>
        <p:spPr>
          <a:xfrm flipH="1">
            <a:off x="6048164" y="3969060"/>
            <a:ext cx="2808312" cy="62463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0537"/>
            </a:avLst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panel navigace</a:t>
            </a:r>
            <a:br>
              <a:rPr lang="cs-CZ" b="1" dirty="0" smtClean="0"/>
            </a:br>
            <a:r>
              <a:rPr lang="cs-CZ" b="1" dirty="0" smtClean="0"/>
              <a:t>(</a:t>
            </a:r>
            <a:r>
              <a:rPr lang="cs-CZ" b="1" dirty="0" err="1" smtClean="0"/>
              <a:t>navbar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11" name="Popisek se šipkou doleva 10"/>
          <p:cNvSpPr/>
          <p:nvPr/>
        </p:nvSpPr>
        <p:spPr>
          <a:xfrm flipH="1">
            <a:off x="5668390" y="2420888"/>
            <a:ext cx="2685546" cy="624634"/>
          </a:xfrm>
          <a:prstGeom prst="leftArrowCallout">
            <a:avLst>
              <a:gd name="adj1" fmla="val 25000"/>
              <a:gd name="adj2" fmla="val 25000"/>
              <a:gd name="adj3" fmla="val 27591"/>
              <a:gd name="adj4" fmla="val 87714"/>
            </a:avLst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náhledová krychle</a:t>
            </a:r>
            <a:br>
              <a:rPr lang="cs-CZ" b="1" dirty="0" smtClean="0"/>
            </a:br>
            <a:r>
              <a:rPr lang="cs-CZ" b="1" dirty="0" err="1" smtClean="0"/>
              <a:t>ViewCube</a:t>
            </a:r>
            <a:endParaRPr lang="cs-CZ" b="1" dirty="0"/>
          </a:p>
        </p:txBody>
      </p:sp>
      <p:sp>
        <p:nvSpPr>
          <p:cNvPr id="16" name="Popisek se šipkou doleva 15"/>
          <p:cNvSpPr/>
          <p:nvPr/>
        </p:nvSpPr>
        <p:spPr>
          <a:xfrm>
            <a:off x="3383868" y="2839931"/>
            <a:ext cx="1801216" cy="62463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8856"/>
            </a:avLst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paleta nástrojů</a:t>
            </a:r>
            <a:endParaRPr lang="cs-CZ" b="1" dirty="0"/>
          </a:p>
        </p:txBody>
      </p:sp>
      <p:sp>
        <p:nvSpPr>
          <p:cNvPr id="17" name="Popisek se šipkou nahoru 16"/>
          <p:cNvSpPr/>
          <p:nvPr/>
        </p:nvSpPr>
        <p:spPr>
          <a:xfrm>
            <a:off x="1484004" y="1139604"/>
            <a:ext cx="1801216" cy="878375"/>
          </a:xfrm>
          <a:prstGeom prst="upArrowCallou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pracovní prostory</a:t>
            </a:r>
            <a:endParaRPr lang="cs-CZ" b="1" dirty="0"/>
          </a:p>
        </p:txBody>
      </p:sp>
      <p:sp>
        <p:nvSpPr>
          <p:cNvPr id="18" name="Popisek se šipkou nahoru 17"/>
          <p:cNvSpPr/>
          <p:nvPr/>
        </p:nvSpPr>
        <p:spPr>
          <a:xfrm>
            <a:off x="171847" y="4281377"/>
            <a:ext cx="1656184" cy="1006576"/>
          </a:xfrm>
          <a:prstGeom prst="upArrowCallou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panel Vlastnosti</a:t>
            </a:r>
            <a:endParaRPr lang="cs-CZ" b="1" dirty="0"/>
          </a:p>
        </p:txBody>
      </p:sp>
      <p:sp>
        <p:nvSpPr>
          <p:cNvPr id="21" name="Popisek se šipkou dolů 20"/>
          <p:cNvSpPr/>
          <p:nvPr/>
        </p:nvSpPr>
        <p:spPr>
          <a:xfrm>
            <a:off x="3996444" y="5384997"/>
            <a:ext cx="1656184" cy="1006576"/>
          </a:xfrm>
          <a:prstGeom prst="downArrowCallou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příkazový </a:t>
            </a:r>
            <a:br>
              <a:rPr lang="cs-CZ" b="1" dirty="0" smtClean="0"/>
            </a:br>
            <a:r>
              <a:rPr lang="cs-CZ" b="1" dirty="0" smtClean="0"/>
              <a:t>řádek</a:t>
            </a:r>
            <a:endParaRPr lang="cs-CZ" b="1" dirty="0"/>
          </a:p>
        </p:txBody>
      </p:sp>
      <p:sp>
        <p:nvSpPr>
          <p:cNvPr id="22" name="Popisek se šipkou dolů 21"/>
          <p:cNvSpPr/>
          <p:nvPr/>
        </p:nvSpPr>
        <p:spPr>
          <a:xfrm>
            <a:off x="5832140" y="5837089"/>
            <a:ext cx="3024336" cy="779522"/>
          </a:xfrm>
          <a:prstGeom prst="downArrowCallou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stavový řádek</a:t>
            </a:r>
            <a:endParaRPr lang="cs-CZ" b="1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Systémy CAD, Helena Novotná, jaro 2016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06B0-A6E3-41AE-84D8-B0F603C4F12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13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9" grpId="0" animBg="1"/>
      <p:bldP spid="15" grpId="0" animBg="1"/>
      <p:bldP spid="9" grpId="0" animBg="1"/>
      <p:bldP spid="11" grpId="0" animBg="1"/>
      <p:bldP spid="16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Ovládací prvky AutoCADu</a:t>
            </a: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mtClean="0"/>
              <a:t>hlavní menu = panel nabídek  (příkazy)</a:t>
            </a:r>
          </a:p>
          <a:p>
            <a:r>
              <a:rPr lang="cs-CZ" smtClean="0"/>
              <a:t>karty s panely nástrojů (tlačítka)</a:t>
            </a:r>
          </a:p>
          <a:p>
            <a:pPr lvl="1"/>
            <a:r>
              <a:rPr lang="cs-CZ" smtClean="0"/>
              <a:t>přepínání karet – záložky</a:t>
            </a:r>
          </a:p>
          <a:p>
            <a:pPr lvl="1"/>
            <a:r>
              <a:rPr lang="cs-CZ" smtClean="0"/>
              <a:t>3 možnosti velikosti</a:t>
            </a:r>
          </a:p>
          <a:p>
            <a:pPr lvl="1"/>
            <a:r>
              <a:rPr lang="cs-CZ" smtClean="0"/>
              <a:t>vypnutí – (menu Nástroje / Palety)</a:t>
            </a:r>
          </a:p>
          <a:p>
            <a:r>
              <a:rPr lang="cs-CZ" smtClean="0"/>
              <a:t>nástrojové lišty (starší verze)</a:t>
            </a:r>
          </a:p>
          <a:p>
            <a:pPr lvl="1"/>
            <a:r>
              <a:rPr lang="cs-CZ" smtClean="0"/>
              <a:t>zobrazení (menu Nástroje / Panely nástrojů)</a:t>
            </a:r>
          </a:p>
          <a:p>
            <a:pPr lvl="1"/>
            <a:r>
              <a:rPr lang="cs-CZ" smtClean="0"/>
              <a:t>pokud nějakou mám – kontext na lištou</a:t>
            </a:r>
          </a:p>
          <a:p>
            <a:r>
              <a:rPr lang="cs-CZ" smtClean="0"/>
              <a:t>palety nástrojů </a:t>
            </a:r>
          </a:p>
          <a:p>
            <a:pPr lvl="1"/>
            <a:r>
              <a:rPr lang="cs-CZ" smtClean="0"/>
              <a:t>zapnutí – Ctrl+3  (menu Nástroje / Palety)</a:t>
            </a:r>
          </a:p>
          <a:p>
            <a:r>
              <a:rPr lang="cs-CZ" smtClean="0"/>
              <a:t>příkazový řádek</a:t>
            </a:r>
          </a:p>
          <a:p>
            <a:pPr lvl="1"/>
            <a:r>
              <a:rPr lang="cs-CZ" smtClean="0"/>
              <a:t>zapnutí / vypnutí (Ctrl+9) </a:t>
            </a:r>
          </a:p>
          <a:p>
            <a:pPr lvl="1"/>
            <a:r>
              <a:rPr lang="cs-CZ" smtClean="0"/>
              <a:t>menu Nástroje / Příkazový řádek</a:t>
            </a:r>
          </a:p>
          <a:p>
            <a:pPr lvl="1"/>
            <a:r>
              <a:rPr lang="cs-CZ" smtClean="0"/>
              <a:t>karta Pohled </a:t>
            </a:r>
            <a:endParaRPr lang="en-US" dirty="0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Systémy CAD, Helena Novotná, jaro 2016</a:t>
            </a:r>
            <a:endParaRPr lang="en-US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C0D9-51AF-4DFB-9B5A-AEA788150A2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8916" name="AutoShape 4"/>
          <p:cNvSpPr>
            <a:spLocks/>
          </p:cNvSpPr>
          <p:nvPr/>
        </p:nvSpPr>
        <p:spPr bwMode="auto">
          <a:xfrm>
            <a:off x="6516688" y="1196975"/>
            <a:ext cx="719137" cy="3887788"/>
          </a:xfrm>
          <a:prstGeom prst="rightBrace">
            <a:avLst>
              <a:gd name="adj1" fmla="val 45052"/>
              <a:gd name="adj2" fmla="val 4826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7740650" y="1268413"/>
            <a:ext cx="1079500" cy="3960812"/>
          </a:xfrm>
          <a:prstGeom prst="wedgeRoundRectCallout">
            <a:avLst>
              <a:gd name="adj1" fmla="val -83972"/>
              <a:gd name="adj2" fmla="val -434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 anchorCtr="1"/>
          <a:lstStyle/>
          <a:p>
            <a:pPr algn="ctr"/>
            <a:r>
              <a:rPr lang="cs-CZ" sz="2800" b="1">
                <a:latin typeface="Verdana" pitchFamily="34" charset="0"/>
              </a:rPr>
              <a:t>pracovní prostor</a:t>
            </a:r>
            <a:endParaRPr lang="en-US" sz="2800" b="1">
              <a:latin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  <p:bldP spid="389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04586" y="1057821"/>
            <a:ext cx="5807415" cy="404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512" y="394364"/>
            <a:ext cx="8111489" cy="817160"/>
          </a:xfrm>
        </p:spPr>
        <p:txBody>
          <a:bodyPr/>
          <a:lstStyle/>
          <a:p>
            <a:r>
              <a:rPr lang="cs-CZ" dirty="0" smtClean="0"/>
              <a:t>Rychlý přístup</a:t>
            </a:r>
            <a:endParaRPr lang="cs-CZ" dirty="0"/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>
          <a:xfrm>
            <a:off x="500513" y="4738269"/>
            <a:ext cx="8111489" cy="178707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Panel je pořád dostupný</a:t>
            </a:r>
          </a:p>
          <a:p>
            <a:pPr lvl="1"/>
            <a:r>
              <a:rPr lang="cs-CZ" sz="2000" dirty="0" smtClean="0"/>
              <a:t>nejpoužívanější příkazy (otevřít, zpět, vlastnosti...)</a:t>
            </a:r>
          </a:p>
          <a:p>
            <a:pPr lvl="1"/>
            <a:r>
              <a:rPr lang="cs-CZ" sz="2000" dirty="0" smtClean="0"/>
              <a:t>možné vlastní úpravy a doplnění</a:t>
            </a:r>
          </a:p>
          <a:p>
            <a:pPr lvl="1"/>
            <a:r>
              <a:rPr lang="cs-CZ" sz="2000" dirty="0" smtClean="0"/>
              <a:t>!!zapnutí Panelu nabídek!!</a:t>
            </a:r>
            <a:br>
              <a:rPr lang="cs-CZ" sz="2000" dirty="0" smtClean="0"/>
            </a:br>
            <a:r>
              <a:rPr lang="cs-CZ" sz="2000" dirty="0" smtClean="0"/>
              <a:t>(hlavní menu)</a:t>
            </a:r>
          </a:p>
          <a:p>
            <a:pPr lvl="1"/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Systémy CAD, Helena Novotná, jaro 2016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6457-D48B-43BC-9216-6D7829BFAD1F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3" name="Přímá spojnice se šipkou 2"/>
          <p:cNvCxnSpPr/>
          <p:nvPr/>
        </p:nvCxnSpPr>
        <p:spPr>
          <a:xfrm flipH="1" flipV="1">
            <a:off x="4280363" y="1376772"/>
            <a:ext cx="1271137" cy="3722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6372200" y="3078582"/>
            <a:ext cx="356822" cy="1880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5450880" y="4437112"/>
            <a:ext cx="1302660" cy="11254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4649096" y="4738269"/>
            <a:ext cx="2515192" cy="1188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 flipV="1">
            <a:off x="3487032" y="1376772"/>
            <a:ext cx="1162064" cy="3722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H="1" flipV="1">
            <a:off x="4862576" y="1376772"/>
            <a:ext cx="1509624" cy="35823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0" grpId="0" animBg="1"/>
      <p:bldP spid="217091" grpId="0" build="p" autoUpdateAnimBg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018" y="2328639"/>
            <a:ext cx="4257474" cy="434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044" y="481886"/>
            <a:ext cx="8111489" cy="817160"/>
          </a:xfrm>
        </p:spPr>
        <p:txBody>
          <a:bodyPr/>
          <a:lstStyle/>
          <a:p>
            <a:r>
              <a:rPr lang="cs-CZ" dirty="0" smtClean="0"/>
              <a:t>Pracovní prostory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805" y="1268760"/>
            <a:ext cx="8077198" cy="4943480"/>
          </a:xfrm>
        </p:spPr>
        <p:txBody>
          <a:bodyPr/>
          <a:lstStyle/>
          <a:p>
            <a:r>
              <a:rPr lang="cs-CZ" dirty="0" smtClean="0"/>
              <a:t>Hromadná změna nastavení prostředí</a:t>
            </a:r>
          </a:p>
          <a:p>
            <a:pPr lvl="1"/>
            <a:r>
              <a:rPr lang="cs-CZ" dirty="0" smtClean="0"/>
              <a:t>Kreslení a poznámka</a:t>
            </a:r>
          </a:p>
          <a:p>
            <a:pPr lvl="1"/>
            <a:r>
              <a:rPr lang="cs-CZ" dirty="0" err="1" smtClean="0"/>
              <a:t>AutoCAD</a:t>
            </a:r>
            <a:r>
              <a:rPr lang="cs-CZ" dirty="0" smtClean="0"/>
              <a:t> </a:t>
            </a:r>
            <a:r>
              <a:rPr lang="cs-CZ" dirty="0" err="1" smtClean="0"/>
              <a:t>Classic</a:t>
            </a:r>
            <a:endParaRPr lang="cs-CZ" dirty="0" smtClean="0"/>
          </a:p>
          <a:p>
            <a:pPr lvl="1"/>
            <a:r>
              <a:rPr lang="cs-CZ" dirty="0" smtClean="0"/>
              <a:t>3D základní</a:t>
            </a:r>
          </a:p>
          <a:p>
            <a:pPr lvl="1"/>
            <a:r>
              <a:rPr lang="cs-CZ" dirty="0" smtClean="0"/>
              <a:t>3D modelování</a:t>
            </a:r>
          </a:p>
          <a:p>
            <a:r>
              <a:rPr lang="cs-CZ" dirty="0" smtClean="0"/>
              <a:t>ukládání / neukládání změn</a:t>
            </a:r>
          </a:p>
          <a:p>
            <a:r>
              <a:rPr lang="cs-CZ" dirty="0" smtClean="0"/>
              <a:t>vlastní prostor</a:t>
            </a:r>
          </a:p>
          <a:p>
            <a:pPr lvl="1"/>
            <a:r>
              <a:rPr lang="cs-CZ" dirty="0" smtClean="0"/>
              <a:t>změny současného </a:t>
            </a:r>
            <a:r>
              <a:rPr lang="cs-CZ" dirty="0" smtClean="0">
                <a:latin typeface="Symath" panose="00000400000000000000" pitchFamily="2" charset="0"/>
                <a:cs typeface="Symath" panose="00000400000000000000" pitchFamily="2" charset="0"/>
              </a:rPr>
              <a:t>Y</a:t>
            </a:r>
            <a:r>
              <a:rPr lang="cs-CZ" dirty="0" smtClean="0"/>
              <a:t> uložit</a:t>
            </a:r>
          </a:p>
          <a:p>
            <a:pPr lvl="1"/>
            <a:r>
              <a:rPr lang="cs-CZ" dirty="0" smtClean="0"/>
              <a:t>CUI </a:t>
            </a:r>
            <a:r>
              <a:rPr lang="cs-CZ" dirty="0" smtClean="0">
                <a:latin typeface="Symath" panose="00000400000000000000" pitchFamily="2" charset="0"/>
                <a:cs typeface="Symath" panose="00000400000000000000" pitchFamily="2" charset="0"/>
              </a:rPr>
              <a:t>Y</a:t>
            </a:r>
            <a:r>
              <a:rPr lang="cs-CZ" dirty="0" smtClean="0"/>
              <a:t> od základů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Systémy CAD, Helena Novotná, jaro 2016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FC8D-4DF7-4A53-9414-5EB796A863D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0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Karty</a:t>
            </a:r>
            <a:endParaRPr lang="cs-CZ"/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Karty sdružují panely nástrojů</a:t>
            </a:r>
            <a:br>
              <a:rPr lang="cs-CZ" dirty="0" smtClean="0"/>
            </a:br>
            <a:r>
              <a:rPr lang="cs-CZ" dirty="0" smtClean="0"/>
              <a:t>(Výchozí, Vložit, Poznámky, Parametrické, Pohled, Správa, Výstup, </a:t>
            </a:r>
            <a:r>
              <a:rPr lang="cs-CZ" dirty="0" err="1" smtClean="0"/>
              <a:t>ExpressTools</a:t>
            </a:r>
            <a:r>
              <a:rPr lang="cs-CZ" dirty="0" smtClean="0"/>
              <a:t>, Objem, Povrch…)</a:t>
            </a:r>
          </a:p>
          <a:p>
            <a:r>
              <a:rPr lang="cs-CZ" dirty="0" smtClean="0"/>
              <a:t>Ovládání</a:t>
            </a:r>
          </a:p>
          <a:p>
            <a:pPr lvl="1"/>
            <a:r>
              <a:rPr lang="cs-CZ" dirty="0" smtClean="0"/>
              <a:t>přepínání záložkami</a:t>
            </a:r>
          </a:p>
          <a:p>
            <a:pPr lvl="1"/>
            <a:r>
              <a:rPr lang="cs-CZ" dirty="0" smtClean="0"/>
              <a:t>možné sbalit</a:t>
            </a:r>
          </a:p>
          <a:p>
            <a:pPr lvl="1"/>
            <a:r>
              <a:rPr lang="cs-CZ" dirty="0" smtClean="0"/>
              <a:t>lze zavřít (</a:t>
            </a:r>
            <a:r>
              <a:rPr lang="cs-CZ" dirty="0" err="1" smtClean="0">
                <a:solidFill>
                  <a:srgbClr val="00B050"/>
                </a:solidFill>
              </a:rPr>
              <a:t>znovuzobrazení</a:t>
            </a:r>
            <a:r>
              <a:rPr lang="cs-CZ" dirty="0" smtClean="0">
                <a:solidFill>
                  <a:srgbClr val="00B050"/>
                </a:solidFill>
              </a:rPr>
              <a:t> příkaz RIBBON</a:t>
            </a:r>
            <a:r>
              <a:rPr lang="cs-CZ" dirty="0" smtClean="0"/>
              <a:t>)</a:t>
            </a:r>
          </a:p>
          <a:p>
            <a:r>
              <a:rPr lang="cs-CZ" dirty="0" smtClean="0"/>
              <a:t>úpravy </a:t>
            </a:r>
          </a:p>
          <a:p>
            <a:pPr lvl="1"/>
            <a:r>
              <a:rPr lang="cs-CZ" dirty="0" smtClean="0"/>
              <a:t>kontext nad pásem karet – zobrazení karet a panelů nástrojů na nich </a:t>
            </a:r>
          </a:p>
          <a:p>
            <a:pPr lvl="1"/>
            <a:r>
              <a:rPr lang="cs-CZ" dirty="0" smtClean="0"/>
              <a:t>příkaz CUI – změny obsahu, nové karty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Systémy CAD, Helena Novotná, jaro 2016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61A3-F475-41B3-9053-6B501368A93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8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6"/>
          <a:stretch/>
        </p:blipFill>
        <p:spPr bwMode="auto">
          <a:xfrm>
            <a:off x="249991" y="4086072"/>
            <a:ext cx="8350806" cy="230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Panely nástrojů na kartách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tlačítka</a:t>
            </a:r>
          </a:p>
          <a:p>
            <a:r>
              <a:rPr lang="cs-CZ" dirty="0" smtClean="0"/>
              <a:t>rozbalovací tlačítka</a:t>
            </a:r>
          </a:p>
          <a:p>
            <a:r>
              <a:rPr lang="cs-CZ" dirty="0" smtClean="0"/>
              <a:t>skrytý dodatkový panel</a:t>
            </a:r>
          </a:p>
          <a:p>
            <a:r>
              <a:rPr lang="cs-CZ" dirty="0" smtClean="0"/>
              <a:t>možnost nastavení – CUI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Systémy CAD, Helena Novotná, jaro 2016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FC8D-4DF7-4A53-9414-5EB796A863D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3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utoUpdateAnimBg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Uživatelské rozhraní (CUI)</a:t>
            </a: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Uživatelské rozhraní</a:t>
            </a:r>
          </a:p>
          <a:p>
            <a:pPr lvl="1"/>
            <a:r>
              <a:rPr lang="cs-CZ" smtClean="0"/>
              <a:t>obsahuje nastavení obsahu pracovních prostorů, karet, nástrojových lišt, řídících panelů i menu.</a:t>
            </a:r>
          </a:p>
          <a:p>
            <a:pPr lvl="1"/>
            <a:r>
              <a:rPr lang="cs-CZ" smtClean="0"/>
              <a:t>můžeme ho uložit a použít jinde – soubor .cui</a:t>
            </a:r>
          </a:p>
          <a:p>
            <a:pPr lvl="1"/>
            <a:r>
              <a:rPr lang="cs-CZ" smtClean="0"/>
              <a:t>základní soubory</a:t>
            </a:r>
          </a:p>
          <a:p>
            <a:pPr lvl="2"/>
            <a:r>
              <a:rPr lang="cs-CZ" smtClean="0"/>
              <a:t>acad.cuix (AutoCAD)</a:t>
            </a:r>
          </a:p>
          <a:p>
            <a:pPr lvl="2"/>
            <a:r>
              <a:rPr lang="cs-CZ" smtClean="0"/>
              <a:t>adt.cui (Architecture)</a:t>
            </a:r>
          </a:p>
          <a:p>
            <a:r>
              <a:rPr lang="cs-CZ" smtClean="0"/>
              <a:t>Příkazy:</a:t>
            </a:r>
          </a:p>
          <a:p>
            <a:pPr lvl="1"/>
            <a:r>
              <a:rPr lang="cs-CZ" smtClean="0"/>
              <a:t>CUI – správa rozhraní</a:t>
            </a:r>
          </a:p>
          <a:p>
            <a:pPr lvl="1"/>
            <a:r>
              <a:rPr lang="cs-CZ" smtClean="0"/>
              <a:t>NAČTICUI – nahrávání/uvolňování rozhraní </a:t>
            </a:r>
          </a:p>
          <a:p>
            <a:pPr lvl="1"/>
            <a:r>
              <a:rPr lang="cs-CZ" smtClean="0"/>
              <a:t>MENU – nahraje základní soubor rozhraní (jen jeden!)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Systémy CAD, Helena Novotná, jaro 2016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D8AD2-F7A2-4272-90DA-76E33097400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2691</TotalTime>
  <Words>876</Words>
  <Application>Microsoft Office PowerPoint</Application>
  <PresentationFormat>Předvádění na obrazovce (4:3)</PresentationFormat>
  <Paragraphs>241</Paragraphs>
  <Slides>24</Slides>
  <Notes>17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  <vt:variant>
        <vt:lpstr>Vlastní prezentace</vt:lpstr>
      </vt:variant>
      <vt:variant>
        <vt:i4>4</vt:i4>
      </vt:variant>
    </vt:vector>
  </HeadingPairs>
  <TitlesOfParts>
    <vt:vector size="35" baseType="lpstr">
      <vt:lpstr>Calibri</vt:lpstr>
      <vt:lpstr>Century Gothic</vt:lpstr>
      <vt:lpstr>Symath</vt:lpstr>
      <vt:lpstr>Symbol</vt:lpstr>
      <vt:lpstr>Verdana</vt:lpstr>
      <vt:lpstr>Wingdings 2</vt:lpstr>
      <vt:lpstr>Austin</vt:lpstr>
      <vt:lpstr>Ovládání a přizpůsobení prostředí AutoCADu</vt:lpstr>
      <vt:lpstr>Ovládání prostředí</vt:lpstr>
      <vt:lpstr>Ovládací prvky AutoCADu</vt:lpstr>
      <vt:lpstr>Ovládací prvky AutoCADu</vt:lpstr>
      <vt:lpstr>Rychlý přístup</vt:lpstr>
      <vt:lpstr>Pracovní prostory</vt:lpstr>
      <vt:lpstr>Karty</vt:lpstr>
      <vt:lpstr>Panely nástrojů na kartách</vt:lpstr>
      <vt:lpstr>Uživatelské rozhraní (CUI)</vt:lpstr>
      <vt:lpstr>Uživatelské rozhraní (CUI)</vt:lpstr>
      <vt:lpstr>Vytvoření klávesové zkratky</vt:lpstr>
      <vt:lpstr>Přenos klávesových zkratek</vt:lpstr>
      <vt:lpstr>Možnosti</vt:lpstr>
      <vt:lpstr>Možnosti</vt:lpstr>
      <vt:lpstr>Možnosti – Soubory</vt:lpstr>
      <vt:lpstr>Možnosti – Zobrazení</vt:lpstr>
      <vt:lpstr>Možnosti – Otevřít a uložit</vt:lpstr>
      <vt:lpstr>Možnosti – Vykreslování</vt:lpstr>
      <vt:lpstr>Možnosti – Systém</vt:lpstr>
      <vt:lpstr>Možnosti – Uživ. nastavení</vt:lpstr>
      <vt:lpstr>Možnosti – Kreslení</vt:lpstr>
      <vt:lpstr>Možnosti – 3D modelování</vt:lpstr>
      <vt:lpstr>Možnosti – Výběr</vt:lpstr>
      <vt:lpstr>Možnosti – Profily</vt:lpstr>
      <vt:lpstr>první body, souř. systémy, ovládání</vt:lpstr>
      <vt:lpstr>druhá možnost, šablona</vt:lpstr>
      <vt:lpstr>třetí – vlastní čáry, šrafy</vt:lpstr>
      <vt:lpstr>čtvrtá – bloky, ext. reference</vt:lpstr>
    </vt:vector>
  </TitlesOfParts>
  <Company>ÚI PEF MENDELU v Brně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BU51</dc:title>
  <dc:creator>Helena Novotná</dc:creator>
  <cp:lastModifiedBy>Helena Novotná</cp:lastModifiedBy>
  <cp:revision>190</cp:revision>
  <cp:lastPrinted>2015-11-18T12:16:49Z</cp:lastPrinted>
  <dcterms:created xsi:type="dcterms:W3CDTF">2013-09-03T12:14:22Z</dcterms:created>
  <dcterms:modified xsi:type="dcterms:W3CDTF">2016-02-26T09:06:20Z</dcterms:modified>
</cp:coreProperties>
</file>