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70" r:id="rId4"/>
    <p:sldId id="280" r:id="rId5"/>
    <p:sldId id="281" r:id="rId6"/>
    <p:sldId id="27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8" r:id="rId22"/>
    <p:sldId id="301" r:id="rId23"/>
    <p:sldId id="300" r:id="rId24"/>
    <p:sldId id="299" r:id="rId25"/>
  </p:sldIdLst>
  <p:sldSz cx="9144000" cy="6858000" type="screen4x3"/>
  <p:notesSz cx="6858000" cy="9144000"/>
  <p:custShowLst>
    <p:custShow name="první přednáška" id="0">
      <p:sldLst>
        <p:sld r:id="rId2"/>
        <p:sld r:id="rId3"/>
      </p:sldLst>
    </p:custShow>
    <p:custShow name="druhá přednáška" id="1">
      <p:sldLst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C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706" autoAdjust="0"/>
  </p:normalViewPr>
  <p:slideViewPr>
    <p:cSldViewPr>
      <p:cViewPr>
        <p:scale>
          <a:sx n="90" d="100"/>
          <a:sy n="90" d="100"/>
        </p:scale>
        <p:origin x="-224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2E81-05F1-4F55-803E-4A04BF1B7B3A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7803-63C6-4CEB-A28B-8C1AEAF0A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3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2751E-2B58-4D49-ADB8-3F29DC1D35CF}" type="slidenum">
              <a:rPr lang="cs-CZ"/>
              <a:pPr/>
              <a:t>9</a:t>
            </a:fld>
            <a:endParaRPr lang="cs-CZ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C73F5-D8ED-4256-9EBB-8B88381F0006}" type="slidenum">
              <a:rPr lang="cs-CZ"/>
              <a:pPr/>
              <a:t>19</a:t>
            </a:fld>
            <a:endParaRPr lang="cs-CZ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1EFB5-925F-4AF2-A810-DC3A3CE71E1B}" type="slidenum">
              <a:rPr lang="cs-CZ"/>
              <a:pPr/>
              <a:t>20</a:t>
            </a:fld>
            <a:endParaRPr lang="cs-CZ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E3481-BC30-40FA-918E-733BFC1A1756}" type="slidenum">
              <a:rPr lang="cs-CZ"/>
              <a:pPr/>
              <a:t>21</a:t>
            </a:fld>
            <a:endParaRPr lang="cs-CZ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/>
              <a:t>(uveřejňovat jen pravdivá sdělení, nezveřejňovat stejné výsledky opakovaně, nepřivlastňovat si cizí myšlenky a nápady, důsledně citovat jiné autory, pokud použijeme ve vlastní práci jejich myšlenky a texty.)</a:t>
            </a:r>
          </a:p>
          <a:p>
            <a:pPr lvl="1"/>
            <a:endParaRPr lang="cs-CZ"/>
          </a:p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AC00B-DFC3-4D7D-BCA6-1D612A9A10D7}" type="slidenum">
              <a:rPr lang="cs-CZ"/>
              <a:pPr/>
              <a:t>10</a:t>
            </a:fld>
            <a:endParaRPr lang="cs-CZ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9D6B3-6A4F-4A9B-A582-4E625141A3CF}" type="slidenum">
              <a:rPr lang="cs-CZ"/>
              <a:pPr/>
              <a:t>11</a:t>
            </a:fld>
            <a:endParaRPr lang="cs-CZ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FDF67-5C4A-4FB0-A73C-94F2AC073336}" type="slidenum">
              <a:rPr lang="cs-CZ"/>
              <a:pPr/>
              <a:t>12</a:t>
            </a:fld>
            <a:endParaRPr lang="cs-CZ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C2E49-76DC-4908-BD02-C8C9348588E9}" type="slidenum">
              <a:rPr lang="cs-CZ"/>
              <a:pPr/>
              <a:t>14</a:t>
            </a:fld>
            <a:endParaRPr lang="cs-CZ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0014D-4AB4-499D-AAF7-43B77753388E}" type="slidenum">
              <a:rPr lang="cs-CZ"/>
              <a:pPr/>
              <a:t>15</a:t>
            </a:fld>
            <a:endParaRPr lang="cs-CZ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9B6AF-EF16-4C3A-9A9A-60732FA9B5D3}" type="slidenum">
              <a:rPr lang="cs-CZ"/>
              <a:pPr/>
              <a:t>16</a:t>
            </a:fld>
            <a:endParaRPr lang="cs-CZ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ještě PS </a:t>
            </a:r>
            <a:r>
              <a:rPr lang="cs-CZ" dirty="0" err="1" smtClean="0"/>
              <a:t>Pad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3FD31-19A2-4054-865C-DB8BAEB679C8}" type="slidenum">
              <a:rPr lang="cs-CZ"/>
              <a:pPr/>
              <a:t>17</a:t>
            </a:fld>
            <a:endParaRPr lang="cs-CZ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doplnit podle současnosti, otisk Wordu</a:t>
            </a:r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5EEA7-6165-4DD3-8D49-13468092E421}" type="slidenum">
              <a:rPr lang="cs-CZ"/>
              <a:pPr/>
              <a:t>18</a:t>
            </a:fld>
            <a:endParaRPr lang="cs-CZ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A01E087B-6A41-4044-800A-46CFEC7D5BD0}" type="datetime1">
              <a:rPr lang="cs-CZ" smtClean="0"/>
              <a:t>20.11.2013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DA3C8A9A-C795-492C-9BC4-FC740158B766}" type="datetime1">
              <a:rPr lang="cs-CZ" smtClean="0"/>
              <a:t>20.11.2013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typografie a zpracování textů na počítači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4673ACB8-86A6-4685-96ED-E17CE876302F}" type="datetime1">
              <a:rPr lang="cs-CZ" smtClean="0"/>
              <a:t>20.11.2013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6D2487A-F8B7-42E1-97F6-1514BB6B52E1}" type="datetime1">
              <a:rPr lang="cs-CZ" smtClean="0"/>
              <a:t>20.11.2013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BA636E2C-4DE0-4DF5-B3A6-BCEAA4FD52D3}" type="datetime1">
              <a:rPr lang="cs-CZ" smtClean="0"/>
              <a:t>20.11.2013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3894E54C-FDBF-4C7B-9177-2471715FA221}" type="datetime1">
              <a:rPr lang="cs-CZ" smtClean="0"/>
              <a:t>20.11.2013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8E43FDA6-10D9-4AA6-B4F4-70FB7023F0DB}" type="datetime1">
              <a:rPr lang="cs-CZ" smtClean="0"/>
              <a:t>20.11.2013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ABD8D269-303B-49E0-861F-654DDE9CD76C}" type="datetime1">
              <a:rPr lang="cs-CZ" smtClean="0"/>
              <a:t>20.11.2013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82D61682-A9BA-449D-8AE5-EC05AF1509B5}" type="datetime1">
              <a:rPr lang="cs-CZ" smtClean="0"/>
              <a:t>20.11.2013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804" y="836712"/>
            <a:ext cx="8077199" cy="817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47962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7304" y="97190"/>
            <a:ext cx="2823054" cy="492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dirty="0" smtClean="0"/>
              <a:t>Základy typografie a zpracování textů na počítači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42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328419"/>
            <a:ext cx="3313355" cy="24938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Základy typografie</a:t>
            </a:r>
            <a:br>
              <a:rPr lang="cs-CZ" dirty="0" smtClean="0"/>
            </a:br>
            <a:r>
              <a:rPr lang="cs-CZ" dirty="0" smtClean="0"/>
              <a:t>a zpracování textů</a:t>
            </a:r>
            <a:br>
              <a:rPr lang="cs-CZ" dirty="0" smtClean="0"/>
            </a:br>
            <a:r>
              <a:rPr lang="cs-CZ" dirty="0" smtClean="0"/>
              <a:t>na počítači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4832667"/>
            <a:ext cx="3309803" cy="1260629"/>
          </a:xfrm>
        </p:spPr>
        <p:txBody>
          <a:bodyPr/>
          <a:lstStyle/>
          <a:p>
            <a:r>
              <a:rPr lang="cs-CZ" dirty="0" smtClean="0"/>
              <a:t>Helena Novotná</a:t>
            </a:r>
          </a:p>
          <a:p>
            <a:r>
              <a:rPr lang="cs-CZ" dirty="0" smtClean="0"/>
              <a:t>Jiří Rybička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1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804" y="476672"/>
            <a:ext cx="8077199" cy="817160"/>
          </a:xfrm>
        </p:spPr>
        <p:txBody>
          <a:bodyPr/>
          <a:lstStyle/>
          <a:p>
            <a:r>
              <a:rPr lang="cs-CZ" dirty="0"/>
              <a:t>Formáty papíru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27584" y="1484784"/>
            <a:ext cx="3048000" cy="3936975"/>
          </a:xfrm>
          <a:prstGeom prst="rect">
            <a:avLst/>
          </a:prstGeom>
          <a:solidFill>
            <a:srgbClr val="ECCD9A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sz="1600" b="1">
                <a:latin typeface="Arial" pitchFamily="34" charset="0"/>
              </a:rPr>
              <a:t>Řada A</a:t>
            </a:r>
            <a:r>
              <a:rPr lang="cs-CZ" sz="1600">
                <a:latin typeface="Arial" pitchFamily="34" charset="0"/>
              </a:rPr>
              <a:t>	</a:t>
            </a:r>
          </a:p>
          <a:p>
            <a:pPr>
              <a:spcAft>
                <a:spcPts val="100"/>
              </a:spcAft>
            </a:pPr>
            <a:r>
              <a:rPr lang="cs-CZ" sz="1600" i="1">
                <a:latin typeface="Arial" pitchFamily="34" charset="0"/>
              </a:rPr>
              <a:t>formát	šířka 	 výška</a:t>
            </a:r>
          </a:p>
          <a:p>
            <a:pPr>
              <a:spcAft>
                <a:spcPts val="500"/>
              </a:spcAft>
            </a:pPr>
            <a:r>
              <a:rPr lang="cs-CZ" sz="1600" i="1">
                <a:latin typeface="Arial" pitchFamily="34" charset="0"/>
              </a:rPr>
              <a:t>	[mm]	 [mm]</a:t>
            </a:r>
            <a:endParaRPr lang="cs-CZ" sz="1600">
              <a:latin typeface="Arial" pitchFamily="34" charset="0"/>
            </a:endParaRP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A0	841	1189</a:t>
            </a: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A1	594	841</a:t>
            </a: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A2	420	594</a:t>
            </a: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A3	297	420</a:t>
            </a:r>
          </a:p>
          <a:p>
            <a:pPr>
              <a:spcAft>
                <a:spcPts val="200"/>
              </a:spcAft>
            </a:pPr>
            <a:r>
              <a:rPr lang="cs-CZ" sz="1600" b="1">
                <a:latin typeface="Arial" pitchFamily="34" charset="0"/>
              </a:rPr>
              <a:t>A4	210	297</a:t>
            </a:r>
            <a:endParaRPr lang="cs-CZ" sz="1600">
              <a:latin typeface="Arial" pitchFamily="34" charset="0"/>
            </a:endParaRP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A5	148	210</a:t>
            </a: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A6 	105	148</a:t>
            </a: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A7	74	105</a:t>
            </a: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A8	52	74</a:t>
            </a: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A9	37	52</a:t>
            </a:r>
          </a:p>
          <a:p>
            <a:pPr>
              <a:spcAft>
                <a:spcPts val="200"/>
              </a:spcAft>
            </a:pPr>
            <a:r>
              <a:rPr lang="cs-CZ" sz="1600">
                <a:latin typeface="Arial" pitchFamily="34" charset="0"/>
              </a:rPr>
              <a:t>A10	26	37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716016" y="1844824"/>
            <a:ext cx="3581400" cy="1154162"/>
          </a:xfrm>
          <a:prstGeom prst="rect">
            <a:avLst/>
          </a:prstGeom>
          <a:solidFill>
            <a:srgbClr val="F0BA96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defTabSz="1333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1333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333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333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333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333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333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333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333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sz="1600" i="1">
                <a:latin typeface="Arial" pitchFamily="34" charset="0"/>
              </a:rPr>
              <a:t>formát 	šířka 	výška</a:t>
            </a:r>
            <a:endParaRPr lang="cs-CZ" sz="1600">
              <a:latin typeface="Arial" pitchFamily="34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sz="1600" b="1">
                <a:latin typeface="Arial" pitchFamily="34" charset="0"/>
              </a:rPr>
              <a:t>letter</a:t>
            </a:r>
            <a:r>
              <a:rPr lang="cs-CZ" sz="1600">
                <a:latin typeface="Arial" pitchFamily="34" charset="0"/>
              </a:rPr>
              <a:t>	</a:t>
            </a:r>
            <a:r>
              <a:rPr lang="cs-CZ" sz="1600" b="1">
                <a:latin typeface="Arial" pitchFamily="34" charset="0"/>
              </a:rPr>
              <a:t>216 	279</a:t>
            </a:r>
            <a:endParaRPr lang="cs-CZ" sz="1600">
              <a:latin typeface="Arial" pitchFamily="34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sz="1600">
                <a:latin typeface="Arial" pitchFamily="34" charset="0"/>
              </a:rPr>
              <a:t> </a:t>
            </a:r>
            <a:r>
              <a:rPr lang="cs-CZ" sz="1600" b="1">
                <a:latin typeface="Arial" pitchFamily="34" charset="0"/>
              </a:rPr>
              <a:t>Folio</a:t>
            </a:r>
            <a:r>
              <a:rPr lang="cs-CZ" sz="1600">
                <a:latin typeface="Arial" pitchFamily="34" charset="0"/>
              </a:rPr>
              <a:t> 	216 	330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sz="1600" b="1">
                <a:latin typeface="Arial" pitchFamily="34" charset="0"/>
              </a:rPr>
              <a:t>Quarto</a:t>
            </a:r>
            <a:r>
              <a:rPr lang="cs-CZ" sz="1600">
                <a:latin typeface="Arial" pitchFamily="34" charset="0"/>
              </a:rPr>
              <a:t> 	215 	275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470237" y="3983707"/>
            <a:ext cx="5638800" cy="2732088"/>
          </a:xfrm>
          <a:prstGeom prst="rect">
            <a:avLst/>
          </a:prstGeom>
          <a:solidFill>
            <a:srgbClr val="F0BA96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sz="1600" b="1" dirty="0">
                <a:latin typeface="Arial" pitchFamily="34" charset="0"/>
              </a:rPr>
              <a:t>Řada B			Řada C</a:t>
            </a:r>
            <a:endParaRPr lang="cs-CZ" sz="1600" i="1" dirty="0">
              <a:latin typeface="Arial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sz="1600" i="1" dirty="0">
                <a:latin typeface="Arial" pitchFamily="34" charset="0"/>
              </a:rPr>
              <a:t>formát 	šířka 	výška 	formát 	šířka 	výška</a:t>
            </a:r>
            <a:r>
              <a:rPr lang="cs-CZ" sz="1600" dirty="0">
                <a:latin typeface="Arial" pitchFamily="34" charset="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cs-CZ" sz="1600" b="1" dirty="0">
                <a:latin typeface="Arial" pitchFamily="34" charset="0"/>
              </a:rPr>
              <a:t>B0</a:t>
            </a:r>
            <a:r>
              <a:rPr lang="cs-CZ" sz="1600" dirty="0">
                <a:latin typeface="Arial" pitchFamily="34" charset="0"/>
              </a:rPr>
              <a:t> 	1000 	1414 	</a:t>
            </a:r>
            <a:r>
              <a:rPr lang="cs-CZ" sz="1600" b="1" dirty="0">
                <a:latin typeface="Arial" pitchFamily="34" charset="0"/>
              </a:rPr>
              <a:t>C0</a:t>
            </a:r>
            <a:r>
              <a:rPr lang="cs-CZ" sz="1600" dirty="0">
                <a:latin typeface="Arial" pitchFamily="34" charset="0"/>
              </a:rPr>
              <a:t> 	917 	1297 </a:t>
            </a:r>
          </a:p>
          <a:p>
            <a:pPr>
              <a:spcAft>
                <a:spcPts val="300"/>
              </a:spcAft>
            </a:pPr>
            <a:r>
              <a:rPr lang="cs-CZ" sz="1600" b="1" dirty="0">
                <a:latin typeface="Arial" pitchFamily="34" charset="0"/>
              </a:rPr>
              <a:t>B1</a:t>
            </a:r>
            <a:r>
              <a:rPr lang="cs-CZ" sz="1600" dirty="0">
                <a:latin typeface="Arial" pitchFamily="34" charset="0"/>
              </a:rPr>
              <a:t> 	707 	1000 	</a:t>
            </a:r>
            <a:r>
              <a:rPr lang="cs-CZ" sz="1600" b="1" dirty="0">
                <a:latin typeface="Arial" pitchFamily="34" charset="0"/>
              </a:rPr>
              <a:t>C1</a:t>
            </a:r>
            <a:r>
              <a:rPr lang="cs-CZ" sz="1600" dirty="0">
                <a:latin typeface="Arial" pitchFamily="34" charset="0"/>
              </a:rPr>
              <a:t> 	648 	917 </a:t>
            </a:r>
          </a:p>
          <a:p>
            <a:pPr>
              <a:spcAft>
                <a:spcPts val="300"/>
              </a:spcAft>
            </a:pPr>
            <a:r>
              <a:rPr lang="cs-CZ" sz="1600" b="1" dirty="0">
                <a:latin typeface="Arial" pitchFamily="34" charset="0"/>
              </a:rPr>
              <a:t>B2</a:t>
            </a:r>
            <a:r>
              <a:rPr lang="cs-CZ" sz="1600" dirty="0">
                <a:latin typeface="Arial" pitchFamily="34" charset="0"/>
              </a:rPr>
              <a:t> 	500 	707 	</a:t>
            </a:r>
            <a:r>
              <a:rPr lang="cs-CZ" sz="1600" b="1" dirty="0">
                <a:latin typeface="Arial" pitchFamily="34" charset="0"/>
              </a:rPr>
              <a:t>C2</a:t>
            </a:r>
            <a:r>
              <a:rPr lang="cs-CZ" sz="1600" dirty="0">
                <a:latin typeface="Arial" pitchFamily="34" charset="0"/>
              </a:rPr>
              <a:t> 	458 	648 </a:t>
            </a:r>
          </a:p>
          <a:p>
            <a:pPr>
              <a:spcAft>
                <a:spcPts val="300"/>
              </a:spcAft>
            </a:pPr>
            <a:r>
              <a:rPr lang="cs-CZ" sz="1600" b="1" dirty="0">
                <a:latin typeface="Arial" pitchFamily="34" charset="0"/>
              </a:rPr>
              <a:t>B3</a:t>
            </a:r>
            <a:r>
              <a:rPr lang="cs-CZ" sz="1600" dirty="0">
                <a:latin typeface="Arial" pitchFamily="34" charset="0"/>
              </a:rPr>
              <a:t> 	353 	500 	</a:t>
            </a:r>
            <a:r>
              <a:rPr lang="cs-CZ" sz="1600" b="1" dirty="0">
                <a:latin typeface="Arial" pitchFamily="34" charset="0"/>
              </a:rPr>
              <a:t>C3</a:t>
            </a:r>
            <a:r>
              <a:rPr lang="cs-CZ" sz="1600" dirty="0">
                <a:latin typeface="Arial" pitchFamily="34" charset="0"/>
              </a:rPr>
              <a:t> 	324 	458 </a:t>
            </a:r>
          </a:p>
          <a:p>
            <a:pPr>
              <a:spcAft>
                <a:spcPts val="300"/>
              </a:spcAft>
            </a:pPr>
            <a:r>
              <a:rPr lang="cs-CZ" sz="1600" b="1" dirty="0">
                <a:latin typeface="Arial" pitchFamily="34" charset="0"/>
              </a:rPr>
              <a:t>B4</a:t>
            </a:r>
            <a:r>
              <a:rPr lang="cs-CZ" sz="1600" dirty="0">
                <a:latin typeface="Arial" pitchFamily="34" charset="0"/>
              </a:rPr>
              <a:t> 	250 	353 	</a:t>
            </a:r>
            <a:r>
              <a:rPr lang="cs-CZ" sz="1600" b="1" dirty="0">
                <a:latin typeface="Arial" pitchFamily="34" charset="0"/>
              </a:rPr>
              <a:t>C4</a:t>
            </a:r>
            <a:r>
              <a:rPr lang="cs-CZ" sz="1600" dirty="0">
                <a:latin typeface="Arial" pitchFamily="34" charset="0"/>
              </a:rPr>
              <a:t> 	229 	324 </a:t>
            </a:r>
          </a:p>
          <a:p>
            <a:pPr>
              <a:spcAft>
                <a:spcPts val="300"/>
              </a:spcAft>
            </a:pPr>
            <a:r>
              <a:rPr lang="cs-CZ" sz="1600" b="1" dirty="0">
                <a:latin typeface="Arial" pitchFamily="34" charset="0"/>
              </a:rPr>
              <a:t>B5</a:t>
            </a:r>
            <a:r>
              <a:rPr lang="cs-CZ" sz="1600" dirty="0">
                <a:latin typeface="Arial" pitchFamily="34" charset="0"/>
              </a:rPr>
              <a:t> 	176 	250 	</a:t>
            </a:r>
            <a:r>
              <a:rPr lang="cs-CZ" sz="1600" b="1" dirty="0">
                <a:latin typeface="Arial" pitchFamily="34" charset="0"/>
              </a:rPr>
              <a:t>C5</a:t>
            </a:r>
            <a:r>
              <a:rPr lang="cs-CZ" sz="1600" dirty="0">
                <a:latin typeface="Arial" pitchFamily="34" charset="0"/>
              </a:rPr>
              <a:t> 	162 	229 </a:t>
            </a:r>
          </a:p>
          <a:p>
            <a:pPr>
              <a:spcAft>
                <a:spcPts val="300"/>
              </a:spcAft>
            </a:pPr>
            <a:r>
              <a:rPr lang="cs-CZ" sz="1600" b="1" dirty="0">
                <a:latin typeface="Arial" pitchFamily="34" charset="0"/>
              </a:rPr>
              <a:t>B6 	</a:t>
            </a:r>
            <a:r>
              <a:rPr lang="cs-CZ" sz="1600" dirty="0">
                <a:latin typeface="Arial" pitchFamily="34" charset="0"/>
              </a:rPr>
              <a:t>125 	176 	</a:t>
            </a:r>
            <a:r>
              <a:rPr lang="cs-CZ" sz="1600" b="1" dirty="0">
                <a:latin typeface="Arial" pitchFamily="34" charset="0"/>
              </a:rPr>
              <a:t>C6 	</a:t>
            </a:r>
            <a:r>
              <a:rPr lang="cs-CZ" sz="1600" dirty="0">
                <a:latin typeface="Arial" pitchFamily="34" charset="0"/>
              </a:rPr>
              <a:t>114 	162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10</a:t>
            </a:fld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470237" y="2276872"/>
            <a:ext cx="1245779" cy="1368152"/>
          </a:xfrm>
          <a:prstGeom prst="straightConnector1">
            <a:avLst/>
          </a:prstGeom>
          <a:ln w="44450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4804" y="955656"/>
            <a:ext cx="8077199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Rozvržení stránky </a:t>
            </a:r>
            <a:br>
              <a:rPr lang="cs-CZ" dirty="0" smtClean="0"/>
            </a:br>
            <a:r>
              <a:rPr lang="cs-CZ" dirty="0" smtClean="0"/>
              <a:t>(sazební obrazec)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27584" y="1772816"/>
            <a:ext cx="7776864" cy="4608512"/>
          </a:xfrm>
        </p:spPr>
        <p:txBody>
          <a:bodyPr/>
          <a:lstStyle/>
          <a:p>
            <a:r>
              <a:rPr lang="cs-CZ" dirty="0" smtClean="0"/>
              <a:t>optický střed stránky je výše než geometrický</a:t>
            </a:r>
          </a:p>
          <a:p>
            <a:r>
              <a:rPr lang="cs-CZ" dirty="0" smtClean="0"/>
              <a:t>plochu pro sazbu určujeme přímo nebo velikostí okrajů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11</a:t>
            </a:fld>
            <a:endParaRPr lang="cs-CZ"/>
          </a:p>
        </p:txBody>
      </p:sp>
      <p:grpSp>
        <p:nvGrpSpPr>
          <p:cNvPr id="60443" name="Group 27"/>
          <p:cNvGrpSpPr>
            <a:grpSpLocks/>
          </p:cNvGrpSpPr>
          <p:nvPr/>
        </p:nvGrpSpPr>
        <p:grpSpPr bwMode="auto">
          <a:xfrm>
            <a:off x="5029200" y="3429000"/>
            <a:ext cx="3429000" cy="2311400"/>
            <a:chOff x="3168" y="1664"/>
            <a:chExt cx="2160" cy="1456"/>
          </a:xfrm>
        </p:grpSpPr>
        <p:grpSp>
          <p:nvGrpSpPr>
            <p:cNvPr id="60420" name="Group 4"/>
            <p:cNvGrpSpPr>
              <a:grpSpLocks/>
            </p:cNvGrpSpPr>
            <p:nvPr/>
          </p:nvGrpSpPr>
          <p:grpSpPr bwMode="auto">
            <a:xfrm>
              <a:off x="3168" y="1664"/>
              <a:ext cx="1056" cy="1456"/>
              <a:chOff x="3888" y="1152"/>
              <a:chExt cx="1056" cy="1152"/>
            </a:xfrm>
          </p:grpSpPr>
          <p:sp>
            <p:nvSpPr>
              <p:cNvPr id="60421" name="Rectangle 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1056" cy="11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0422" name="Line 6"/>
              <p:cNvSpPr>
                <a:spLocks noChangeShapeType="1"/>
              </p:cNvSpPr>
              <p:nvPr/>
            </p:nvSpPr>
            <p:spPr bwMode="auto">
              <a:xfrm>
                <a:off x="3888" y="1152"/>
                <a:ext cx="1056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0423" name="Line 7"/>
              <p:cNvSpPr>
                <a:spLocks noChangeShapeType="1"/>
              </p:cNvSpPr>
              <p:nvPr/>
            </p:nvSpPr>
            <p:spPr bwMode="auto">
              <a:xfrm flipH="1">
                <a:off x="3888" y="1152"/>
                <a:ext cx="1056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0424" name="Line 8"/>
              <p:cNvSpPr>
                <a:spLocks noChangeShapeType="1"/>
              </p:cNvSpPr>
              <p:nvPr/>
            </p:nvSpPr>
            <p:spPr bwMode="auto">
              <a:xfrm flipH="1">
                <a:off x="3888" y="1152"/>
                <a:ext cx="528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0425" name="Line 9"/>
              <p:cNvSpPr>
                <a:spLocks noChangeShapeType="1"/>
              </p:cNvSpPr>
              <p:nvPr/>
            </p:nvSpPr>
            <p:spPr bwMode="auto">
              <a:xfrm>
                <a:off x="4416" y="1152"/>
                <a:ext cx="528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0426" name="Line 10"/>
              <p:cNvSpPr>
                <a:spLocks noChangeShapeType="1"/>
              </p:cNvSpPr>
              <p:nvPr/>
            </p:nvSpPr>
            <p:spPr bwMode="auto">
              <a:xfrm>
                <a:off x="4176" y="1536"/>
                <a:ext cx="480" cy="0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0427" name="Text Box 11"/>
            <p:cNvSpPr txBox="1">
              <a:spLocks noChangeArrowheads="1"/>
            </p:cNvSpPr>
            <p:nvPr/>
          </p:nvSpPr>
          <p:spPr bwMode="auto">
            <a:xfrm>
              <a:off x="4176" y="1952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i="1">
                  <a:latin typeface="Arial" pitchFamily="34" charset="0"/>
                </a:rPr>
                <a:t>optický střed stránky</a:t>
              </a: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617984" y="3131269"/>
            <a:ext cx="3810000" cy="3394075"/>
            <a:chOff x="457200" y="2641600"/>
            <a:chExt cx="3810000" cy="3394075"/>
          </a:xfrm>
        </p:grpSpPr>
        <p:grpSp>
          <p:nvGrpSpPr>
            <p:cNvPr id="60444" name="Group 28"/>
            <p:cNvGrpSpPr>
              <a:grpSpLocks/>
            </p:cNvGrpSpPr>
            <p:nvPr/>
          </p:nvGrpSpPr>
          <p:grpSpPr bwMode="auto">
            <a:xfrm>
              <a:off x="457200" y="2641600"/>
              <a:ext cx="3810000" cy="3394075"/>
              <a:chOff x="288" y="1664"/>
              <a:chExt cx="2400" cy="2138"/>
            </a:xfrm>
          </p:grpSpPr>
          <p:grpSp>
            <p:nvGrpSpPr>
              <p:cNvPr id="60438" name="Group 22"/>
              <p:cNvGrpSpPr>
                <a:grpSpLocks/>
              </p:cNvGrpSpPr>
              <p:nvPr/>
            </p:nvGrpSpPr>
            <p:grpSpPr bwMode="auto">
              <a:xfrm>
                <a:off x="288" y="1664"/>
                <a:ext cx="2400" cy="1744"/>
                <a:chOff x="288" y="1664"/>
                <a:chExt cx="2400" cy="1744"/>
              </a:xfrm>
            </p:grpSpPr>
            <p:sp>
              <p:nvSpPr>
                <p:cNvPr id="60429" name="Rectangle 13"/>
                <p:cNvSpPr>
                  <a:spLocks noChangeArrowheads="1"/>
                </p:cNvSpPr>
                <p:nvPr/>
              </p:nvSpPr>
              <p:spPr bwMode="auto">
                <a:xfrm>
                  <a:off x="288" y="1664"/>
                  <a:ext cx="1197" cy="174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04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485" y="1664"/>
                  <a:ext cx="1203" cy="174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0431" name="Line 15"/>
                <p:cNvSpPr>
                  <a:spLocks noChangeShapeType="1"/>
                </p:cNvSpPr>
                <p:nvPr/>
              </p:nvSpPr>
              <p:spPr bwMode="auto">
                <a:xfrm>
                  <a:off x="288" y="1664"/>
                  <a:ext cx="2394" cy="17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60432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288" y="1664"/>
                  <a:ext cx="1197" cy="17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604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8" y="1664"/>
                  <a:ext cx="2394" cy="17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60436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1485" y="1664"/>
                  <a:ext cx="1197" cy="17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60442" name="Text Box 26"/>
              <p:cNvSpPr txBox="1">
                <a:spLocks noChangeArrowheads="1"/>
              </p:cNvSpPr>
              <p:nvPr/>
            </p:nvSpPr>
            <p:spPr bwMode="auto">
              <a:xfrm>
                <a:off x="432" y="3552"/>
                <a:ext cx="21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2000" i="1">
                    <a:latin typeface="Arial" pitchFamily="34" charset="0"/>
                  </a:rPr>
                  <a:t>umístění zrcadla na papír</a:t>
                </a:r>
              </a:p>
            </p:txBody>
          </p:sp>
        </p:grpSp>
        <p:grpSp>
          <p:nvGrpSpPr>
            <p:cNvPr id="60439" name="Group 23"/>
            <p:cNvGrpSpPr>
              <a:grpSpLocks/>
            </p:cNvGrpSpPr>
            <p:nvPr/>
          </p:nvGrpSpPr>
          <p:grpSpPr bwMode="auto">
            <a:xfrm>
              <a:off x="1724025" y="2641600"/>
              <a:ext cx="1268413" cy="922338"/>
              <a:chOff x="1086" y="1664"/>
              <a:chExt cx="799" cy="581"/>
            </a:xfrm>
          </p:grpSpPr>
          <p:sp>
            <p:nvSpPr>
              <p:cNvPr id="60433" name="Line 17"/>
              <p:cNvSpPr>
                <a:spLocks noChangeShapeType="1"/>
              </p:cNvSpPr>
              <p:nvPr/>
            </p:nvSpPr>
            <p:spPr bwMode="auto">
              <a:xfrm flipH="1">
                <a:off x="1086" y="1664"/>
                <a:ext cx="799" cy="581"/>
              </a:xfrm>
              <a:prstGeom prst="line">
                <a:avLst/>
              </a:prstGeom>
              <a:noFill/>
              <a:ln w="15875">
                <a:solidFill>
                  <a:srgbClr val="A5002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0437" name="Line 21"/>
              <p:cNvSpPr>
                <a:spLocks noChangeShapeType="1"/>
              </p:cNvSpPr>
              <p:nvPr/>
            </p:nvSpPr>
            <p:spPr bwMode="auto">
              <a:xfrm flipV="1">
                <a:off x="1885" y="1664"/>
                <a:ext cx="0" cy="581"/>
              </a:xfrm>
              <a:prstGeom prst="line">
                <a:avLst/>
              </a:prstGeom>
              <a:noFill/>
              <a:ln w="15875">
                <a:solidFill>
                  <a:srgbClr val="A5002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2565400" y="2951163"/>
              <a:ext cx="1263650" cy="1830387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A5002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3491880" y="1196752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rgbClr val="A50021"/>
              </a:buClr>
              <a:buSzPct val="80000"/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12</a:t>
            </a:fld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25400" y="773113"/>
            <a:ext cx="9144000" cy="5345985"/>
            <a:chOff x="25400" y="773113"/>
            <a:chExt cx="9144000" cy="5345985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3124200" y="773113"/>
              <a:ext cx="228600" cy="36576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609600" y="773113"/>
              <a:ext cx="2514600" cy="3657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grpSp>
          <p:nvGrpSpPr>
            <p:cNvPr id="61445" name="Group 5"/>
            <p:cNvGrpSpPr>
              <a:grpSpLocks/>
            </p:cNvGrpSpPr>
            <p:nvPr/>
          </p:nvGrpSpPr>
          <p:grpSpPr bwMode="auto">
            <a:xfrm>
              <a:off x="947738" y="1001713"/>
              <a:ext cx="1947862" cy="3048000"/>
              <a:chOff x="480" y="631"/>
              <a:chExt cx="1344" cy="1920"/>
            </a:xfrm>
          </p:grpSpPr>
          <p:sp>
            <p:nvSpPr>
              <p:cNvPr id="61446" name="Rectangle 6"/>
              <p:cNvSpPr>
                <a:spLocks noChangeArrowheads="1"/>
              </p:cNvSpPr>
              <p:nvPr/>
            </p:nvSpPr>
            <p:spPr bwMode="auto">
              <a:xfrm>
                <a:off x="480" y="631"/>
                <a:ext cx="1344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i="1"/>
                  <a:t>záhlaví</a:t>
                </a:r>
              </a:p>
            </p:txBody>
          </p:sp>
          <p:sp>
            <p:nvSpPr>
              <p:cNvPr id="61447" name="Rectangle 7"/>
              <p:cNvSpPr>
                <a:spLocks noChangeArrowheads="1"/>
              </p:cNvSpPr>
              <p:nvPr/>
            </p:nvSpPr>
            <p:spPr bwMode="auto">
              <a:xfrm>
                <a:off x="480" y="2407"/>
                <a:ext cx="1344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i="1"/>
                  <a:t>pata (zápatí)</a:t>
                </a:r>
              </a:p>
            </p:txBody>
          </p:sp>
          <p:sp>
            <p:nvSpPr>
              <p:cNvPr id="61448" name="Rectangle 8"/>
              <p:cNvSpPr>
                <a:spLocks noChangeArrowheads="1"/>
              </p:cNvSpPr>
              <p:nvPr/>
            </p:nvSpPr>
            <p:spPr bwMode="auto">
              <a:xfrm>
                <a:off x="480" y="871"/>
                <a:ext cx="1344" cy="14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600"/>
              </a:p>
            </p:txBody>
          </p:sp>
        </p:grp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3657600" y="773113"/>
              <a:ext cx="228600" cy="36576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3886200" y="773113"/>
              <a:ext cx="2514600" cy="3657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1" name="Line 11"/>
            <p:cNvSpPr>
              <a:spLocks noChangeShapeType="1"/>
            </p:cNvSpPr>
            <p:nvPr/>
          </p:nvSpPr>
          <p:spPr bwMode="auto">
            <a:xfrm>
              <a:off x="6400800" y="773113"/>
              <a:ext cx="1524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2" name="Line 12"/>
            <p:cNvSpPr>
              <a:spLocks noChangeShapeType="1"/>
            </p:cNvSpPr>
            <p:nvPr/>
          </p:nvSpPr>
          <p:spPr bwMode="auto">
            <a:xfrm>
              <a:off x="6049963" y="1001713"/>
              <a:ext cx="111283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3" name="Line 13"/>
            <p:cNvSpPr>
              <a:spLocks noChangeShapeType="1"/>
            </p:cNvSpPr>
            <p:nvPr/>
          </p:nvSpPr>
          <p:spPr bwMode="auto">
            <a:xfrm>
              <a:off x="6062663" y="1382713"/>
              <a:ext cx="186213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4" name="Line 14"/>
            <p:cNvSpPr>
              <a:spLocks noChangeShapeType="1"/>
            </p:cNvSpPr>
            <p:nvPr/>
          </p:nvSpPr>
          <p:spPr bwMode="auto">
            <a:xfrm>
              <a:off x="6049963" y="3668713"/>
              <a:ext cx="187483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5" name="Line 15"/>
            <p:cNvSpPr>
              <a:spLocks noChangeShapeType="1"/>
            </p:cNvSpPr>
            <p:nvPr/>
          </p:nvSpPr>
          <p:spPr bwMode="auto">
            <a:xfrm>
              <a:off x="6400800" y="4430713"/>
              <a:ext cx="1524000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6" name="Line 16"/>
            <p:cNvSpPr>
              <a:spLocks noChangeShapeType="1"/>
            </p:cNvSpPr>
            <p:nvPr/>
          </p:nvSpPr>
          <p:spPr bwMode="auto">
            <a:xfrm>
              <a:off x="6062663" y="4049713"/>
              <a:ext cx="110013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7" name="Line 17"/>
            <p:cNvSpPr>
              <a:spLocks noChangeShapeType="1"/>
            </p:cNvSpPr>
            <p:nvPr/>
          </p:nvSpPr>
          <p:spPr bwMode="auto">
            <a:xfrm>
              <a:off x="7924800" y="773113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7924800" y="3668713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59" name="Line 19"/>
            <p:cNvSpPr>
              <a:spLocks noChangeShapeType="1"/>
            </p:cNvSpPr>
            <p:nvPr/>
          </p:nvSpPr>
          <p:spPr bwMode="auto">
            <a:xfrm>
              <a:off x="7162800" y="77311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7162800" y="4049713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61" name="Text Box 21"/>
            <p:cNvSpPr txBox="1">
              <a:spLocks noChangeArrowheads="1"/>
            </p:cNvSpPr>
            <p:nvPr/>
          </p:nvSpPr>
          <p:spPr bwMode="auto">
            <a:xfrm>
              <a:off x="8077200" y="853202"/>
              <a:ext cx="350838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1462" name="Text Box 22"/>
            <p:cNvSpPr txBox="1">
              <a:spLocks noChangeArrowheads="1"/>
            </p:cNvSpPr>
            <p:nvPr/>
          </p:nvSpPr>
          <p:spPr bwMode="auto">
            <a:xfrm>
              <a:off x="2773363" y="4758452"/>
              <a:ext cx="350837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61463" name="Text Box 23"/>
            <p:cNvSpPr txBox="1">
              <a:spLocks noChangeArrowheads="1"/>
            </p:cNvSpPr>
            <p:nvPr/>
          </p:nvSpPr>
          <p:spPr bwMode="auto">
            <a:xfrm>
              <a:off x="609600" y="4758452"/>
              <a:ext cx="350838" cy="246221"/>
            </a:xfrm>
            <a:prstGeom prst="rect">
              <a:avLst/>
            </a:prstGeom>
            <a:solidFill>
              <a:srgbClr val="00CE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61464" name="Text Box 24"/>
            <p:cNvSpPr txBox="1">
              <a:spLocks noChangeArrowheads="1"/>
            </p:cNvSpPr>
            <p:nvPr/>
          </p:nvSpPr>
          <p:spPr bwMode="auto">
            <a:xfrm>
              <a:off x="7264400" y="4009152"/>
              <a:ext cx="350838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61465" name="Text Box 25"/>
            <p:cNvSpPr txBox="1">
              <a:spLocks noChangeArrowheads="1"/>
            </p:cNvSpPr>
            <p:nvPr/>
          </p:nvSpPr>
          <p:spPr bwMode="auto">
            <a:xfrm>
              <a:off x="7272338" y="886540"/>
              <a:ext cx="350837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61466" name="Text Box 26"/>
            <p:cNvSpPr txBox="1">
              <a:spLocks noChangeArrowheads="1"/>
            </p:cNvSpPr>
            <p:nvPr/>
          </p:nvSpPr>
          <p:spPr bwMode="auto">
            <a:xfrm>
              <a:off x="8031163" y="3855165"/>
              <a:ext cx="350837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1467" name="Text Box 27"/>
            <p:cNvSpPr txBox="1">
              <a:spLocks noChangeArrowheads="1"/>
            </p:cNvSpPr>
            <p:nvPr/>
          </p:nvSpPr>
          <p:spPr bwMode="auto">
            <a:xfrm>
              <a:off x="3124200" y="4758452"/>
              <a:ext cx="350838" cy="246221"/>
            </a:xfrm>
            <a:prstGeom prst="rect">
              <a:avLst/>
            </a:prstGeom>
            <a:solidFill>
              <a:srgbClr val="008C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61468" name="Line 28"/>
            <p:cNvSpPr>
              <a:spLocks noChangeShapeType="1"/>
            </p:cNvSpPr>
            <p:nvPr/>
          </p:nvSpPr>
          <p:spPr bwMode="auto">
            <a:xfrm>
              <a:off x="609600" y="4430713"/>
              <a:ext cx="0" cy="293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>
              <a:off x="947738" y="4049713"/>
              <a:ext cx="0" cy="674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2895600" y="4049713"/>
              <a:ext cx="0" cy="674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3124200" y="4430713"/>
              <a:ext cx="0" cy="293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2" name="Line 32"/>
            <p:cNvSpPr>
              <a:spLocks noChangeShapeType="1"/>
            </p:cNvSpPr>
            <p:nvPr/>
          </p:nvSpPr>
          <p:spPr bwMode="auto">
            <a:xfrm>
              <a:off x="3352800" y="4430713"/>
              <a:ext cx="0" cy="293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3" name="Line 33"/>
            <p:cNvSpPr>
              <a:spLocks noChangeShapeType="1"/>
            </p:cNvSpPr>
            <p:nvPr/>
          </p:nvSpPr>
          <p:spPr bwMode="auto">
            <a:xfrm>
              <a:off x="6400800" y="4430713"/>
              <a:ext cx="0" cy="293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4" name="Line 34"/>
            <p:cNvSpPr>
              <a:spLocks noChangeShapeType="1"/>
            </p:cNvSpPr>
            <p:nvPr/>
          </p:nvSpPr>
          <p:spPr bwMode="auto">
            <a:xfrm>
              <a:off x="6062663" y="4049713"/>
              <a:ext cx="0" cy="674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5" name="Line 35"/>
            <p:cNvSpPr>
              <a:spLocks noChangeShapeType="1"/>
            </p:cNvSpPr>
            <p:nvPr/>
          </p:nvSpPr>
          <p:spPr bwMode="auto">
            <a:xfrm>
              <a:off x="4114800" y="4049713"/>
              <a:ext cx="0" cy="674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6" name="Line 36"/>
            <p:cNvSpPr>
              <a:spLocks noChangeShapeType="1"/>
            </p:cNvSpPr>
            <p:nvPr/>
          </p:nvSpPr>
          <p:spPr bwMode="auto">
            <a:xfrm>
              <a:off x="3886200" y="4430713"/>
              <a:ext cx="0" cy="293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>
              <a:off x="3657600" y="4430713"/>
              <a:ext cx="0" cy="293687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78" name="Text Box 38"/>
            <p:cNvSpPr txBox="1">
              <a:spLocks noChangeArrowheads="1"/>
            </p:cNvSpPr>
            <p:nvPr/>
          </p:nvSpPr>
          <p:spPr bwMode="auto">
            <a:xfrm>
              <a:off x="3886200" y="4758452"/>
              <a:ext cx="350838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61479" name="Text Box 39"/>
            <p:cNvSpPr txBox="1">
              <a:spLocks noChangeArrowheads="1"/>
            </p:cNvSpPr>
            <p:nvPr/>
          </p:nvSpPr>
          <p:spPr bwMode="auto">
            <a:xfrm>
              <a:off x="3535363" y="4758452"/>
              <a:ext cx="350837" cy="246221"/>
            </a:xfrm>
            <a:prstGeom prst="rect">
              <a:avLst/>
            </a:prstGeom>
            <a:solidFill>
              <a:srgbClr val="008C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61480" name="Text Box 40"/>
            <p:cNvSpPr txBox="1">
              <a:spLocks noChangeArrowheads="1"/>
            </p:cNvSpPr>
            <p:nvPr/>
          </p:nvSpPr>
          <p:spPr bwMode="auto">
            <a:xfrm>
              <a:off x="6049963" y="4758452"/>
              <a:ext cx="350837" cy="246221"/>
            </a:xfrm>
            <a:prstGeom prst="rect">
              <a:avLst/>
            </a:prstGeom>
            <a:solidFill>
              <a:srgbClr val="00CE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61481" name="Line 41"/>
            <p:cNvSpPr>
              <a:spLocks noChangeShapeType="1"/>
            </p:cNvSpPr>
            <p:nvPr/>
          </p:nvSpPr>
          <p:spPr bwMode="auto">
            <a:xfrm>
              <a:off x="609600" y="4572000"/>
              <a:ext cx="3508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82" name="Line 42"/>
            <p:cNvSpPr>
              <a:spLocks noChangeShapeType="1"/>
            </p:cNvSpPr>
            <p:nvPr/>
          </p:nvSpPr>
          <p:spPr bwMode="auto">
            <a:xfrm>
              <a:off x="2895600" y="4572000"/>
              <a:ext cx="22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 flipH="1">
              <a:off x="3124200" y="4572000"/>
              <a:ext cx="22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84" name="Line 44"/>
            <p:cNvSpPr>
              <a:spLocks noChangeShapeType="1"/>
            </p:cNvSpPr>
            <p:nvPr/>
          </p:nvSpPr>
          <p:spPr bwMode="auto">
            <a:xfrm>
              <a:off x="3657600" y="4572000"/>
              <a:ext cx="22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 flipH="1">
              <a:off x="3886200" y="4572000"/>
              <a:ext cx="22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>
              <a:off x="6248400" y="4572000"/>
              <a:ext cx="152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87" name="Text Box 47"/>
            <p:cNvSpPr txBox="1">
              <a:spLocks noChangeArrowheads="1"/>
            </p:cNvSpPr>
            <p:nvPr/>
          </p:nvSpPr>
          <p:spPr bwMode="auto">
            <a:xfrm>
              <a:off x="596900" y="5406152"/>
              <a:ext cx="350838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596900" y="5872877"/>
              <a:ext cx="350838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1489" name="Line 49"/>
            <p:cNvSpPr>
              <a:spLocks noChangeShapeType="1"/>
            </p:cNvSpPr>
            <p:nvPr/>
          </p:nvSpPr>
          <p:spPr bwMode="auto">
            <a:xfrm>
              <a:off x="25400" y="5254625"/>
              <a:ext cx="9144000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>
              <a:prstShdw prst="shdw18" dist="17961" dir="13500000">
                <a:srgbClr val="00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 sz="1600"/>
            </a:p>
          </p:txBody>
        </p:sp>
        <p:sp>
          <p:nvSpPr>
            <p:cNvPr id="61490" name="Text Box 50"/>
            <p:cNvSpPr txBox="1">
              <a:spLocks noChangeArrowheads="1"/>
            </p:cNvSpPr>
            <p:nvPr/>
          </p:nvSpPr>
          <p:spPr bwMode="auto">
            <a:xfrm>
              <a:off x="2058988" y="5396627"/>
              <a:ext cx="350837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61491" name="Text Box 51"/>
            <p:cNvSpPr txBox="1">
              <a:spLocks noChangeArrowheads="1"/>
            </p:cNvSpPr>
            <p:nvPr/>
          </p:nvSpPr>
          <p:spPr bwMode="auto">
            <a:xfrm>
              <a:off x="2058988" y="5863352"/>
              <a:ext cx="350837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61492" name="Text Box 52"/>
            <p:cNvSpPr txBox="1">
              <a:spLocks noChangeArrowheads="1"/>
            </p:cNvSpPr>
            <p:nvPr/>
          </p:nvSpPr>
          <p:spPr bwMode="auto">
            <a:xfrm>
              <a:off x="4573588" y="5406152"/>
              <a:ext cx="350837" cy="246221"/>
            </a:xfrm>
            <a:prstGeom prst="rect">
              <a:avLst/>
            </a:prstGeom>
            <a:solidFill>
              <a:srgbClr val="00CE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61493" name="Text Box 53"/>
            <p:cNvSpPr txBox="1">
              <a:spLocks noChangeArrowheads="1"/>
            </p:cNvSpPr>
            <p:nvPr/>
          </p:nvSpPr>
          <p:spPr bwMode="auto">
            <a:xfrm>
              <a:off x="4573588" y="5872877"/>
              <a:ext cx="350837" cy="246221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61494" name="Text Box 54"/>
            <p:cNvSpPr txBox="1">
              <a:spLocks noChangeArrowheads="1"/>
            </p:cNvSpPr>
            <p:nvPr/>
          </p:nvSpPr>
          <p:spPr bwMode="auto">
            <a:xfrm>
              <a:off x="6616700" y="5406152"/>
              <a:ext cx="350838" cy="246221"/>
            </a:xfrm>
            <a:prstGeom prst="rect">
              <a:avLst/>
            </a:prstGeom>
            <a:solidFill>
              <a:srgbClr val="008C00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/>
              <a:r>
                <a:rPr lang="cs-CZ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61495" name="Text Box 55"/>
            <p:cNvSpPr txBox="1">
              <a:spLocks noChangeArrowheads="1"/>
            </p:cNvSpPr>
            <p:nvPr/>
          </p:nvSpPr>
          <p:spPr bwMode="auto">
            <a:xfrm>
              <a:off x="1130300" y="5447427"/>
              <a:ext cx="14620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horní</a:t>
              </a:r>
            </a:p>
          </p:txBody>
        </p:sp>
        <p:sp>
          <p:nvSpPr>
            <p:cNvPr id="61496" name="Text Box 56"/>
            <p:cNvSpPr txBox="1">
              <a:spLocks noChangeArrowheads="1"/>
            </p:cNvSpPr>
            <p:nvPr/>
          </p:nvSpPr>
          <p:spPr bwMode="auto">
            <a:xfrm>
              <a:off x="1130300" y="5868114"/>
              <a:ext cx="14620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dolní</a:t>
              </a:r>
            </a:p>
          </p:txBody>
        </p:sp>
        <p:sp>
          <p:nvSpPr>
            <p:cNvPr id="61497" name="Text Box 57"/>
            <p:cNvSpPr txBox="1">
              <a:spLocks noChangeArrowheads="1"/>
            </p:cNvSpPr>
            <p:nvPr/>
          </p:nvSpPr>
          <p:spPr bwMode="auto">
            <a:xfrm>
              <a:off x="2532063" y="5437902"/>
              <a:ext cx="204152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od hrany k záhlaví</a:t>
              </a:r>
            </a:p>
          </p:txBody>
        </p:sp>
        <p:sp>
          <p:nvSpPr>
            <p:cNvPr id="61498" name="Text Box 58"/>
            <p:cNvSpPr txBox="1">
              <a:spLocks noChangeArrowheads="1"/>
            </p:cNvSpPr>
            <p:nvPr/>
          </p:nvSpPr>
          <p:spPr bwMode="auto">
            <a:xfrm>
              <a:off x="2592388" y="5858589"/>
              <a:ext cx="181451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od hrany k zápatí</a:t>
              </a:r>
            </a:p>
          </p:txBody>
        </p:sp>
        <p:sp>
          <p:nvSpPr>
            <p:cNvPr id="61499" name="Text Box 59"/>
            <p:cNvSpPr txBox="1">
              <a:spLocks noChangeArrowheads="1"/>
            </p:cNvSpPr>
            <p:nvPr/>
          </p:nvSpPr>
          <p:spPr bwMode="auto">
            <a:xfrm>
              <a:off x="5154613" y="5447427"/>
              <a:ext cx="146208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vnější</a:t>
              </a:r>
            </a:p>
          </p:txBody>
        </p:sp>
        <p:sp>
          <p:nvSpPr>
            <p:cNvPr id="61500" name="Text Box 60"/>
            <p:cNvSpPr txBox="1">
              <a:spLocks noChangeArrowheads="1"/>
            </p:cNvSpPr>
            <p:nvPr/>
          </p:nvSpPr>
          <p:spPr bwMode="auto">
            <a:xfrm>
              <a:off x="5154613" y="5868114"/>
              <a:ext cx="146208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vnitřní</a:t>
              </a:r>
            </a:p>
          </p:txBody>
        </p:sp>
        <p:sp>
          <p:nvSpPr>
            <p:cNvPr id="61501" name="Text Box 61"/>
            <p:cNvSpPr txBox="1">
              <a:spLocks noChangeArrowheads="1"/>
            </p:cNvSpPr>
            <p:nvPr/>
          </p:nvSpPr>
          <p:spPr bwMode="auto">
            <a:xfrm>
              <a:off x="7150100" y="5437902"/>
              <a:ext cx="14620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u hřbetu</a:t>
              </a:r>
            </a:p>
          </p:txBody>
        </p:sp>
        <p:grpSp>
          <p:nvGrpSpPr>
            <p:cNvPr id="61502" name="Group 62"/>
            <p:cNvGrpSpPr>
              <a:grpSpLocks/>
            </p:cNvGrpSpPr>
            <p:nvPr/>
          </p:nvGrpSpPr>
          <p:grpSpPr bwMode="auto">
            <a:xfrm>
              <a:off x="4114800" y="1001713"/>
              <a:ext cx="1935163" cy="3048000"/>
              <a:chOff x="2592" y="631"/>
              <a:chExt cx="1344" cy="1920"/>
            </a:xfrm>
          </p:grpSpPr>
          <p:sp>
            <p:nvSpPr>
              <p:cNvPr id="61503" name="Rectangle 63"/>
              <p:cNvSpPr>
                <a:spLocks noChangeArrowheads="1"/>
              </p:cNvSpPr>
              <p:nvPr/>
            </p:nvSpPr>
            <p:spPr bwMode="auto">
              <a:xfrm>
                <a:off x="2592" y="631"/>
                <a:ext cx="1344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i="1"/>
                  <a:t>záhlaví</a:t>
                </a:r>
                <a:endParaRPr lang="cs-CZ" sz="1600"/>
              </a:p>
            </p:txBody>
          </p:sp>
          <p:sp>
            <p:nvSpPr>
              <p:cNvPr id="61504" name="Rectangle 64"/>
              <p:cNvSpPr>
                <a:spLocks noChangeArrowheads="1"/>
              </p:cNvSpPr>
              <p:nvPr/>
            </p:nvSpPr>
            <p:spPr bwMode="auto">
              <a:xfrm>
                <a:off x="2592" y="871"/>
                <a:ext cx="1344" cy="14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600"/>
              </a:p>
            </p:txBody>
          </p:sp>
          <p:sp>
            <p:nvSpPr>
              <p:cNvPr id="61505" name="Rectangle 65"/>
              <p:cNvSpPr>
                <a:spLocks noChangeArrowheads="1"/>
              </p:cNvSpPr>
              <p:nvPr/>
            </p:nvSpPr>
            <p:spPr bwMode="auto">
              <a:xfrm>
                <a:off x="2592" y="2407"/>
                <a:ext cx="1344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sz="1600" i="1"/>
                  <a:t>pata (zápatí)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804" y="476672"/>
            <a:ext cx="8077199" cy="817160"/>
          </a:xfrm>
        </p:spPr>
        <p:txBody>
          <a:bodyPr/>
          <a:lstStyle/>
          <a:p>
            <a:r>
              <a:rPr lang="cs-CZ"/>
              <a:t>Rozložení stran v knize</a:t>
            </a:r>
          </a:p>
        </p:txBody>
      </p:sp>
      <p:grpSp>
        <p:nvGrpSpPr>
          <p:cNvPr id="172035" name="Group 3"/>
          <p:cNvGrpSpPr>
            <a:grpSpLocks/>
          </p:cNvGrpSpPr>
          <p:nvPr/>
        </p:nvGrpSpPr>
        <p:grpSpPr bwMode="auto">
          <a:xfrm>
            <a:off x="533400" y="1412776"/>
            <a:ext cx="7924800" cy="4454624"/>
            <a:chOff x="480" y="644"/>
            <a:chExt cx="4512" cy="3052"/>
          </a:xfrm>
        </p:grpSpPr>
        <p:sp>
          <p:nvSpPr>
            <p:cNvPr id="172036" name="Text Box 4"/>
            <p:cNvSpPr txBox="1">
              <a:spLocks noChangeArrowheads="1"/>
            </p:cNvSpPr>
            <p:nvPr/>
          </p:nvSpPr>
          <p:spPr bwMode="auto">
            <a:xfrm flipH="1">
              <a:off x="2832" y="644"/>
              <a:ext cx="2160" cy="3052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 anchor="b"/>
            <a:lstStyle/>
            <a:p>
              <a:pPr algn="r">
                <a:spcBef>
                  <a:spcPct val="50000"/>
                </a:spcBef>
              </a:pPr>
              <a:r>
                <a:rPr lang="cs-CZ"/>
                <a:t>P – lichá</a:t>
              </a:r>
            </a:p>
          </p:txBody>
        </p:sp>
        <p:sp>
          <p:nvSpPr>
            <p:cNvPr id="172037" name="Text Box 5"/>
            <p:cNvSpPr txBox="1">
              <a:spLocks noChangeArrowheads="1"/>
            </p:cNvSpPr>
            <p:nvPr/>
          </p:nvSpPr>
          <p:spPr bwMode="auto">
            <a:xfrm flipH="1">
              <a:off x="480" y="644"/>
              <a:ext cx="2160" cy="3052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 anchor="b"/>
            <a:lstStyle/>
            <a:p>
              <a:pPr>
                <a:spcBef>
                  <a:spcPct val="50000"/>
                </a:spcBef>
              </a:pPr>
              <a:r>
                <a:rPr lang="cs-CZ"/>
                <a:t>L – sudá</a:t>
              </a:r>
            </a:p>
          </p:txBody>
        </p:sp>
      </p:grp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4800600" y="1772816"/>
            <a:ext cx="3429000" cy="650875"/>
          </a:xfrm>
          <a:prstGeom prst="rect">
            <a:avLst/>
          </a:prstGeom>
          <a:solidFill>
            <a:srgbClr val="FF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i="1">
                <a:latin typeface="Bookman Old Style" pitchFamily="18" charset="0"/>
              </a:rPr>
              <a:t>Patitul</a:t>
            </a:r>
            <a:endParaRPr lang="cs-CZ">
              <a:latin typeface="Bookman Old Style" pitchFamily="18" charset="0"/>
            </a:endParaRP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4800600" y="1772816"/>
            <a:ext cx="3429000" cy="650875"/>
          </a:xfrm>
          <a:prstGeom prst="rect">
            <a:avLst/>
          </a:prstGeom>
          <a:solidFill>
            <a:srgbClr val="FF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i="1">
                <a:latin typeface="Bookman Old Style" pitchFamily="18" charset="0"/>
              </a:rPr>
              <a:t>Titul</a:t>
            </a:r>
            <a:endParaRPr lang="cs-CZ">
              <a:latin typeface="Bookman Old Style" pitchFamily="18" charset="0"/>
            </a:endParaRPr>
          </a:p>
        </p:txBody>
      </p:sp>
      <p:grpSp>
        <p:nvGrpSpPr>
          <p:cNvPr id="172040" name="Group 8"/>
          <p:cNvGrpSpPr>
            <a:grpSpLocks/>
          </p:cNvGrpSpPr>
          <p:nvPr/>
        </p:nvGrpSpPr>
        <p:grpSpPr bwMode="auto">
          <a:xfrm>
            <a:off x="762000" y="1772816"/>
            <a:ext cx="7467600" cy="2847975"/>
            <a:chOff x="480" y="864"/>
            <a:chExt cx="4704" cy="1794"/>
          </a:xfrm>
        </p:grpSpPr>
        <p:sp>
          <p:nvSpPr>
            <p:cNvPr id="172041" name="Text Box 9"/>
            <p:cNvSpPr txBox="1">
              <a:spLocks noChangeArrowheads="1"/>
            </p:cNvSpPr>
            <p:nvPr/>
          </p:nvSpPr>
          <p:spPr bwMode="auto">
            <a:xfrm>
              <a:off x="3024" y="1056"/>
              <a:ext cx="2160" cy="92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Věnování</a:t>
              </a:r>
            </a:p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motto</a:t>
              </a:r>
              <a:endParaRPr lang="cs-CZ">
                <a:latin typeface="Bookman Old Style" pitchFamily="18" charset="0"/>
              </a:endParaRPr>
            </a:p>
          </p:txBody>
        </p:sp>
        <p:sp>
          <p:nvSpPr>
            <p:cNvPr id="172042" name="Text Box 10"/>
            <p:cNvSpPr txBox="1">
              <a:spLocks noChangeArrowheads="1"/>
            </p:cNvSpPr>
            <p:nvPr/>
          </p:nvSpPr>
          <p:spPr bwMode="auto">
            <a:xfrm>
              <a:off x="480" y="864"/>
              <a:ext cx="2160" cy="179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vydavatelský záznam</a:t>
              </a:r>
            </a:p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copyright</a:t>
              </a:r>
            </a:p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ISBN</a:t>
              </a:r>
              <a:endParaRPr lang="cs-CZ">
                <a:latin typeface="Bookman Old Style" pitchFamily="18" charset="0"/>
              </a:endParaRPr>
            </a:p>
          </p:txBody>
        </p:sp>
      </p:grpSp>
      <p:sp>
        <p:nvSpPr>
          <p:cNvPr id="172043" name="Text Box 11"/>
          <p:cNvSpPr txBox="1">
            <a:spLocks noChangeArrowheads="1"/>
          </p:cNvSpPr>
          <p:nvPr/>
        </p:nvSpPr>
        <p:spPr bwMode="auto">
          <a:xfrm>
            <a:off x="4800600" y="1772816"/>
            <a:ext cx="3429000" cy="650875"/>
          </a:xfrm>
          <a:prstGeom prst="rect">
            <a:avLst/>
          </a:prstGeom>
          <a:solidFill>
            <a:srgbClr val="FF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i="1">
                <a:latin typeface="Bookman Old Style" pitchFamily="18" charset="0"/>
              </a:rPr>
              <a:t>Obsah</a:t>
            </a:r>
            <a:endParaRPr lang="cs-CZ">
              <a:latin typeface="Bookman Old Style" pitchFamily="18" charset="0"/>
            </a:endParaRPr>
          </a:p>
        </p:txBody>
      </p:sp>
      <p:sp>
        <p:nvSpPr>
          <p:cNvPr id="172044" name="Text Box 12"/>
          <p:cNvSpPr txBox="1">
            <a:spLocks noChangeArrowheads="1"/>
          </p:cNvSpPr>
          <p:nvPr/>
        </p:nvSpPr>
        <p:spPr bwMode="auto">
          <a:xfrm>
            <a:off x="4800600" y="1772816"/>
            <a:ext cx="3429000" cy="650875"/>
          </a:xfrm>
          <a:prstGeom prst="rect">
            <a:avLst/>
          </a:prstGeom>
          <a:solidFill>
            <a:srgbClr val="FF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i="1">
                <a:latin typeface="Bookman Old Style" pitchFamily="18" charset="0"/>
              </a:rPr>
              <a:t>Předmluva</a:t>
            </a:r>
            <a:endParaRPr lang="cs-CZ">
              <a:latin typeface="Bookman Old Style" pitchFamily="18" charset="0"/>
            </a:endParaRPr>
          </a:p>
        </p:txBody>
      </p:sp>
      <p:sp>
        <p:nvSpPr>
          <p:cNvPr id="172045" name="Text Box 13"/>
          <p:cNvSpPr txBox="1">
            <a:spLocks noChangeArrowheads="1"/>
          </p:cNvSpPr>
          <p:nvPr/>
        </p:nvSpPr>
        <p:spPr bwMode="auto">
          <a:xfrm>
            <a:off x="4800600" y="1772816"/>
            <a:ext cx="3429000" cy="650875"/>
          </a:xfrm>
          <a:prstGeom prst="rect">
            <a:avLst/>
          </a:prstGeom>
          <a:solidFill>
            <a:srgbClr val="FF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i="1">
                <a:latin typeface="Bookman Old Style" pitchFamily="18" charset="0"/>
              </a:rPr>
              <a:t>Úvod</a:t>
            </a:r>
            <a:endParaRPr lang="cs-CZ">
              <a:latin typeface="Bookman Old Style" pitchFamily="18" charset="0"/>
            </a:endParaRPr>
          </a:p>
        </p:txBody>
      </p:sp>
      <p:sp>
        <p:nvSpPr>
          <p:cNvPr id="172046" name="Text Box 14"/>
          <p:cNvSpPr txBox="1">
            <a:spLocks noChangeArrowheads="1"/>
          </p:cNvSpPr>
          <p:nvPr/>
        </p:nvSpPr>
        <p:spPr bwMode="auto">
          <a:xfrm>
            <a:off x="4800600" y="1772816"/>
            <a:ext cx="3429000" cy="2298700"/>
          </a:xfrm>
          <a:prstGeom prst="rect">
            <a:avLst/>
          </a:prstGeom>
          <a:solidFill>
            <a:srgbClr val="FF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i="1">
                <a:latin typeface="Bookman Old Style" pitchFamily="18" charset="0"/>
              </a:rPr>
              <a:t>Seznam zkratek, symbolů a vzorců</a:t>
            </a:r>
            <a:endParaRPr lang="cs-CZ">
              <a:latin typeface="Bookman Old Style" pitchFamily="18" charset="0"/>
            </a:endParaRPr>
          </a:p>
        </p:txBody>
      </p:sp>
      <p:sp>
        <p:nvSpPr>
          <p:cNvPr id="172047" name="Text Box 15"/>
          <p:cNvSpPr txBox="1">
            <a:spLocks noChangeArrowheads="1"/>
          </p:cNvSpPr>
          <p:nvPr/>
        </p:nvSpPr>
        <p:spPr bwMode="auto">
          <a:xfrm>
            <a:off x="4800600" y="1772816"/>
            <a:ext cx="3429000" cy="1200150"/>
          </a:xfrm>
          <a:prstGeom prst="rect">
            <a:avLst/>
          </a:prstGeom>
          <a:solidFill>
            <a:srgbClr val="FFCC99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i="1">
                <a:latin typeface="Bookman Old Style" pitchFamily="18" charset="0"/>
              </a:rPr>
              <a:t>První kapitola</a:t>
            </a:r>
            <a:endParaRPr lang="cs-CZ">
              <a:latin typeface="Bookman Old Style" pitchFamily="18" charset="0"/>
            </a:endParaRPr>
          </a:p>
        </p:txBody>
      </p:sp>
      <p:grpSp>
        <p:nvGrpSpPr>
          <p:cNvPr id="172048" name="Group 16"/>
          <p:cNvGrpSpPr>
            <a:grpSpLocks/>
          </p:cNvGrpSpPr>
          <p:nvPr/>
        </p:nvGrpSpPr>
        <p:grpSpPr bwMode="auto">
          <a:xfrm>
            <a:off x="762000" y="1772816"/>
            <a:ext cx="7467600" cy="955675"/>
            <a:chOff x="480" y="864"/>
            <a:chExt cx="4704" cy="602"/>
          </a:xfrm>
        </p:grpSpPr>
        <p:sp>
          <p:nvSpPr>
            <p:cNvPr id="172049" name="Text Box 17"/>
            <p:cNvSpPr txBox="1">
              <a:spLocks noChangeArrowheads="1"/>
            </p:cNvSpPr>
            <p:nvPr/>
          </p:nvSpPr>
          <p:spPr bwMode="auto">
            <a:xfrm>
              <a:off x="3024" y="1056"/>
              <a:ext cx="2160" cy="41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Text knihy</a:t>
              </a:r>
              <a:endParaRPr lang="cs-CZ">
                <a:latin typeface="Bookman Old Style" pitchFamily="18" charset="0"/>
              </a:endParaRPr>
            </a:p>
          </p:txBody>
        </p:sp>
        <p:sp>
          <p:nvSpPr>
            <p:cNvPr id="172050" name="Text Box 18"/>
            <p:cNvSpPr txBox="1">
              <a:spLocks noChangeArrowheads="1"/>
            </p:cNvSpPr>
            <p:nvPr/>
          </p:nvSpPr>
          <p:spPr bwMode="auto">
            <a:xfrm>
              <a:off x="480" y="864"/>
              <a:ext cx="2160" cy="41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Text knihy</a:t>
              </a:r>
              <a:endParaRPr lang="cs-CZ">
                <a:latin typeface="Bookman Old Style" pitchFamily="18" charset="0"/>
              </a:endParaRPr>
            </a:p>
          </p:txBody>
        </p:sp>
      </p:grpSp>
      <p:grpSp>
        <p:nvGrpSpPr>
          <p:cNvPr id="172051" name="Group 19"/>
          <p:cNvGrpSpPr>
            <a:grpSpLocks/>
          </p:cNvGrpSpPr>
          <p:nvPr/>
        </p:nvGrpSpPr>
        <p:grpSpPr bwMode="auto">
          <a:xfrm>
            <a:off x="762000" y="1772816"/>
            <a:ext cx="7467600" cy="1504950"/>
            <a:chOff x="480" y="864"/>
            <a:chExt cx="4704" cy="948"/>
          </a:xfrm>
        </p:grpSpPr>
        <p:sp>
          <p:nvSpPr>
            <p:cNvPr id="172052" name="Text Box 20"/>
            <p:cNvSpPr txBox="1">
              <a:spLocks noChangeArrowheads="1"/>
            </p:cNvSpPr>
            <p:nvPr/>
          </p:nvSpPr>
          <p:spPr bwMode="auto">
            <a:xfrm>
              <a:off x="3024" y="1056"/>
              <a:ext cx="2160" cy="75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Seznam literatury</a:t>
              </a:r>
              <a:endParaRPr lang="cs-CZ">
                <a:latin typeface="Bookman Old Style" pitchFamily="18" charset="0"/>
              </a:endParaRPr>
            </a:p>
          </p:txBody>
        </p:sp>
        <p:sp>
          <p:nvSpPr>
            <p:cNvPr id="172053" name="Text Box 21"/>
            <p:cNvSpPr txBox="1">
              <a:spLocks noChangeArrowheads="1"/>
            </p:cNvSpPr>
            <p:nvPr/>
          </p:nvSpPr>
          <p:spPr bwMode="auto">
            <a:xfrm>
              <a:off x="480" y="864"/>
              <a:ext cx="2160" cy="41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Doslov</a:t>
              </a:r>
              <a:endParaRPr lang="cs-CZ">
                <a:latin typeface="Bookman Old Style" pitchFamily="18" charset="0"/>
              </a:endParaRPr>
            </a:p>
          </p:txBody>
        </p:sp>
      </p:grpSp>
      <p:grpSp>
        <p:nvGrpSpPr>
          <p:cNvPr id="172054" name="Group 22"/>
          <p:cNvGrpSpPr>
            <a:grpSpLocks/>
          </p:cNvGrpSpPr>
          <p:nvPr/>
        </p:nvGrpSpPr>
        <p:grpSpPr bwMode="auto">
          <a:xfrm>
            <a:off x="762000" y="1772816"/>
            <a:ext cx="7467600" cy="1504950"/>
            <a:chOff x="480" y="864"/>
            <a:chExt cx="4704" cy="948"/>
          </a:xfrm>
        </p:grpSpPr>
        <p:sp>
          <p:nvSpPr>
            <p:cNvPr id="172055" name="Text Box 23"/>
            <p:cNvSpPr txBox="1">
              <a:spLocks noChangeArrowheads="1"/>
            </p:cNvSpPr>
            <p:nvPr/>
          </p:nvSpPr>
          <p:spPr bwMode="auto">
            <a:xfrm>
              <a:off x="3024" y="1056"/>
              <a:ext cx="2160" cy="75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Seznam vyobrazení</a:t>
              </a:r>
              <a:endParaRPr lang="cs-CZ">
                <a:latin typeface="Bookman Old Style" pitchFamily="18" charset="0"/>
              </a:endParaRPr>
            </a:p>
          </p:txBody>
        </p:sp>
        <p:sp>
          <p:nvSpPr>
            <p:cNvPr id="172056" name="Text Box 24"/>
            <p:cNvSpPr txBox="1">
              <a:spLocks noChangeArrowheads="1"/>
            </p:cNvSpPr>
            <p:nvPr/>
          </p:nvSpPr>
          <p:spPr bwMode="auto">
            <a:xfrm>
              <a:off x="480" y="864"/>
              <a:ext cx="2160" cy="41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Rejstřík</a:t>
              </a:r>
              <a:endParaRPr lang="cs-CZ">
                <a:latin typeface="Bookman Old Style" pitchFamily="18" charset="0"/>
              </a:endParaRPr>
            </a:p>
          </p:txBody>
        </p:sp>
      </p:grpSp>
      <p:grpSp>
        <p:nvGrpSpPr>
          <p:cNvPr id="172057" name="Group 25"/>
          <p:cNvGrpSpPr>
            <a:grpSpLocks/>
          </p:cNvGrpSpPr>
          <p:nvPr/>
        </p:nvGrpSpPr>
        <p:grpSpPr bwMode="auto">
          <a:xfrm>
            <a:off x="762000" y="1772816"/>
            <a:ext cx="7467600" cy="1474788"/>
            <a:chOff x="480" y="864"/>
            <a:chExt cx="4704" cy="929"/>
          </a:xfrm>
        </p:grpSpPr>
        <p:sp>
          <p:nvSpPr>
            <p:cNvPr id="172058" name="Text Box 26"/>
            <p:cNvSpPr txBox="1">
              <a:spLocks noChangeArrowheads="1"/>
            </p:cNvSpPr>
            <p:nvPr/>
          </p:nvSpPr>
          <p:spPr bwMode="auto">
            <a:xfrm>
              <a:off x="3024" y="1056"/>
              <a:ext cx="2160" cy="41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Přílohy</a:t>
              </a:r>
              <a:endParaRPr lang="cs-CZ">
                <a:latin typeface="Bookman Old Style" pitchFamily="18" charset="0"/>
              </a:endParaRPr>
            </a:p>
          </p:txBody>
        </p:sp>
        <p:sp>
          <p:nvSpPr>
            <p:cNvPr id="172059" name="Text Box 27"/>
            <p:cNvSpPr txBox="1">
              <a:spLocks noChangeArrowheads="1"/>
            </p:cNvSpPr>
            <p:nvPr/>
          </p:nvSpPr>
          <p:spPr bwMode="auto">
            <a:xfrm>
              <a:off x="480" y="864"/>
              <a:ext cx="2160" cy="92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418" tIns="50209" rIns="100418" bIns="50209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Resumé</a:t>
              </a:r>
            </a:p>
            <a:p>
              <a:pPr algn="ctr">
                <a:spcBef>
                  <a:spcPct val="50000"/>
                </a:spcBef>
              </a:pPr>
              <a:r>
                <a:rPr lang="cs-CZ" sz="3600" b="1" i="1">
                  <a:latin typeface="Bookman Old Style" pitchFamily="18" charset="0"/>
                </a:rPr>
                <a:t>(cizojazyčné)</a:t>
              </a:r>
              <a:endParaRPr lang="cs-CZ">
                <a:latin typeface="Bookman Old Style" pitchFamily="18" charset="0"/>
              </a:endParaRPr>
            </a:p>
          </p:txBody>
        </p:sp>
      </p:grp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720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7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7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72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nimBg="1" autoUpdateAnimBg="0"/>
      <p:bldP spid="172039" grpId="0" animBg="1" autoUpdateAnimBg="0"/>
      <p:bldP spid="172043" grpId="0" animBg="1" autoUpdateAnimBg="0"/>
      <p:bldP spid="172044" grpId="0" animBg="1" autoUpdateAnimBg="0"/>
      <p:bldP spid="172045" grpId="0" animBg="1" autoUpdateAnimBg="0"/>
      <p:bldP spid="172046" grpId="0" animBg="1" autoUpdateAnimBg="0"/>
      <p:bldP spid="17204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Zpracování textů na </a:t>
            </a:r>
            <a:r>
              <a:rPr lang="cs-CZ" dirty="0" smtClean="0"/>
              <a:t>počítači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body" idx="1"/>
          </p:nvPr>
        </p:nvSpPr>
        <p:spPr>
          <a:xfrm>
            <a:off x="1258645" y="4500875"/>
            <a:ext cx="6637467" cy="1520413"/>
          </a:xfrm>
        </p:spPr>
        <p:txBody>
          <a:bodyPr>
            <a:normAutofit fontScale="70000" lnSpcReduction="20000"/>
          </a:bodyPr>
          <a:lstStyle/>
          <a:p>
            <a:pPr marL="68580" indent="0" algn="l">
              <a:buNone/>
            </a:pPr>
            <a:r>
              <a:rPr lang="cs-CZ" sz="2900" dirty="0"/>
              <a:t>motto:</a:t>
            </a:r>
          </a:p>
          <a:p>
            <a:pPr marL="68580" indent="0" algn="l">
              <a:buNone/>
            </a:pPr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 se špatným systémem se v rukou odborníka zrodí kvalitní dokument (pouze se za tím účelem víc nadře) a totéž platí i naopak </a:t>
            </a:r>
            <a:r>
              <a:rPr lang="cs-CZ" sz="32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– i sebelepší </a:t>
            </a:r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systém může být pohřben diletantem.</a:t>
            </a:r>
          </a:p>
          <a:p>
            <a:pPr algn="l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na zpracování textů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  <p:transition spd="slow" advTm="3000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WordP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16"/>
          <a:stretch>
            <a:fillRect/>
          </a:stretch>
        </p:blipFill>
        <p:spPr bwMode="auto">
          <a:xfrm>
            <a:off x="5148064" y="4350895"/>
            <a:ext cx="3457938" cy="228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39" name="Picture 3" descr="poznámkový bl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26148"/>
            <a:ext cx="2062502" cy="211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xfrm>
            <a:off x="534804" y="548680"/>
            <a:ext cx="8077199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Programové a textové editory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91140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539552" y="1412776"/>
            <a:ext cx="3743272" cy="40324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Programové editory</a:t>
            </a:r>
          </a:p>
          <a:p>
            <a:pPr lvl="1"/>
            <a:r>
              <a:rPr lang="cs-CZ" sz="1800" dirty="0" smtClean="0"/>
              <a:t>obyčejné textové soubory bez speciálních znaků</a:t>
            </a:r>
          </a:p>
          <a:p>
            <a:pPr lvl="1"/>
            <a:r>
              <a:rPr lang="cs-CZ" sz="1800" dirty="0" smtClean="0"/>
              <a:t>přesun a kopírování textu</a:t>
            </a:r>
          </a:p>
          <a:p>
            <a:pPr lvl="1"/>
            <a:r>
              <a:rPr lang="cs-CZ" sz="1800" dirty="0" smtClean="0"/>
              <a:t>vyhledávání textových řetězců</a:t>
            </a:r>
          </a:p>
          <a:p>
            <a:pPr lvl="1"/>
            <a:r>
              <a:rPr lang="cs-CZ" sz="1800" dirty="0" smtClean="0"/>
              <a:t>nastavení určitého řádku</a:t>
            </a:r>
            <a:endParaRPr lang="cs-CZ" sz="18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4"/>
          </p:nvPr>
        </p:nvSpPr>
        <p:spPr>
          <a:xfrm>
            <a:off x="4355976" y="1412776"/>
            <a:ext cx="4320480" cy="40324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800" dirty="0">
                <a:solidFill>
                  <a:srgbClr val="FF0000"/>
                </a:solidFill>
              </a:rPr>
              <a:t>Textové editory</a:t>
            </a:r>
          </a:p>
          <a:p>
            <a:r>
              <a:rPr lang="cs-CZ" sz="1800" dirty="0"/>
              <a:t>pro přípravu (psaní) dokumentů</a:t>
            </a:r>
          </a:p>
          <a:p>
            <a:r>
              <a:rPr lang="cs-CZ" sz="1800" dirty="0"/>
              <a:t>text dělen na odstavce</a:t>
            </a:r>
          </a:p>
          <a:p>
            <a:r>
              <a:rPr lang="cs-CZ" sz="1800" dirty="0"/>
              <a:t>různé typy písma (omezeně)</a:t>
            </a:r>
          </a:p>
          <a:p>
            <a:r>
              <a:rPr lang="cs-CZ" sz="1800" dirty="0"/>
              <a:t>národní podpora</a:t>
            </a:r>
          </a:p>
          <a:p>
            <a:r>
              <a:rPr lang="cs-CZ" sz="1800" dirty="0"/>
              <a:t>poloautomatické formátování</a:t>
            </a:r>
          </a:p>
          <a:p>
            <a:r>
              <a:rPr lang="cs-CZ" sz="1800" dirty="0"/>
              <a:t>vlastní formát ukládání</a:t>
            </a:r>
          </a:p>
          <a:p>
            <a:r>
              <a:rPr lang="cs-CZ" sz="1800" dirty="0"/>
              <a:t>export/import některých dalších formátů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Textové procesory</a:t>
            </a:r>
            <a:endParaRPr lang="cs-CZ"/>
          </a:p>
        </p:txBody>
      </p:sp>
      <p:sp>
        <p:nvSpPr>
          <p:cNvPr id="9216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Textové procesory</a:t>
            </a:r>
          </a:p>
          <a:p>
            <a:pPr lvl="1"/>
            <a:r>
              <a:rPr lang="cs-CZ" dirty="0" smtClean="0"/>
              <a:t>vyvinuly se z textových editorů s důrazem na snadné ovládání</a:t>
            </a:r>
          </a:p>
          <a:p>
            <a:pPr lvl="1"/>
            <a:r>
              <a:rPr lang="cs-CZ" dirty="0" smtClean="0"/>
              <a:t>automatické formátování (do textu vkládány příkazy ovlivňující jeho vzhled)</a:t>
            </a:r>
          </a:p>
          <a:p>
            <a:pPr lvl="1"/>
            <a:r>
              <a:rPr lang="cs-CZ" dirty="0" smtClean="0"/>
              <a:t>styly, šablony</a:t>
            </a:r>
          </a:p>
          <a:p>
            <a:pPr lvl="1"/>
            <a:r>
              <a:rPr lang="cs-CZ" dirty="0" smtClean="0"/>
              <a:t>práce s obrázky, tabulky</a:t>
            </a:r>
          </a:p>
          <a:p>
            <a:pPr lvl="1"/>
            <a:r>
              <a:rPr lang="cs-CZ" dirty="0" smtClean="0"/>
              <a:t>zpracování i složitějších dokumentů</a:t>
            </a:r>
          </a:p>
          <a:p>
            <a:pPr lvl="1"/>
            <a:r>
              <a:rPr lang="cs-CZ" dirty="0" smtClean="0"/>
              <a:t>hromadná korespondence</a:t>
            </a:r>
          </a:p>
          <a:p>
            <a:pPr lvl="1"/>
            <a:r>
              <a:rPr lang="cs-CZ" dirty="0" smtClean="0"/>
              <a:t>MS Word, Open Office… 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974489"/>
            <a:ext cx="4245522" cy="3669074"/>
          </a:xfrm>
          <a:prstGeom prst="rect">
            <a:avLst/>
          </a:prstGeom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DTP systémy</a:t>
            </a:r>
            <a:endParaRPr lang="cs-CZ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7272808" cy="3036210"/>
          </a:xfrm>
          <a:solidFill>
            <a:srgbClr val="FFFFFF">
              <a:alpha val="74118"/>
            </a:srgbClr>
          </a:solidFill>
        </p:spPr>
        <p:txBody>
          <a:bodyPr/>
          <a:lstStyle/>
          <a:p>
            <a:pPr marL="6858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D</a:t>
            </a:r>
            <a:r>
              <a:rPr lang="cs-CZ" dirty="0" err="1" smtClean="0">
                <a:solidFill>
                  <a:srgbClr val="FF0000"/>
                </a:solidFill>
              </a:rPr>
              <a:t>esk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op </a:t>
            </a:r>
            <a:r>
              <a:rPr lang="cs-CZ" b="1" dirty="0" err="1" smtClean="0">
                <a:solidFill>
                  <a:srgbClr val="FF0000"/>
                </a:solidFill>
              </a:rPr>
              <a:t>P</a:t>
            </a:r>
            <a:r>
              <a:rPr lang="cs-CZ" dirty="0" err="1" smtClean="0">
                <a:solidFill>
                  <a:srgbClr val="FF0000"/>
                </a:solidFill>
              </a:rPr>
              <a:t>ublishing</a:t>
            </a:r>
            <a:r>
              <a:rPr lang="cs-CZ" dirty="0" smtClean="0">
                <a:solidFill>
                  <a:srgbClr val="FF0000"/>
                </a:solidFill>
              </a:rPr>
              <a:t> – „publikování na stole“</a:t>
            </a:r>
          </a:p>
          <a:p>
            <a:pPr lvl="1"/>
            <a:r>
              <a:rPr lang="cs-CZ" dirty="0" smtClean="0"/>
              <a:t>odvozeny z profesionálních sázecích systémů</a:t>
            </a:r>
          </a:p>
          <a:p>
            <a:pPr lvl="1"/>
            <a:r>
              <a:rPr lang="cs-CZ" dirty="0" smtClean="0"/>
              <a:t>„montáž stránek“ z textu, grafiky a dalších prvků z jiných systémů do jednoho celku</a:t>
            </a:r>
          </a:p>
          <a:p>
            <a:pPr lvl="1"/>
            <a:r>
              <a:rPr lang="cs-CZ" dirty="0" smtClean="0"/>
              <a:t>práce s rámy (sazeč připraví zrcadlo, do kterého se „nalévá“ text s obrázky)</a:t>
            </a:r>
          </a:p>
          <a:p>
            <a:pPr lvl="1"/>
            <a:r>
              <a:rPr lang="cs-CZ" dirty="0" smtClean="0"/>
              <a:t>podpora barevných separací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4804" y="836712"/>
            <a:ext cx="8077199" cy="1152128"/>
          </a:xfrm>
        </p:spPr>
        <p:txBody>
          <a:bodyPr>
            <a:normAutofit/>
          </a:bodyPr>
          <a:lstStyle/>
          <a:p>
            <a:r>
              <a:rPr lang="cs-CZ" dirty="0"/>
              <a:t>DTP systémy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rozdělení podle způsobu práce</a:t>
            </a:r>
            <a:endParaRPr lang="cs-CZ" sz="27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2111" y="1988840"/>
            <a:ext cx="3057148" cy="639762"/>
          </a:xfrm>
        </p:spPr>
        <p:txBody>
          <a:bodyPr/>
          <a:lstStyle/>
          <a:p>
            <a:r>
              <a:rPr lang="cs-CZ" dirty="0" smtClean="0"/>
              <a:t>WYSIWYG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5011837" y="1988841"/>
            <a:ext cx="3055717" cy="639762"/>
          </a:xfrm>
        </p:spPr>
        <p:txBody>
          <a:bodyPr/>
          <a:lstStyle/>
          <a:p>
            <a:r>
              <a:rPr lang="cs-CZ" dirty="0" smtClean="0"/>
              <a:t>off-line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645152" y="2708920"/>
            <a:ext cx="3815280" cy="2835797"/>
          </a:xfrm>
        </p:spPr>
        <p:txBody>
          <a:bodyPr/>
          <a:lstStyle/>
          <a:p>
            <a:pPr marL="6858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dokument = text + příkazy pro sazbu</a:t>
            </a:r>
          </a:p>
          <a:p>
            <a:pPr lvl="1"/>
            <a:r>
              <a:rPr lang="cs-CZ" dirty="0" err="1" smtClean="0"/>
              <a:t>TeX</a:t>
            </a:r>
            <a:endParaRPr lang="cs-CZ" dirty="0"/>
          </a:p>
        </p:txBody>
      </p:sp>
      <p:sp>
        <p:nvSpPr>
          <p:cNvPr id="1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en-CA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19</a:t>
            </a:fld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>
            <a:off x="4648200" y="4149080"/>
            <a:ext cx="4114800" cy="1728192"/>
            <a:chOff x="4648200" y="4149080"/>
            <a:chExt cx="4114800" cy="1728192"/>
          </a:xfrm>
        </p:grpSpPr>
        <p:grpSp>
          <p:nvGrpSpPr>
            <p:cNvPr id="94218" name="Group 10"/>
            <p:cNvGrpSpPr>
              <a:grpSpLocks/>
            </p:cNvGrpSpPr>
            <p:nvPr/>
          </p:nvGrpSpPr>
          <p:grpSpPr bwMode="auto">
            <a:xfrm>
              <a:off x="4648200" y="4149080"/>
              <a:ext cx="4114800" cy="773112"/>
              <a:chOff x="288" y="3219"/>
              <a:chExt cx="2592" cy="487"/>
            </a:xfrm>
          </p:grpSpPr>
          <p:sp>
            <p:nvSpPr>
              <p:cNvPr id="94219" name="Text Box 11"/>
              <p:cNvSpPr txBox="1">
                <a:spLocks noChangeArrowheads="1"/>
              </p:cNvSpPr>
              <p:nvPr/>
            </p:nvSpPr>
            <p:spPr bwMode="auto">
              <a:xfrm>
                <a:off x="288" y="3219"/>
                <a:ext cx="25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800" dirty="0"/>
                  <a:t>zdrojový text v </a:t>
                </a:r>
                <a:r>
                  <a:rPr lang="cs-CZ" sz="1800" dirty="0" err="1"/>
                  <a:t>TeXu</a:t>
                </a:r>
                <a:endParaRPr lang="cs-CZ" dirty="0"/>
              </a:p>
            </p:txBody>
          </p:sp>
          <p:sp>
            <p:nvSpPr>
              <p:cNvPr id="94220" name="Text Box 12"/>
              <p:cNvSpPr txBox="1">
                <a:spLocks noChangeArrowheads="1"/>
              </p:cNvSpPr>
              <p:nvPr/>
            </p:nvSpPr>
            <p:spPr bwMode="auto">
              <a:xfrm>
                <a:off x="288" y="3450"/>
                <a:ext cx="2112" cy="256"/>
              </a:xfrm>
              <a:prstGeom prst="rect">
                <a:avLst/>
              </a:prstGeom>
              <a:solidFill>
                <a:srgbClr val="F0BA96"/>
              </a:solidFill>
              <a:ln w="952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/>
                  <a:t>$f(x)=x^2$ pro $x\leq 7$</a:t>
                </a:r>
                <a:endParaRPr lang="cs-CZ"/>
              </a:p>
            </p:txBody>
          </p:sp>
        </p:grpSp>
        <p:grpSp>
          <p:nvGrpSpPr>
            <p:cNvPr id="94221" name="Group 13"/>
            <p:cNvGrpSpPr>
              <a:grpSpLocks/>
            </p:cNvGrpSpPr>
            <p:nvPr/>
          </p:nvGrpSpPr>
          <p:grpSpPr bwMode="auto">
            <a:xfrm>
              <a:off x="4670424" y="5077172"/>
              <a:ext cx="2222500" cy="800100"/>
              <a:chOff x="3230" y="3219"/>
              <a:chExt cx="1400" cy="504"/>
            </a:xfrm>
          </p:grpSpPr>
          <p:sp>
            <p:nvSpPr>
              <p:cNvPr id="94222" name="Text Box 14"/>
              <p:cNvSpPr txBox="1">
                <a:spLocks noChangeArrowheads="1"/>
              </p:cNvSpPr>
              <p:nvPr/>
            </p:nvSpPr>
            <p:spPr bwMode="auto">
              <a:xfrm>
                <a:off x="3252" y="3219"/>
                <a:ext cx="9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800"/>
                  <a:t>výsledek</a:t>
                </a:r>
                <a:endParaRPr lang="cs-CZ"/>
              </a:p>
            </p:txBody>
          </p:sp>
          <p:graphicFrame>
            <p:nvGraphicFramePr>
              <p:cNvPr id="94223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29637281"/>
                  </p:ext>
                </p:extLst>
              </p:nvPr>
            </p:nvGraphicFramePr>
            <p:xfrm>
              <a:off x="3230" y="3450"/>
              <a:ext cx="1400" cy="2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0" name="Rovnice" r:id="rId4" imgW="1218960" imgH="228600" progId="Equation.3">
                      <p:embed/>
                    </p:oleObj>
                  </mc:Choice>
                  <mc:Fallback>
                    <p:oleObj name="Rovnice" r:id="rId4" imgW="121896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30" y="3450"/>
                            <a:ext cx="1400" cy="273"/>
                          </a:xfrm>
                          <a:prstGeom prst="rect">
                            <a:avLst/>
                          </a:prstGeom>
                          <a:solidFill>
                            <a:srgbClr val="F0BA96"/>
                          </a:solidFill>
                          <a:ln w="9525">
                            <a:solidFill>
                              <a:srgbClr val="006600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83568" y="2708920"/>
            <a:ext cx="3778009" cy="2835797"/>
          </a:xfrm>
        </p:spPr>
        <p:txBody>
          <a:bodyPr/>
          <a:lstStyle/>
          <a:p>
            <a:pPr marL="6858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What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What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Get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Adobe InDesign </a:t>
            </a:r>
          </a:p>
          <a:p>
            <a:pPr lvl="1"/>
            <a:r>
              <a:rPr lang="en-US" dirty="0"/>
              <a:t>Adobe PageMaker</a:t>
            </a:r>
          </a:p>
          <a:p>
            <a:pPr lvl="1"/>
            <a:r>
              <a:rPr lang="en-US" dirty="0"/>
              <a:t> Ventura Publisher</a:t>
            </a:r>
          </a:p>
          <a:p>
            <a:pPr lvl="1"/>
            <a:r>
              <a:rPr lang="en-US" dirty="0"/>
              <a:t> Quark X Press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8645" y="2276872"/>
            <a:ext cx="6637468" cy="1362075"/>
          </a:xfrm>
        </p:spPr>
        <p:txBody>
          <a:bodyPr/>
          <a:lstStyle/>
          <a:p>
            <a:r>
              <a:rPr lang="cs-CZ" dirty="0" smtClean="0"/>
              <a:t>Proč typografie?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1259632" y="4005064"/>
            <a:ext cx="6852504" cy="204212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2400" dirty="0" smtClean="0"/>
              <a:t>motto:</a:t>
            </a:r>
          </a:p>
          <a:p>
            <a:pPr marL="68580" indent="0">
              <a:buNone/>
            </a:pP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Podobně jako je morálně nepřípustné  publikovat texty s pravopisnými chybami, </a:t>
            </a:r>
            <a:b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je stejně nepřípustné publikovat texty s vážnými typografickými chybami.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077199" cy="1008111"/>
          </a:xfrm>
        </p:spPr>
        <p:txBody>
          <a:bodyPr>
            <a:normAutofit/>
          </a:bodyPr>
          <a:lstStyle/>
          <a:p>
            <a:r>
              <a:rPr lang="cs-CZ" dirty="0" smtClean="0"/>
              <a:t>Fonty</a:t>
            </a:r>
            <a:br>
              <a:rPr lang="cs-CZ" dirty="0" smtClean="0"/>
            </a:br>
            <a:r>
              <a:rPr lang="cs-CZ" sz="1800" dirty="0" smtClean="0"/>
              <a:t>font = soubor, který obsahuje přesný popis tvaru písmen</a:t>
            </a:r>
            <a:endParaRPr lang="cs-CZ" sz="18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2"/>
            <a:ext cx="8064896" cy="50405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1600" dirty="0" smtClean="0"/>
              <a:t>instalují se s programovým vybavením nebo kupují</a:t>
            </a:r>
          </a:p>
          <a:p>
            <a:pPr>
              <a:lnSpc>
                <a:spcPct val="110000"/>
              </a:lnSpc>
            </a:pPr>
            <a:r>
              <a:rPr lang="cs-CZ" sz="1600" dirty="0" smtClean="0"/>
              <a:t>!! ne všechny fonty „umí česky“ !!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solidFill>
                  <a:srgbClr val="FF0000"/>
                </a:solidFill>
              </a:rPr>
              <a:t>rastrové (bitmapové) fonty</a:t>
            </a:r>
          </a:p>
          <a:p>
            <a:pPr lvl="1">
              <a:lnSpc>
                <a:spcPct val="110000"/>
              </a:lnSpc>
            </a:pPr>
            <a:r>
              <a:rPr lang="cs-CZ" sz="1600" dirty="0"/>
              <a:t>tvar písmen určen body v matici</a:t>
            </a:r>
          </a:p>
          <a:p>
            <a:pPr lvl="1">
              <a:lnSpc>
                <a:spcPct val="110000"/>
              </a:lnSpc>
            </a:pPr>
            <a:r>
              <a:rPr lang="cs-CZ" sz="1600" dirty="0"/>
              <a:t>pro každou velikost i řez samostatný soubor</a:t>
            </a:r>
          </a:p>
          <a:p>
            <a:pPr lvl="1">
              <a:lnSpc>
                <a:spcPct val="110000"/>
              </a:lnSpc>
            </a:pPr>
            <a:r>
              <a:rPr lang="cs-CZ" sz="1600" dirty="0"/>
              <a:t>dnes jen jako systémové písmo pro obrazovku (menu)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solidFill>
                  <a:srgbClr val="FF0000"/>
                </a:solidFill>
              </a:rPr>
              <a:t>vektorové fonty </a:t>
            </a:r>
          </a:p>
          <a:p>
            <a:pPr lvl="1">
              <a:lnSpc>
                <a:spcPct val="110000"/>
              </a:lnSpc>
            </a:pPr>
            <a:r>
              <a:rPr lang="cs-CZ" sz="1600" dirty="0"/>
              <a:t>jednoduché čárové popisy, CAD </a:t>
            </a:r>
            <a:r>
              <a:rPr lang="cs-CZ" sz="1600" dirty="0" smtClean="0"/>
              <a:t>systémy</a:t>
            </a:r>
          </a:p>
          <a:p>
            <a:pPr>
              <a:lnSpc>
                <a:spcPct val="110000"/>
              </a:lnSpc>
            </a:pPr>
            <a:r>
              <a:rPr lang="cs-CZ" sz="1600" dirty="0">
                <a:solidFill>
                  <a:srgbClr val="FF0000"/>
                </a:solidFill>
              </a:rPr>
              <a:t>obrysové fonty</a:t>
            </a:r>
          </a:p>
          <a:p>
            <a:pPr lvl="1">
              <a:lnSpc>
                <a:spcPct val="110000"/>
              </a:lnSpc>
            </a:pPr>
            <a:r>
              <a:rPr lang="cs-CZ" sz="1600" dirty="0"/>
              <a:t>tvar písmen popsán matematickým popisem křivek (</a:t>
            </a:r>
            <a:r>
              <a:rPr lang="cs-CZ" sz="1600" dirty="0" err="1"/>
              <a:t>Beziérovy</a:t>
            </a:r>
            <a:r>
              <a:rPr lang="cs-CZ" sz="1600" dirty="0"/>
              <a:t> křivky)</a:t>
            </a:r>
          </a:p>
          <a:p>
            <a:pPr lvl="1">
              <a:lnSpc>
                <a:spcPct val="110000"/>
              </a:lnSpc>
            </a:pPr>
            <a:r>
              <a:rPr lang="cs-CZ" sz="1600" dirty="0"/>
              <a:t>lze měnit velikost i jiné transformace</a:t>
            </a:r>
          </a:p>
          <a:p>
            <a:pPr lvl="1">
              <a:lnSpc>
                <a:spcPct val="110000"/>
              </a:lnSpc>
            </a:pPr>
            <a:r>
              <a:rPr lang="cs-CZ" sz="1600" dirty="0"/>
              <a:t>další údaje v souboru: </a:t>
            </a:r>
            <a:r>
              <a:rPr lang="cs-CZ" sz="1600" dirty="0" err="1"/>
              <a:t>hinting</a:t>
            </a:r>
            <a:r>
              <a:rPr lang="cs-CZ" sz="1600" dirty="0"/>
              <a:t> (nápověda pro rastrování), </a:t>
            </a:r>
            <a:r>
              <a:rPr lang="cs-CZ" sz="1600" dirty="0" err="1"/>
              <a:t>kerningové</a:t>
            </a:r>
            <a:r>
              <a:rPr lang="cs-CZ" sz="1600" dirty="0"/>
              <a:t> </a:t>
            </a:r>
            <a:r>
              <a:rPr lang="cs-CZ" sz="1600" dirty="0" smtClean="0"/>
              <a:t>dvojice, slitky…</a:t>
            </a:r>
            <a:endParaRPr lang="cs-CZ" sz="1600" dirty="0"/>
          </a:p>
          <a:p>
            <a:pPr lvl="1">
              <a:lnSpc>
                <a:spcPct val="110000"/>
              </a:lnSpc>
            </a:pPr>
            <a:r>
              <a:rPr lang="cs-CZ" sz="1600" dirty="0"/>
              <a:t>nejrozšířenější:</a:t>
            </a:r>
          </a:p>
          <a:p>
            <a:pPr marL="685800" lvl="2" indent="0" algn="ctr">
              <a:lnSpc>
                <a:spcPct val="110000"/>
              </a:lnSpc>
              <a:buNone/>
            </a:pPr>
            <a:r>
              <a:rPr lang="cs-CZ" sz="1600" dirty="0" err="1"/>
              <a:t>True</a:t>
            </a:r>
            <a:r>
              <a:rPr lang="cs-CZ" sz="1600" dirty="0"/>
              <a:t> Type fonty (</a:t>
            </a:r>
            <a:r>
              <a:rPr lang="cs-CZ" sz="1600" dirty="0" err="1"/>
              <a:t>Microsoft+Apple</a:t>
            </a:r>
            <a:r>
              <a:rPr lang="cs-CZ" sz="1600" dirty="0"/>
              <a:t>, součást OS)</a:t>
            </a:r>
          </a:p>
          <a:p>
            <a:pPr marL="685800" lvl="2" indent="0" algn="ctr">
              <a:lnSpc>
                <a:spcPct val="110000"/>
              </a:lnSpc>
              <a:buNone/>
            </a:pPr>
            <a:r>
              <a:rPr lang="cs-CZ" sz="1600" dirty="0"/>
              <a:t>Adobe </a:t>
            </a:r>
            <a:r>
              <a:rPr lang="cs-CZ" sz="1600" dirty="0" err="1"/>
              <a:t>Postscript</a:t>
            </a:r>
            <a:r>
              <a:rPr lang="cs-CZ" sz="1600" dirty="0"/>
              <a:t> Type (Adobe </a:t>
            </a:r>
            <a:r>
              <a:rPr lang="cs-CZ" sz="1600" dirty="0" err="1"/>
              <a:t>System</a:t>
            </a:r>
            <a:r>
              <a:rPr lang="cs-CZ" sz="1600" dirty="0"/>
              <a:t>, kvalitní)</a:t>
            </a:r>
          </a:p>
          <a:p>
            <a:pPr marL="685800" lvl="2" indent="0" algn="ctr">
              <a:lnSpc>
                <a:spcPct val="110000"/>
              </a:lnSpc>
              <a:buNone/>
            </a:pPr>
            <a:r>
              <a:rPr lang="cs-CZ" sz="1600" dirty="0"/>
              <a:t>Open Type (</a:t>
            </a:r>
            <a:r>
              <a:rPr lang="cs-CZ" sz="1600" dirty="0" err="1"/>
              <a:t>True</a:t>
            </a:r>
            <a:r>
              <a:rPr lang="cs-CZ" sz="1600" dirty="0"/>
              <a:t> Type i </a:t>
            </a:r>
            <a:r>
              <a:rPr lang="cs-CZ" sz="1600" dirty="0" err="1"/>
              <a:t>Postscript</a:t>
            </a:r>
            <a:r>
              <a:rPr lang="cs-CZ" sz="1600" dirty="0"/>
              <a:t>, </a:t>
            </a:r>
            <a:r>
              <a:rPr lang="cs-CZ" sz="1600" dirty="0" err="1"/>
              <a:t>Unicode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Základy typografie a zpracování textů na počítači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067944" y="2734469"/>
            <a:ext cx="8763000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rgbClr val="A50021"/>
              </a:buClr>
              <a:buSzPct val="80000"/>
              <a:buFont typeface="Wingdings" pitchFamily="2" charset="2"/>
              <a:buChar char="ü"/>
            </a:pPr>
            <a:endParaRPr lang="cs-CZ" sz="2000" dirty="0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2915816" y="5098256"/>
            <a:ext cx="8839200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rgbClr val="A50021"/>
              </a:buClr>
              <a:buSzPct val="80000"/>
              <a:buFont typeface="Wingdings" pitchFamily="2" charset="2"/>
              <a:buChar char="ü"/>
            </a:pP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Citace a odkazy na literaturu</a:t>
            </a:r>
            <a:endParaRPr lang="cs-CZ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Proč citovat?</a:t>
            </a:r>
          </a:p>
          <a:p>
            <a:pPr lvl="1"/>
            <a:r>
              <a:rPr lang="cs-CZ" dirty="0" smtClean="0"/>
              <a:t>Dokázat vlastní znalost tématu.</a:t>
            </a:r>
          </a:p>
          <a:p>
            <a:pPr lvl="1"/>
            <a:r>
              <a:rPr lang="cs-CZ" dirty="0" smtClean="0"/>
              <a:t>Odkázat čtenáře na další literaturu.</a:t>
            </a:r>
          </a:p>
          <a:p>
            <a:pPr lvl="1"/>
            <a:r>
              <a:rPr lang="cs-CZ" dirty="0" smtClean="0"/>
              <a:t>Dodržet autorskou etiku a zákon o autorských právech.</a:t>
            </a:r>
          </a:p>
          <a:p>
            <a:r>
              <a:rPr lang="cs-CZ" dirty="0" smtClean="0"/>
              <a:t>Autorská etika</a:t>
            </a:r>
          </a:p>
          <a:p>
            <a:pPr lvl="1"/>
            <a:r>
              <a:rPr lang="cs-CZ" dirty="0" smtClean="0"/>
              <a:t>Nezveřejňovat stejné výsledky opakovaně.</a:t>
            </a:r>
          </a:p>
          <a:p>
            <a:pPr lvl="1"/>
            <a:r>
              <a:rPr lang="cs-CZ" dirty="0" smtClean="0"/>
              <a:t>Nepřivlastňovat si cizí myšlenky a nápady.</a:t>
            </a:r>
          </a:p>
          <a:p>
            <a:pPr lvl="1"/>
            <a:r>
              <a:rPr lang="cs-CZ" dirty="0" smtClean="0"/>
              <a:t>Důsledně citovat jiné autory, pokud použijeme ve vlastní práci jejich myšlenky a texty.</a:t>
            </a:r>
          </a:p>
          <a:p>
            <a:pPr lvl="1"/>
            <a:r>
              <a:rPr lang="cs-CZ" dirty="0" smtClean="0"/>
              <a:t>Necitovat vlastní publikace, které nesouvisejí s tématem.</a:t>
            </a:r>
          </a:p>
          <a:p>
            <a:pPr lvl="1"/>
            <a:r>
              <a:rPr lang="cs-CZ" dirty="0" smtClean="0"/>
              <a:t>Necitovat nesouvisející práce oponenta ap.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typografie a zpracování textů na počítači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95616"/>
            <a:ext cx="8077199" cy="817160"/>
          </a:xfrm>
        </p:spPr>
        <p:txBody>
          <a:bodyPr/>
          <a:lstStyle/>
          <a:p>
            <a:r>
              <a:rPr lang="cs-CZ" dirty="0" smtClean="0"/>
              <a:t>C</a:t>
            </a:r>
            <a:r>
              <a:rPr lang="en-US" dirty="0" err="1" smtClean="0"/>
              <a:t>itace</a:t>
            </a:r>
            <a:r>
              <a:rPr lang="cs-CZ" dirty="0" smtClean="0"/>
              <a:t> literatury</a:t>
            </a:r>
            <a:endParaRPr lang="cs-CZ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492896"/>
            <a:ext cx="8208912" cy="388843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400" b="1" dirty="0" smtClean="0"/>
              <a:t>Monografie</a:t>
            </a:r>
          </a:p>
          <a:p>
            <a:pPr marL="68580" indent="0">
              <a:buNone/>
            </a:pP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HEROUT, Pavel. </a:t>
            </a:r>
            <a:r>
              <a:rPr lang="cs-CZ" sz="14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Učebnice jazyka C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. 3. </a:t>
            </a:r>
            <a:r>
              <a:rPr lang="cs-CZ" sz="1400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upr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. vyd. České Budějovice: Kopp, 2001. 269 s. ISBN 80-85828-21-9. </a:t>
            </a:r>
          </a:p>
          <a:p>
            <a:pPr marL="68580" indent="0">
              <a:buNone/>
            </a:pP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KOČIČKA, P., BLAŽEK, F. </a:t>
            </a:r>
            <a:r>
              <a:rPr lang="cs-CZ" sz="14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Praktická typografie. 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1. vyd., Brno : </a:t>
            </a:r>
            <a:r>
              <a:rPr lang="cs-CZ" sz="1400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Computer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Press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.  2000. 294 s. ISBN 80-7226-385-4</a:t>
            </a:r>
          </a:p>
          <a:p>
            <a:pPr marL="68580" indent="0">
              <a:buNone/>
            </a:pPr>
            <a:r>
              <a:rPr lang="cs-CZ" sz="1400" b="1" dirty="0" smtClean="0"/>
              <a:t>Článek v časopisu</a:t>
            </a:r>
          </a:p>
          <a:p>
            <a:pPr marL="68580" indent="0">
              <a:buNone/>
            </a:pP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NOVOTNÝ, J. </a:t>
            </a:r>
            <a:r>
              <a:rPr lang="en-US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The category of </a:t>
            </a:r>
            <a:r>
              <a:rPr lang="en-US" sz="1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Pawlak</a:t>
            </a:r>
            <a:r>
              <a:rPr lang="en-US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 machines.</a:t>
            </a:r>
            <a:r>
              <a:rPr lang="en-US" sz="1400" dirty="0">
                <a:solidFill>
                  <a:srgbClr val="FF0000"/>
                </a:solidFill>
                <a:latin typeface="Garamond" panose="02020404030301010803" pitchFamily="18" charset="0"/>
              </a:rPr>
              <a:t> Czechoslovak Mathematical Journal, 32 (107) 1982, </a:t>
            </a:r>
            <a:r>
              <a:rPr lang="en-US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Praha</a:t>
            </a:r>
            <a:r>
              <a:rPr lang="en-US" sz="1400" dirty="0">
                <a:solidFill>
                  <a:srgbClr val="FF0000"/>
                </a:solidFill>
                <a:latin typeface="Garamond" panose="02020404030301010803" pitchFamily="18" charset="0"/>
              </a:rPr>
              <a:t>, 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s. </a:t>
            </a:r>
            <a:r>
              <a:rPr lang="en-US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640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–</a:t>
            </a:r>
            <a:r>
              <a:rPr lang="en-US" sz="1400" dirty="0">
                <a:solidFill>
                  <a:srgbClr val="FF0000"/>
                </a:solidFill>
                <a:latin typeface="Garamond" panose="02020404030301010803" pitchFamily="18" charset="0"/>
              </a:rPr>
              <a:t>647. </a:t>
            </a:r>
            <a:endParaRPr lang="cs-CZ" sz="14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VLACH, Josef. JE 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Temelín a zásobování teplem.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Energetika, 2001, roč. 51, č. 3, s. 82–85. ISSN 0375-8842. </a:t>
            </a:r>
          </a:p>
          <a:p>
            <a:pPr marL="68580" indent="0">
              <a:buNone/>
            </a:pPr>
            <a:r>
              <a:rPr lang="cs-CZ" sz="1400" b="1" dirty="0" smtClean="0"/>
              <a:t>Článek ve sborníku</a:t>
            </a:r>
          </a:p>
          <a:p>
            <a:pPr marL="68580" indent="0">
              <a:buNone/>
            </a:pP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KORCOVÁ, Z. </a:t>
            </a:r>
            <a:r>
              <a:rPr lang="cs-CZ" sz="1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Digitálne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cs-CZ" sz="1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technológie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cs-CZ" sz="1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vo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cs-CZ" sz="1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výučbe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,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In Zborník z odborného 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seminára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 SIT. Nitra, 2003, s. 52–55. ISBN 80-8069148-7.</a:t>
            </a:r>
            <a:endParaRPr lang="cs-CZ" sz="14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en-CA"/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08520" y="1412776"/>
            <a:ext cx="8855968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838200" lvl="1" indent="-381000">
              <a:spcBef>
                <a:spcPct val="10000"/>
              </a:spcBef>
              <a:buFontTx/>
              <a:buChar char="•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Musí jednoznačně identifikovat publikaci  (ČSN ISO 690, 690-2).</a:t>
            </a:r>
          </a:p>
          <a:p>
            <a:pPr marL="838200" lvl="1" indent="-381000">
              <a:spcBef>
                <a:spcPct val="10000"/>
              </a:spcBef>
              <a:buFontTx/>
              <a:buChar char="•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Obsahují jednotlivé bloky v ustáleném pořadí.</a:t>
            </a:r>
          </a:p>
          <a:p>
            <a:pPr marL="838200" lvl="1" indent="-381000">
              <a:spcBef>
                <a:spcPct val="10000"/>
              </a:spcBef>
              <a:buFontTx/>
              <a:buChar char="•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Liší se podle typu publikace.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804" y="548680"/>
            <a:ext cx="8077199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Citace elektronických zdrojů</a:t>
            </a:r>
            <a:endParaRPr lang="cs-CZ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VAVROUŠEK, Petr. 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Nápis </a:t>
            </a:r>
            <a:r>
              <a:rPr lang="cs-CZ" sz="1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Dareia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 v </a:t>
            </a:r>
            <a:r>
              <a:rPr lang="cs-CZ" sz="1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Bísutúnu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[online]. Praha : Ústav starého Předního Východu FF UK, 1997 [cit. 18.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3. 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2002]. 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Scripta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electronica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. Starý Orient. II, 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Seria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monographica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. Dostupný z WWW: &lt;http://enlil.ff.cuni.cz/WWW/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cz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/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scripta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/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monog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/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bisutun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/1250/titul.htm&gt;. </a:t>
            </a:r>
            <a:b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endParaRPr lang="cs-CZ" sz="14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CHURÁ, Martina. 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Atlas roztahuje křídla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. 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Chip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 [online]. </a:t>
            </a:r>
            <a:b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Březen 2001 [cit. 19.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března 2001]. 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/>
            </a:r>
            <a:b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Dostupné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na WWW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: &lt;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http://www.chip.cz/texty/2001_1/0319/alt.shtml&gt;. </a:t>
            </a:r>
            <a:b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endParaRPr lang="cs-CZ" sz="14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PAPÍK, Richard. </a:t>
            </a:r>
            <a:r>
              <a:rPr lang="cs-CZ" sz="1400" i="1" dirty="0">
                <a:solidFill>
                  <a:srgbClr val="FF0000"/>
                </a:solidFill>
                <a:latin typeface="Garamond" panose="02020404030301010803" pitchFamily="18" charset="0"/>
              </a:rPr>
              <a:t>Zdroje šedé literatury a jejich strategický potenciál pro vědu a obchod.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In </a:t>
            </a:r>
            <a:r>
              <a:rPr lang="cs-CZ" sz="1400" dirty="0" err="1">
                <a:solidFill>
                  <a:srgbClr val="FF0000"/>
                </a:solidFill>
                <a:latin typeface="Garamond" panose="02020404030301010803" pitchFamily="18" charset="0"/>
              </a:rPr>
              <a:t>Inforum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 2000, Praha, 23. – 25. května 2000.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Sborník [online]. 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2000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[cit.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19.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března 2001]. </a:t>
            </a: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/>
            </a:r>
            <a:b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cs-CZ" sz="1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Dostupné </a:t>
            </a:r>
            <a:r>
              <a:rPr lang="cs-CZ" sz="1400" dirty="0">
                <a:solidFill>
                  <a:srgbClr val="FF0000"/>
                </a:solidFill>
                <a:latin typeface="Garamond" panose="02020404030301010803" pitchFamily="18" charset="0"/>
              </a:rPr>
              <a:t>z WWW: &lt;http://www.inforum.cz/inforum2000/index.htm&gt;. </a:t>
            </a:r>
            <a:endParaRPr lang="cs-CZ" sz="14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typografie a zpracování textů na počítači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077199" cy="817160"/>
          </a:xfrm>
        </p:spPr>
        <p:txBody>
          <a:bodyPr/>
          <a:lstStyle/>
          <a:p>
            <a:r>
              <a:rPr lang="cs-CZ" dirty="0" smtClean="0"/>
              <a:t>Seznam citací (literatury)</a:t>
            </a:r>
            <a:endParaRPr lang="cs-CZ" dirty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60599" y="1628800"/>
            <a:ext cx="7479620" cy="46085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Seznam citací (literatury)</a:t>
            </a:r>
          </a:p>
          <a:p>
            <a:pPr lvl="1"/>
            <a:r>
              <a:rPr lang="cs-CZ" sz="2000" dirty="0" smtClean="0"/>
              <a:t>Uspořádaný seznam citací se umisťuje na konec textu (kapitol).</a:t>
            </a:r>
          </a:p>
          <a:p>
            <a:pPr lvl="1"/>
            <a:r>
              <a:rPr lang="cs-CZ" sz="2000" dirty="0" smtClean="0"/>
              <a:t>Seznam se buď čísluje, nebo seřadí podle abecedy.</a:t>
            </a:r>
            <a:endParaRPr lang="cs-CZ" sz="2000" dirty="0"/>
          </a:p>
          <a:p>
            <a:pPr>
              <a:spcBef>
                <a:spcPts val="12000"/>
              </a:spcBef>
            </a:pPr>
            <a:r>
              <a:rPr lang="cs-CZ" sz="2000" dirty="0" smtClean="0"/>
              <a:t>Odkazy na literaturu v textu</a:t>
            </a:r>
          </a:p>
          <a:p>
            <a:pPr lvl="1"/>
            <a:r>
              <a:rPr lang="cs-CZ" sz="2000" dirty="0" smtClean="0"/>
              <a:t>Číslem ze seznamu citací.</a:t>
            </a:r>
          </a:p>
          <a:p>
            <a:pPr lvl="1"/>
            <a:r>
              <a:rPr lang="cs-CZ" sz="2000" dirty="0" smtClean="0"/>
              <a:t>Nejlépe jménem autora a rokem vydání.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83568" y="3103800"/>
            <a:ext cx="7704856" cy="1477328"/>
          </a:xfrm>
          <a:prstGeom prst="rect">
            <a:avLst/>
          </a:prstGeom>
          <a:solidFill>
            <a:srgbClr val="F4FCE4">
              <a:alpha val="2902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sz="1200" dirty="0">
                <a:latin typeface="Garamond" panose="02020404030301010803" pitchFamily="18" charset="0"/>
              </a:rPr>
              <a:t>1.	KOČIČKA, P., BLAŽEK, F. </a:t>
            </a:r>
            <a:r>
              <a:rPr lang="cs-CZ" sz="1200" i="1" dirty="0">
                <a:latin typeface="Garamond" panose="02020404030301010803" pitchFamily="18" charset="0"/>
              </a:rPr>
              <a:t>Praktická typografie</a:t>
            </a:r>
            <a:r>
              <a:rPr lang="cs-CZ" sz="1200" dirty="0">
                <a:latin typeface="Garamond" panose="02020404030301010803" pitchFamily="18" charset="0"/>
              </a:rPr>
              <a:t>. 1. vyd., </a:t>
            </a:r>
            <a:br>
              <a:rPr lang="cs-CZ" sz="1200" dirty="0">
                <a:latin typeface="Garamond" panose="02020404030301010803" pitchFamily="18" charset="0"/>
              </a:rPr>
            </a:br>
            <a:r>
              <a:rPr lang="cs-CZ" sz="1200" dirty="0">
                <a:latin typeface="Garamond" panose="02020404030301010803" pitchFamily="18" charset="0"/>
              </a:rPr>
              <a:t>Brno : </a:t>
            </a:r>
            <a:r>
              <a:rPr lang="cs-CZ" sz="1200" dirty="0" err="1">
                <a:latin typeface="Garamond" panose="02020404030301010803" pitchFamily="18" charset="0"/>
              </a:rPr>
              <a:t>Computer</a:t>
            </a:r>
            <a:r>
              <a:rPr lang="cs-CZ" sz="1200" dirty="0">
                <a:latin typeface="Garamond" panose="02020404030301010803" pitchFamily="18" charset="0"/>
              </a:rPr>
              <a:t> </a:t>
            </a:r>
            <a:r>
              <a:rPr lang="cs-CZ" sz="1200" dirty="0" err="1">
                <a:latin typeface="Garamond" panose="02020404030301010803" pitchFamily="18" charset="0"/>
              </a:rPr>
              <a:t>Press</a:t>
            </a:r>
            <a:r>
              <a:rPr lang="cs-CZ" sz="1200" dirty="0">
                <a:latin typeface="Garamond" panose="02020404030301010803" pitchFamily="18" charset="0"/>
              </a:rPr>
              <a:t>.  2000. ISBN 80-7226-385-4</a:t>
            </a:r>
          </a:p>
          <a:p>
            <a:pPr marL="457200" indent="-457200"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sz="1200" dirty="0">
                <a:latin typeface="Garamond" panose="02020404030301010803" pitchFamily="18" charset="0"/>
              </a:rPr>
              <a:t>2.	MARTÍNEK, Zdeněk. </a:t>
            </a:r>
            <a:r>
              <a:rPr lang="cs-CZ" sz="1200" i="1" dirty="0">
                <a:latin typeface="Garamond" panose="02020404030301010803" pitchFamily="18" charset="0"/>
              </a:rPr>
              <a:t>Počítačová typografie srozumitelně s Wordem</a:t>
            </a:r>
            <a:r>
              <a:rPr lang="cs-CZ" sz="1200" dirty="0">
                <a:latin typeface="Garamond" panose="02020404030301010803" pitchFamily="18" charset="0"/>
              </a:rPr>
              <a:t>. České Budějovice : KOPP. 1996. ISBN 80-85828-75-8</a:t>
            </a:r>
          </a:p>
          <a:p>
            <a:pPr marL="457200" indent="-457200"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sz="1200" dirty="0">
                <a:latin typeface="Garamond" panose="02020404030301010803" pitchFamily="18" charset="0"/>
              </a:rPr>
              <a:t>3.	BERAN, V. </a:t>
            </a:r>
            <a:r>
              <a:rPr lang="cs-CZ" sz="1200" i="1" dirty="0">
                <a:latin typeface="Garamond" panose="02020404030301010803" pitchFamily="18" charset="0"/>
              </a:rPr>
              <a:t>Typografický manuál</a:t>
            </a:r>
            <a:r>
              <a:rPr lang="cs-CZ" sz="1200" dirty="0">
                <a:latin typeface="Garamond" panose="02020404030301010803" pitchFamily="18" charset="0"/>
              </a:rPr>
              <a:t>. Náchod : MANUÁL. 1994. </a:t>
            </a:r>
            <a:br>
              <a:rPr lang="cs-CZ" sz="1200" dirty="0">
                <a:latin typeface="Garamond" panose="02020404030301010803" pitchFamily="18" charset="0"/>
              </a:rPr>
            </a:br>
            <a:r>
              <a:rPr lang="cs-CZ" sz="1200" dirty="0">
                <a:latin typeface="Garamond" panose="02020404030301010803" pitchFamily="18" charset="0"/>
              </a:rPr>
              <a:t>ISBN 80-901824-0-2</a:t>
            </a:r>
          </a:p>
          <a:p>
            <a:pPr marL="457200" indent="-457200"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sz="1200" dirty="0">
                <a:latin typeface="Garamond" panose="02020404030301010803" pitchFamily="18" charset="0"/>
              </a:rPr>
              <a:t>4.	</a:t>
            </a:r>
            <a:r>
              <a:rPr lang="en-US" sz="1200" dirty="0">
                <a:latin typeface="Garamond" panose="02020404030301010803" pitchFamily="18" charset="0"/>
              </a:rPr>
              <a:t>H</a:t>
            </a:r>
            <a:r>
              <a:rPr lang="cs-CZ" sz="1200" dirty="0">
                <a:latin typeface="Garamond" panose="02020404030301010803" pitchFamily="18" charset="0"/>
              </a:rPr>
              <a:t>ANÁČEK</a:t>
            </a:r>
            <a:r>
              <a:rPr lang="en-US" sz="1200" dirty="0">
                <a:latin typeface="Garamond" panose="02020404030301010803" pitchFamily="18" charset="0"/>
              </a:rPr>
              <a:t>, P. a </a:t>
            </a:r>
            <a:r>
              <a:rPr lang="en-US" sz="1200" dirty="0" err="1">
                <a:latin typeface="Garamond" panose="02020404030301010803" pitchFamily="18" charset="0"/>
              </a:rPr>
              <a:t>kol</a:t>
            </a:r>
            <a:r>
              <a:rPr lang="en-US" sz="1200" dirty="0">
                <a:latin typeface="Garamond" panose="02020404030301010803" pitchFamily="18" charset="0"/>
              </a:rPr>
              <a:t>. </a:t>
            </a:r>
            <a:r>
              <a:rPr lang="en-US" sz="1200" i="1" dirty="0" err="1">
                <a:latin typeface="Garamond" panose="02020404030301010803" pitchFamily="18" charset="0"/>
              </a:rPr>
              <a:t>Jak</a:t>
            </a:r>
            <a:r>
              <a:rPr lang="en-US" sz="1200" i="1" dirty="0">
                <a:latin typeface="Garamond" panose="02020404030301010803" pitchFamily="18" charset="0"/>
              </a:rPr>
              <a:t> </a:t>
            </a:r>
            <a:r>
              <a:rPr lang="en-US" sz="1200" i="1" dirty="0" err="1">
                <a:latin typeface="Garamond" panose="02020404030301010803" pitchFamily="18" charset="0"/>
              </a:rPr>
              <a:t>publikovat</a:t>
            </a:r>
            <a:r>
              <a:rPr lang="en-US" sz="1200" i="1" dirty="0">
                <a:latin typeface="Garamond" panose="02020404030301010803" pitchFamily="18" charset="0"/>
              </a:rPr>
              <a:t> </a:t>
            </a:r>
            <a:r>
              <a:rPr lang="en-US" sz="1200" i="1" dirty="0" err="1">
                <a:latin typeface="Garamond" panose="02020404030301010803" pitchFamily="18" charset="0"/>
              </a:rPr>
              <a:t>na</a:t>
            </a:r>
            <a:r>
              <a:rPr lang="en-US" sz="1200" i="1" dirty="0">
                <a:latin typeface="Garamond" panose="02020404030301010803" pitchFamily="18" charset="0"/>
              </a:rPr>
              <a:t> </a:t>
            </a:r>
            <a:r>
              <a:rPr lang="en-US" sz="1200" i="1" dirty="0" err="1">
                <a:latin typeface="Garamond" panose="02020404030301010803" pitchFamily="18" charset="0"/>
              </a:rPr>
              <a:t>počítači</a:t>
            </a:r>
            <a:r>
              <a:rPr lang="en-US" sz="1200" dirty="0">
                <a:latin typeface="Garamond" panose="02020404030301010803" pitchFamily="18" charset="0"/>
              </a:rPr>
              <a:t>. </a:t>
            </a:r>
            <a:r>
              <a:rPr lang="en-US" sz="1200" dirty="0" err="1">
                <a:latin typeface="Garamond" panose="02020404030301010803" pitchFamily="18" charset="0"/>
              </a:rPr>
              <a:t>Veletiny</a:t>
            </a:r>
            <a:r>
              <a:rPr lang="en-US" sz="1200" dirty="0">
                <a:latin typeface="Garamond" panose="02020404030301010803" pitchFamily="18" charset="0"/>
              </a:rPr>
              <a:t> </a:t>
            </a:r>
            <a:r>
              <a:rPr lang="cs-CZ" sz="1200" dirty="0">
                <a:latin typeface="Garamond" panose="02020404030301010803" pitchFamily="18" charset="0"/>
              </a:rPr>
              <a:t>: </a:t>
            </a:r>
            <a:r>
              <a:rPr lang="en-US" sz="1200" dirty="0">
                <a:latin typeface="Garamond" panose="02020404030301010803" pitchFamily="18" charset="0"/>
              </a:rPr>
              <a:t>Science</a:t>
            </a:r>
            <a:r>
              <a:rPr lang="cs-CZ" sz="1200" dirty="0">
                <a:latin typeface="Garamond" panose="02020404030301010803" pitchFamily="18" charset="0"/>
              </a:rPr>
              <a:t>.</a:t>
            </a:r>
            <a:r>
              <a:rPr lang="en-US" sz="1200" dirty="0">
                <a:latin typeface="Garamond" panose="02020404030301010803" pitchFamily="18" charset="0"/>
              </a:rPr>
              <a:t> 1996</a:t>
            </a:r>
            <a:r>
              <a:rPr lang="cs-CZ" sz="1200" dirty="0">
                <a:latin typeface="Garamond" panose="02020404030301010803" pitchFamily="18" charset="0"/>
              </a:rPr>
              <a:t>.</a:t>
            </a:r>
            <a:r>
              <a:rPr lang="en-US" sz="1200" dirty="0">
                <a:latin typeface="Garamond" panose="02020404030301010803" pitchFamily="18" charset="0"/>
              </a:rPr>
              <a:t> ISBN 80-901475-77</a:t>
            </a:r>
            <a:endParaRPr lang="cs-CZ" sz="1200" dirty="0">
              <a:latin typeface="Garamond" panose="02020404030301010803" pitchFamily="18" charset="0"/>
            </a:endParaRP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683568" y="5661248"/>
            <a:ext cx="7704856" cy="830997"/>
          </a:xfrm>
          <a:prstGeom prst="rect">
            <a:avLst/>
          </a:prstGeom>
          <a:solidFill>
            <a:srgbClr val="F4FCE4">
              <a:alpha val="2902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sz="1200" dirty="0">
                <a:latin typeface="Garamond" panose="02020404030301010803" pitchFamily="18" charset="0"/>
              </a:rPr>
              <a:t>Beranův Typografický manuál</a:t>
            </a:r>
            <a:r>
              <a:rPr lang="cs-CZ" sz="1200" baseline="30000" dirty="0">
                <a:latin typeface="Garamond" panose="02020404030301010803" pitchFamily="18" charset="0"/>
              </a:rPr>
              <a:t>3</a:t>
            </a:r>
            <a:r>
              <a:rPr lang="en-US" sz="1200" dirty="0">
                <a:latin typeface="Garamond" panose="02020404030301010803" pitchFamily="18" charset="0"/>
              </a:rPr>
              <a:t> je </a:t>
            </a:r>
            <a:r>
              <a:rPr lang="en-US" sz="1200" dirty="0" err="1">
                <a:latin typeface="Garamond" panose="02020404030301010803" pitchFamily="18" charset="0"/>
              </a:rPr>
              <a:t>nejmodern</a:t>
            </a:r>
            <a:r>
              <a:rPr lang="cs-CZ" sz="1200" dirty="0">
                <a:latin typeface="Garamond" panose="02020404030301010803" pitchFamily="18" charset="0"/>
              </a:rPr>
              <a:t>ě</a:t>
            </a:r>
            <a:r>
              <a:rPr lang="en-US" sz="1200" dirty="0">
                <a:latin typeface="Garamond" panose="02020404030301010803" pitchFamily="18" charset="0"/>
              </a:rPr>
              <a:t>j</a:t>
            </a:r>
            <a:r>
              <a:rPr lang="cs-CZ" sz="1200" dirty="0" err="1">
                <a:latin typeface="Garamond" panose="02020404030301010803" pitchFamily="18" charset="0"/>
              </a:rPr>
              <a:t>ší</a:t>
            </a:r>
            <a:r>
              <a:rPr lang="en-US" sz="1200" dirty="0">
                <a:latin typeface="Garamond" panose="02020404030301010803" pitchFamily="18" charset="0"/>
              </a:rPr>
              <a:t>m </a:t>
            </a:r>
            <a:r>
              <a:rPr lang="cs-CZ" sz="1200" dirty="0">
                <a:latin typeface="Garamond" panose="02020404030301010803" pitchFamily="18" charset="0"/>
              </a:rPr>
              <a:t>zdrojem informací o klasické typografii.</a:t>
            </a:r>
          </a:p>
          <a:p>
            <a:pPr marL="457200" indent="-457200"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sz="1200" dirty="0">
                <a:latin typeface="Garamond" panose="02020404030301010803" pitchFamily="18" charset="0"/>
              </a:rPr>
              <a:t>„Největším kouzelníkem je ten, kdo s pomocí pravidel stvoří něco výjimečného,“ říkají autoři Praktické typografie (1). </a:t>
            </a:r>
          </a:p>
          <a:p>
            <a:pPr marL="457200" indent="-457200"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sz="1200" dirty="0">
                <a:latin typeface="Garamond" panose="02020404030301010803" pitchFamily="18" charset="0"/>
              </a:rPr>
              <a:t>„I ve Wordu lze vytvořit dobré dokumenty.“ (Martínek, 1996, s. 24) 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typografie a zpracování textů na počítači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804" y="476672"/>
            <a:ext cx="8077199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Pravidla sazby – smíšený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632848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3"/>
                </a:solidFill>
              </a:rPr>
              <a:t>Vyznačování</a:t>
            </a:r>
            <a:r>
              <a:rPr lang="cs-CZ" dirty="0" smtClean="0"/>
              <a:t> – kurzíva (zdůraznění), tučné (nový pojem)</a:t>
            </a:r>
            <a:br>
              <a:rPr lang="cs-CZ" dirty="0" smtClean="0"/>
            </a:br>
            <a:r>
              <a:rPr lang="cs-CZ" b="1" dirty="0" smtClean="0">
                <a:solidFill>
                  <a:schemeClr val="accent3"/>
                </a:solidFill>
              </a:rPr>
              <a:t>Formátování</a:t>
            </a:r>
            <a:r>
              <a:rPr lang="cs-CZ" dirty="0" smtClean="0">
                <a:solidFill>
                  <a:schemeClr val="accent3"/>
                </a:solidFill>
              </a:rPr>
              <a:t> se provádí </a:t>
            </a:r>
            <a:r>
              <a:rPr lang="cs-CZ" i="1" dirty="0" smtClean="0">
                <a:solidFill>
                  <a:schemeClr val="accent3"/>
                </a:solidFill>
              </a:rPr>
              <a:t>výhradně použitím stylů</a:t>
            </a:r>
            <a:r>
              <a:rPr lang="cs-CZ" dirty="0" smtClean="0">
                <a:solidFill>
                  <a:schemeClr val="accent3"/>
                </a:solidFill>
              </a:rPr>
              <a:t>.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Sazba nadpisů </a:t>
            </a:r>
            <a:r>
              <a:rPr lang="cs-CZ" dirty="0" smtClean="0"/>
              <a:t>– nadpisy mají více</a:t>
            </a:r>
            <a:br>
              <a:rPr lang="cs-CZ" dirty="0" smtClean="0"/>
            </a:br>
            <a:r>
              <a:rPr lang="cs-CZ" dirty="0" smtClean="0"/>
              <a:t>úrovní (doporučeny tři), jednotná</a:t>
            </a:r>
            <a:br>
              <a:rPr lang="cs-CZ" dirty="0" smtClean="0"/>
            </a:br>
            <a:r>
              <a:rPr lang="cs-CZ" dirty="0" smtClean="0"/>
              <a:t>sazba (tučně, liší se velikostí),</a:t>
            </a:r>
            <a:br>
              <a:rPr lang="cs-CZ" dirty="0" smtClean="0"/>
            </a:br>
            <a:r>
              <a:rPr lang="cs-CZ" dirty="0" smtClean="0"/>
              <a:t>desetinné označení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Poznámky pod čarou </a:t>
            </a:r>
            <a:r>
              <a:rPr lang="cs-CZ" dirty="0" smtClean="0"/>
              <a:t>– sázejí se menším stupněm než základní text (12 b základ → 10 b poznámka), písmo stejné.</a:t>
            </a:r>
            <a:br>
              <a:rPr lang="cs-CZ" dirty="0" smtClean="0"/>
            </a:br>
            <a:r>
              <a:rPr lang="cs-CZ" dirty="0" smtClean="0"/>
              <a:t>Oddělující čára je dlouhá cca 1/3 šíře sazby. Odkazovací symbol (číslice, hvězdička apod.) se přisazuje bez mezery.</a:t>
            </a:r>
            <a:r>
              <a:rPr lang="cs-CZ" baseline="30000" dirty="0" smtClean="0"/>
              <a:t>11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300" baseline="30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11 </a:t>
            </a:r>
            <a:r>
              <a:rPr lang="cs-CZ" sz="23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Příklad poznámky pod čarou. Za poznámkou je vždy tečka.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28184" y="2492896"/>
            <a:ext cx="288032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3"/>
            </a:pPr>
            <a:r>
              <a:rPr lang="cs-CZ" sz="2800" b="1" dirty="0" smtClean="0">
                <a:solidFill>
                  <a:srgbClr val="FF0000"/>
                </a:solidFill>
              </a:rPr>
              <a:t>Běžné oceli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3.1   Oceli třídy 11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3.1.1     Oceli třídy 1153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1187624" y="5949280"/>
            <a:ext cx="302433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41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804" y="620688"/>
            <a:ext cx="8077199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Pravidla sazby – smíšený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1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>
                <a:solidFill>
                  <a:schemeClr val="accent3"/>
                </a:solidFill>
              </a:rPr>
              <a:t>Popisky obrázků a tabulek </a:t>
            </a:r>
            <a:r>
              <a:rPr lang="cs-CZ" dirty="0" smtClean="0"/>
              <a:t>– často menší stupeň, sazba na střed nebo vlevo, kurzíva nebo bezpatkový typ písma. Popisek obrázku je typicky pod obrázkem, popisek tabulky je nad tabulkou.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3275856" y="2737468"/>
            <a:ext cx="5544616" cy="3775101"/>
            <a:chOff x="3275856" y="2737468"/>
            <a:chExt cx="5544616" cy="3775101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992" y="2737468"/>
              <a:ext cx="3744416" cy="2743705"/>
            </a:xfrm>
            <a:prstGeom prst="rect">
              <a:avLst/>
            </a:prstGeom>
          </p:spPr>
        </p:pic>
        <p:sp>
          <p:nvSpPr>
            <p:cNvPr id="5" name="TextovéPole 4"/>
            <p:cNvSpPr txBox="1"/>
            <p:nvPr/>
          </p:nvSpPr>
          <p:spPr>
            <a:xfrm>
              <a:off x="3275856" y="5589239"/>
              <a:ext cx="55446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Obr. 4.5	</a:t>
              </a:r>
              <a:r>
                <a:rPr lang="cs-CZ" i="1" dirty="0" smtClean="0">
                  <a:solidFill>
                    <a:srgbClr val="FF0000"/>
                  </a:solidFill>
                </a:rPr>
                <a:t>Zábor zemědělské půdy </a:t>
              </a:r>
              <a:r>
                <a:rPr lang="cs-CZ" i="1" dirty="0" err="1" smtClean="0">
                  <a:solidFill>
                    <a:srgbClr val="FF0000"/>
                  </a:solidFill>
                </a:rPr>
                <a:t>fotovoltaickou</a:t>
              </a:r>
              <a:r>
                <a:rPr lang="cs-CZ" i="1" dirty="0" smtClean="0">
                  <a:solidFill>
                    <a:srgbClr val="FF0000"/>
                  </a:solidFill>
                </a:rPr>
                <a:t> elektrárnou,</a:t>
              </a:r>
              <a:r>
                <a:rPr lang="cs-CZ" i="1" dirty="0">
                  <a:solidFill>
                    <a:srgbClr val="FF0000"/>
                  </a:solidFill>
                </a:rPr>
                <a:t> </a:t>
              </a:r>
              <a:r>
                <a:rPr lang="cs-CZ" i="1" dirty="0" smtClean="0">
                  <a:solidFill>
                    <a:srgbClr val="FF0000"/>
                  </a:solidFill>
                </a:rPr>
                <a:t>pozemek oplocen a zabezpečen (</a:t>
              </a:r>
              <a:r>
                <a:rPr lang="cs-CZ" i="1" dirty="0" err="1" smtClean="0">
                  <a:solidFill>
                    <a:srgbClr val="FF0000"/>
                  </a:solidFill>
                </a:rPr>
                <a:t>Pělucha</a:t>
              </a:r>
              <a:r>
                <a:rPr lang="cs-CZ" i="1" dirty="0" smtClean="0">
                  <a:solidFill>
                    <a:srgbClr val="FF0000"/>
                  </a:solidFill>
                </a:rPr>
                <a:t>, 2012)</a:t>
              </a:r>
              <a:endParaRPr lang="cs-CZ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88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804" y="620688"/>
            <a:ext cx="8077199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Pravidla sazby – smíšený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1324743"/>
          </a:xfrm>
        </p:spPr>
        <p:txBody>
          <a:bodyPr>
            <a:normAutofit fontScale="85000" lnSpcReduction="10000"/>
          </a:bodyPr>
          <a:lstStyle/>
          <a:p>
            <a:pPr marL="68580" indent="0">
              <a:lnSpc>
                <a:spcPct val="110000"/>
              </a:lnSpc>
              <a:buNone/>
            </a:pPr>
            <a:r>
              <a:rPr lang="cs-CZ" dirty="0">
                <a:solidFill>
                  <a:schemeClr val="accent3"/>
                </a:solidFill>
              </a:rPr>
              <a:t>Tabulková data </a:t>
            </a:r>
            <a:r>
              <a:rPr lang="cs-CZ" dirty="0"/>
              <a:t>– kvůli úspoře místa menší stupeň, bezpatkové písmo, verzálkové neproporcionální číslice, správné zarovnání (text doleva, čísla stejnými řády pod sebou</a:t>
            </a:r>
            <a:r>
              <a:rPr lang="cs-CZ" dirty="0" smtClean="0"/>
              <a:t>). Tabulková pole mohou být hlavičková (vyznačená) a datová (obyčejná).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216235"/>
              </p:ext>
            </p:extLst>
          </p:nvPr>
        </p:nvGraphicFramePr>
        <p:xfrm>
          <a:off x="1547664" y="3573016"/>
          <a:ext cx="60960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Pozemek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Výměra (ha)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Výnos 2010 (t/ha)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Skružná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12,4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4,76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Pod hájem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sz="1400" dirty="0" smtClean="0"/>
                        <a:t>6,2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4,33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Křižno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sz="1400" dirty="0" smtClean="0"/>
                        <a:t>8,9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4,95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Velká </a:t>
                      </a:r>
                      <a:r>
                        <a:rPr lang="cs-CZ" sz="1400" dirty="0" err="1" smtClean="0"/>
                        <a:t>Šťáhle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sz="1400" dirty="0" smtClean="0"/>
                        <a:t>5,7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4,88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15616" y="3068960"/>
            <a:ext cx="6822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Tab. 12   </a:t>
            </a:r>
            <a:r>
              <a:rPr lang="cs-CZ" sz="1600" i="1" dirty="0" smtClean="0">
                <a:solidFill>
                  <a:srgbClr val="FF0000"/>
                </a:solidFill>
              </a:rPr>
              <a:t>Výnosy vybraných pozemků družstva Jednota v roce 2010</a:t>
            </a:r>
            <a:endParaRPr lang="cs-CZ" sz="1600" i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Pravidla sazby – odstavce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Odstavec</a:t>
            </a:r>
            <a:r>
              <a:rPr lang="cs-CZ" dirty="0" smtClean="0"/>
              <a:t> – základní významová a formátovací jednotka textu</a:t>
            </a:r>
          </a:p>
          <a:p>
            <a:r>
              <a:rPr lang="cs-CZ" dirty="0" smtClean="0"/>
              <a:t>Základní </a:t>
            </a:r>
            <a:r>
              <a:rPr lang="cs-CZ" dirty="0" smtClean="0">
                <a:solidFill>
                  <a:schemeClr val="accent3"/>
                </a:solidFill>
              </a:rPr>
              <a:t>názvosloví</a:t>
            </a: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99" y="2996952"/>
            <a:ext cx="5927837" cy="3341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26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804" y="548680"/>
            <a:ext cx="8077199" cy="817160"/>
          </a:xfrm>
        </p:spPr>
        <p:txBody>
          <a:bodyPr/>
          <a:lstStyle/>
          <a:p>
            <a:r>
              <a:rPr lang="cs-CZ" dirty="0" smtClean="0"/>
              <a:t>Sazba odstavců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 smtClean="0">
                <a:solidFill>
                  <a:schemeClr val="accent3"/>
                </a:solidFill>
              </a:rPr>
              <a:t>Optické odlišení </a:t>
            </a:r>
            <a:r>
              <a:rPr lang="cs-CZ" dirty="0">
                <a:solidFill>
                  <a:schemeClr val="accent3"/>
                </a:solidFill>
              </a:rPr>
              <a:t>odstavců </a:t>
            </a:r>
            <a:r>
              <a:rPr lang="cs-CZ" dirty="0"/>
              <a:t>– zarážka </a:t>
            </a:r>
            <a:r>
              <a:rPr lang="cs-CZ" b="1" dirty="0"/>
              <a:t>nebo</a:t>
            </a:r>
            <a:r>
              <a:rPr lang="cs-CZ" dirty="0"/>
              <a:t> </a:t>
            </a:r>
            <a:r>
              <a:rPr lang="cs-CZ" dirty="0" smtClean="0"/>
              <a:t>odsazení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zarážka: 1–2 </a:t>
            </a:r>
            <a:r>
              <a:rPr lang="cs-CZ" dirty="0" err="1" smtClean="0"/>
              <a:t>em</a:t>
            </a:r>
            <a:endParaRPr lang="cs-CZ" dirty="0" smtClean="0"/>
          </a:p>
          <a:p>
            <a:pPr lvl="1">
              <a:lnSpc>
                <a:spcPct val="110000"/>
              </a:lnSpc>
            </a:pPr>
            <a:r>
              <a:rPr lang="cs-CZ" dirty="0" smtClean="0"/>
              <a:t>odsazení: polovina až celé řádkování 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chemeClr val="accent3"/>
                </a:solidFill>
              </a:rPr>
              <a:t>Zarovnání</a:t>
            </a:r>
            <a:endParaRPr lang="cs-CZ" dirty="0" smtClean="0"/>
          </a:p>
          <a:p>
            <a:pPr lvl="1">
              <a:lnSpc>
                <a:spcPct val="110000"/>
              </a:lnSpc>
            </a:pPr>
            <a:r>
              <a:rPr lang="cs-CZ" dirty="0" smtClean="0">
                <a:solidFill>
                  <a:schemeClr val="accent3"/>
                </a:solidFill>
              </a:rPr>
              <a:t>do bloku </a:t>
            </a:r>
            <a:r>
              <a:rPr lang="cs-CZ" dirty="0" smtClean="0"/>
              <a:t>(základní) – zapnuté dělení slov; </a:t>
            </a:r>
          </a:p>
          <a:p>
            <a:pPr lvl="1">
              <a:lnSpc>
                <a:spcPct val="110000"/>
              </a:lnSpc>
            </a:pPr>
            <a:r>
              <a:rPr lang="cs-CZ" dirty="0" smtClean="0">
                <a:solidFill>
                  <a:schemeClr val="accent3"/>
                </a:solidFill>
              </a:rPr>
              <a:t>vlevo</a:t>
            </a:r>
            <a:r>
              <a:rPr lang="cs-CZ" dirty="0" smtClean="0"/>
              <a:t> (slova se nedělí, vhodné pro nadpisy); </a:t>
            </a:r>
          </a:p>
          <a:p>
            <a:pPr lvl="1">
              <a:lnSpc>
                <a:spcPct val="110000"/>
              </a:lnSpc>
            </a:pPr>
            <a:r>
              <a:rPr lang="cs-CZ" dirty="0" smtClean="0">
                <a:solidFill>
                  <a:schemeClr val="accent3"/>
                </a:solidFill>
              </a:rPr>
              <a:t>na střed </a:t>
            </a:r>
            <a:r>
              <a:rPr lang="cs-CZ" dirty="0" smtClean="0"/>
              <a:t>(speciální případy); </a:t>
            </a:r>
          </a:p>
          <a:p>
            <a:pPr lvl="1">
              <a:lnSpc>
                <a:spcPct val="110000"/>
              </a:lnSpc>
            </a:pPr>
            <a:r>
              <a:rPr lang="cs-CZ" dirty="0" smtClean="0">
                <a:solidFill>
                  <a:schemeClr val="accent3"/>
                </a:solidFill>
              </a:rPr>
              <a:t>vpravo</a:t>
            </a:r>
            <a:r>
              <a:rPr lang="cs-CZ" dirty="0" smtClean="0"/>
              <a:t> (taktéž speciální případy)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chemeClr val="accent3"/>
                </a:solidFill>
              </a:rPr>
              <a:t>Řádkování</a:t>
            </a:r>
            <a:r>
              <a:rPr lang="cs-CZ" dirty="0"/>
              <a:t> </a:t>
            </a:r>
            <a:r>
              <a:rPr lang="cs-CZ" dirty="0" smtClean="0"/>
              <a:t>= svislá vzdálenost dvou po sobě jdoucích účaří. Optimální velikost je </a:t>
            </a:r>
            <a:r>
              <a:rPr lang="cs-CZ" dirty="0" smtClean="0">
                <a:solidFill>
                  <a:schemeClr val="accent3"/>
                </a:solidFill>
              </a:rPr>
              <a:t>1,2 </a:t>
            </a:r>
            <a:r>
              <a:rPr lang="cs-CZ" dirty="0" err="1" smtClean="0">
                <a:solidFill>
                  <a:schemeClr val="accent3"/>
                </a:solidFill>
              </a:rPr>
              <a:t>em</a:t>
            </a:r>
            <a:r>
              <a:rPr lang="cs-CZ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Speciální odstavce: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výčty a seznamy (nenulový levý okraj)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citáty (nenulové oba okraje)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seznam literatury (předsazení, vlevo)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iniciály (obsazené, zavěšené)</a:t>
            </a:r>
            <a:endParaRPr lang="cs-CZ" dirty="0"/>
          </a:p>
          <a:p>
            <a:endParaRPr lang="cs-CZ" dirty="0"/>
          </a:p>
        </p:txBody>
      </p:sp>
      <p:grpSp>
        <p:nvGrpSpPr>
          <p:cNvPr id="82" name="Skupina 81"/>
          <p:cNvGrpSpPr/>
          <p:nvPr/>
        </p:nvGrpSpPr>
        <p:grpSpPr>
          <a:xfrm>
            <a:off x="6732240" y="2112386"/>
            <a:ext cx="1873850" cy="1686950"/>
            <a:chOff x="6732240" y="2112386"/>
            <a:chExt cx="1873850" cy="1686950"/>
          </a:xfrm>
        </p:grpSpPr>
        <p:grpSp>
          <p:nvGrpSpPr>
            <p:cNvPr id="4" name="Group 43"/>
            <p:cNvGrpSpPr>
              <a:grpSpLocks/>
            </p:cNvGrpSpPr>
            <p:nvPr/>
          </p:nvGrpSpPr>
          <p:grpSpPr bwMode="auto">
            <a:xfrm>
              <a:off x="6732240" y="2112386"/>
              <a:ext cx="810207" cy="731011"/>
              <a:chOff x="4248" y="528"/>
              <a:chExt cx="1320" cy="1152"/>
            </a:xfrm>
          </p:grpSpPr>
          <p:sp>
            <p:nvSpPr>
              <p:cNvPr id="5" name="Line 8"/>
              <p:cNvSpPr>
                <a:spLocks noChangeShapeType="1"/>
              </p:cNvSpPr>
              <p:nvPr/>
            </p:nvSpPr>
            <p:spPr bwMode="auto">
              <a:xfrm>
                <a:off x="4416" y="912"/>
                <a:ext cx="115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" name="Line 9"/>
              <p:cNvSpPr>
                <a:spLocks noChangeShapeType="1"/>
              </p:cNvSpPr>
              <p:nvPr/>
            </p:nvSpPr>
            <p:spPr bwMode="auto">
              <a:xfrm>
                <a:off x="4272" y="1008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" name="Line 10"/>
              <p:cNvSpPr>
                <a:spLocks noChangeShapeType="1"/>
              </p:cNvSpPr>
              <p:nvPr/>
            </p:nvSpPr>
            <p:spPr bwMode="auto">
              <a:xfrm>
                <a:off x="4272" y="1104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>
                <a:off x="4272" y="1200"/>
                <a:ext cx="57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4416" y="1296"/>
                <a:ext cx="115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4272" y="1392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4272" y="1488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4272" y="1584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>
                <a:off x="4272" y="1680"/>
                <a:ext cx="864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Line 38"/>
              <p:cNvSpPr>
                <a:spLocks noChangeShapeType="1"/>
              </p:cNvSpPr>
              <p:nvPr/>
            </p:nvSpPr>
            <p:spPr bwMode="auto">
              <a:xfrm>
                <a:off x="4248" y="528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Line 39"/>
              <p:cNvSpPr>
                <a:spLocks noChangeShapeType="1"/>
              </p:cNvSpPr>
              <p:nvPr/>
            </p:nvSpPr>
            <p:spPr bwMode="auto">
              <a:xfrm>
                <a:off x="4248" y="624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Line 40"/>
              <p:cNvSpPr>
                <a:spLocks noChangeShapeType="1"/>
              </p:cNvSpPr>
              <p:nvPr/>
            </p:nvSpPr>
            <p:spPr bwMode="auto">
              <a:xfrm>
                <a:off x="4248" y="720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>
                <a:off x="4248" y="816"/>
                <a:ext cx="1080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7810614" y="2112386"/>
              <a:ext cx="795476" cy="731011"/>
              <a:chOff x="4248" y="528"/>
              <a:chExt cx="1296" cy="1152"/>
            </a:xfrm>
          </p:grpSpPr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4416" y="912"/>
                <a:ext cx="1105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Line 9"/>
              <p:cNvSpPr>
                <a:spLocks noChangeShapeType="1"/>
              </p:cNvSpPr>
              <p:nvPr/>
            </p:nvSpPr>
            <p:spPr bwMode="auto">
              <a:xfrm flipV="1">
                <a:off x="4272" y="1002"/>
                <a:ext cx="1213" cy="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4272" y="1104"/>
                <a:ext cx="1249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4272" y="1200"/>
                <a:ext cx="57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4416" y="1296"/>
                <a:ext cx="988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4272" y="1392"/>
                <a:ext cx="121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Line 14"/>
              <p:cNvSpPr>
                <a:spLocks noChangeShapeType="1"/>
              </p:cNvSpPr>
              <p:nvPr/>
            </p:nvSpPr>
            <p:spPr bwMode="auto">
              <a:xfrm>
                <a:off x="4272" y="1488"/>
                <a:ext cx="1171" cy="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Line 15"/>
              <p:cNvSpPr>
                <a:spLocks noChangeShapeType="1"/>
              </p:cNvSpPr>
              <p:nvPr/>
            </p:nvSpPr>
            <p:spPr bwMode="auto">
              <a:xfrm>
                <a:off x="4272" y="1584"/>
                <a:ext cx="1249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Line 16"/>
              <p:cNvSpPr>
                <a:spLocks noChangeShapeType="1"/>
              </p:cNvSpPr>
              <p:nvPr/>
            </p:nvSpPr>
            <p:spPr bwMode="auto">
              <a:xfrm>
                <a:off x="4272" y="1680"/>
                <a:ext cx="864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Line 38"/>
              <p:cNvSpPr>
                <a:spLocks noChangeShapeType="1"/>
              </p:cNvSpPr>
              <p:nvPr/>
            </p:nvSpPr>
            <p:spPr bwMode="auto">
              <a:xfrm>
                <a:off x="4248" y="528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Line 39"/>
              <p:cNvSpPr>
                <a:spLocks noChangeShapeType="1"/>
              </p:cNvSpPr>
              <p:nvPr/>
            </p:nvSpPr>
            <p:spPr bwMode="auto">
              <a:xfrm flipV="1">
                <a:off x="4248" y="618"/>
                <a:ext cx="1156" cy="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Line 40"/>
              <p:cNvSpPr>
                <a:spLocks noChangeShapeType="1"/>
              </p:cNvSpPr>
              <p:nvPr/>
            </p:nvSpPr>
            <p:spPr bwMode="auto">
              <a:xfrm flipV="1">
                <a:off x="4248" y="720"/>
                <a:ext cx="127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Line 41"/>
              <p:cNvSpPr>
                <a:spLocks noChangeShapeType="1"/>
              </p:cNvSpPr>
              <p:nvPr/>
            </p:nvSpPr>
            <p:spPr bwMode="auto">
              <a:xfrm>
                <a:off x="4248" y="816"/>
                <a:ext cx="1080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2" name="Group 43"/>
            <p:cNvGrpSpPr>
              <a:grpSpLocks/>
            </p:cNvGrpSpPr>
            <p:nvPr/>
          </p:nvGrpSpPr>
          <p:grpSpPr bwMode="auto">
            <a:xfrm>
              <a:off x="6732240" y="3068960"/>
              <a:ext cx="795476" cy="722761"/>
              <a:chOff x="4272" y="534"/>
              <a:chExt cx="1296" cy="1139"/>
            </a:xfrm>
          </p:grpSpPr>
          <p:sp>
            <p:nvSpPr>
              <p:cNvPr id="33" name="Line 8"/>
              <p:cNvSpPr>
                <a:spLocks noChangeShapeType="1"/>
              </p:cNvSpPr>
              <p:nvPr/>
            </p:nvSpPr>
            <p:spPr bwMode="auto">
              <a:xfrm flipV="1">
                <a:off x="4416" y="910"/>
                <a:ext cx="1039" cy="2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Line 9"/>
              <p:cNvSpPr>
                <a:spLocks noChangeShapeType="1"/>
              </p:cNvSpPr>
              <p:nvPr/>
            </p:nvSpPr>
            <p:spPr bwMode="auto">
              <a:xfrm>
                <a:off x="4272" y="1008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" name="Line 10"/>
              <p:cNvSpPr>
                <a:spLocks noChangeShapeType="1"/>
              </p:cNvSpPr>
              <p:nvPr/>
            </p:nvSpPr>
            <p:spPr bwMode="auto">
              <a:xfrm>
                <a:off x="4462" y="1104"/>
                <a:ext cx="91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Line 11"/>
              <p:cNvSpPr>
                <a:spLocks noChangeShapeType="1"/>
              </p:cNvSpPr>
              <p:nvPr/>
            </p:nvSpPr>
            <p:spPr bwMode="auto">
              <a:xfrm>
                <a:off x="4632" y="1200"/>
                <a:ext cx="57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" name="Line 12"/>
              <p:cNvSpPr>
                <a:spLocks noChangeShapeType="1"/>
              </p:cNvSpPr>
              <p:nvPr/>
            </p:nvSpPr>
            <p:spPr bwMode="auto">
              <a:xfrm>
                <a:off x="4416" y="1296"/>
                <a:ext cx="1039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8" name="Line 13"/>
              <p:cNvSpPr>
                <a:spLocks noChangeShapeType="1"/>
              </p:cNvSpPr>
              <p:nvPr/>
            </p:nvSpPr>
            <p:spPr bwMode="auto">
              <a:xfrm>
                <a:off x="4560" y="1392"/>
                <a:ext cx="720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" name="Line 14"/>
              <p:cNvSpPr>
                <a:spLocks noChangeShapeType="1"/>
              </p:cNvSpPr>
              <p:nvPr/>
            </p:nvSpPr>
            <p:spPr bwMode="auto">
              <a:xfrm>
                <a:off x="4392" y="1488"/>
                <a:ext cx="105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0" name="Line 15"/>
              <p:cNvSpPr>
                <a:spLocks noChangeShapeType="1"/>
              </p:cNvSpPr>
              <p:nvPr/>
            </p:nvSpPr>
            <p:spPr bwMode="auto">
              <a:xfrm flipV="1">
                <a:off x="4462" y="1584"/>
                <a:ext cx="91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" name="Line 16"/>
              <p:cNvSpPr>
                <a:spLocks noChangeShapeType="1"/>
              </p:cNvSpPr>
              <p:nvPr/>
            </p:nvSpPr>
            <p:spPr bwMode="auto">
              <a:xfrm>
                <a:off x="4488" y="1673"/>
                <a:ext cx="864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" name="Line 38"/>
              <p:cNvSpPr>
                <a:spLocks noChangeShapeType="1"/>
              </p:cNvSpPr>
              <p:nvPr/>
            </p:nvSpPr>
            <p:spPr bwMode="auto">
              <a:xfrm>
                <a:off x="4298" y="534"/>
                <a:ext cx="1219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" name="Line 39"/>
              <p:cNvSpPr>
                <a:spLocks noChangeShapeType="1"/>
              </p:cNvSpPr>
              <p:nvPr/>
            </p:nvSpPr>
            <p:spPr bwMode="auto">
              <a:xfrm flipV="1">
                <a:off x="4392" y="624"/>
                <a:ext cx="1009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4274" y="720"/>
                <a:ext cx="1243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/>
            </p:nvSpPr>
            <p:spPr bwMode="auto">
              <a:xfrm>
                <a:off x="4560" y="816"/>
                <a:ext cx="768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6" name="Group 43"/>
            <p:cNvGrpSpPr>
              <a:grpSpLocks/>
            </p:cNvGrpSpPr>
            <p:nvPr/>
          </p:nvGrpSpPr>
          <p:grpSpPr bwMode="auto">
            <a:xfrm>
              <a:off x="7760712" y="3068960"/>
              <a:ext cx="795476" cy="730376"/>
              <a:chOff x="4272" y="528"/>
              <a:chExt cx="1296" cy="1151"/>
            </a:xfrm>
          </p:grpSpPr>
          <p:sp>
            <p:nvSpPr>
              <p:cNvPr id="47" name="Line 8"/>
              <p:cNvSpPr>
                <a:spLocks noChangeShapeType="1"/>
              </p:cNvSpPr>
              <p:nvPr/>
            </p:nvSpPr>
            <p:spPr bwMode="auto">
              <a:xfrm>
                <a:off x="4416" y="912"/>
                <a:ext cx="115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4343" y="1008"/>
                <a:ext cx="1225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416" y="1104"/>
                <a:ext cx="1152" cy="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>
                <a:off x="4992" y="1195"/>
                <a:ext cx="57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>
                <a:off x="4416" y="1296"/>
                <a:ext cx="115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>
                <a:off x="4343" y="1392"/>
                <a:ext cx="1225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Line 14"/>
              <p:cNvSpPr>
                <a:spLocks noChangeShapeType="1"/>
              </p:cNvSpPr>
              <p:nvPr/>
            </p:nvSpPr>
            <p:spPr bwMode="auto">
              <a:xfrm flipV="1">
                <a:off x="4416" y="1488"/>
                <a:ext cx="1152" cy="9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4" name="Line 15"/>
              <p:cNvSpPr>
                <a:spLocks noChangeShapeType="1"/>
              </p:cNvSpPr>
              <p:nvPr/>
            </p:nvSpPr>
            <p:spPr bwMode="auto">
              <a:xfrm>
                <a:off x="4488" y="1584"/>
                <a:ext cx="1080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>
                <a:off x="4704" y="1679"/>
                <a:ext cx="864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" name="Line 38"/>
              <p:cNvSpPr>
                <a:spLocks noChangeShapeType="1"/>
              </p:cNvSpPr>
              <p:nvPr/>
            </p:nvSpPr>
            <p:spPr bwMode="auto">
              <a:xfrm>
                <a:off x="4416" y="528"/>
                <a:ext cx="115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7" name="Line 39"/>
              <p:cNvSpPr>
                <a:spLocks noChangeShapeType="1"/>
              </p:cNvSpPr>
              <p:nvPr/>
            </p:nvSpPr>
            <p:spPr bwMode="auto">
              <a:xfrm>
                <a:off x="4272" y="623"/>
                <a:ext cx="1296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 flipV="1">
                <a:off x="4343" y="713"/>
                <a:ext cx="1225" cy="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9" name="Line 41"/>
              <p:cNvSpPr>
                <a:spLocks noChangeShapeType="1"/>
              </p:cNvSpPr>
              <p:nvPr/>
            </p:nvSpPr>
            <p:spPr bwMode="auto">
              <a:xfrm>
                <a:off x="4488" y="816"/>
                <a:ext cx="1080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79" name="Skupina 78"/>
          <p:cNvGrpSpPr/>
          <p:nvPr/>
        </p:nvGrpSpPr>
        <p:grpSpPr>
          <a:xfrm>
            <a:off x="5868144" y="4725144"/>
            <a:ext cx="3055287" cy="1359842"/>
            <a:chOff x="4913977" y="4575015"/>
            <a:chExt cx="3125780" cy="1382701"/>
          </a:xfrm>
        </p:grpSpPr>
        <p:grpSp>
          <p:nvGrpSpPr>
            <p:cNvPr id="60" name="Group 36"/>
            <p:cNvGrpSpPr>
              <a:grpSpLocks/>
            </p:cNvGrpSpPr>
            <p:nvPr/>
          </p:nvGrpSpPr>
          <p:grpSpPr bwMode="auto">
            <a:xfrm>
              <a:off x="6681228" y="4581128"/>
              <a:ext cx="1358529" cy="720080"/>
              <a:chOff x="3984" y="2208"/>
              <a:chExt cx="1536" cy="768"/>
            </a:xfrm>
          </p:grpSpPr>
          <p:sp>
            <p:nvSpPr>
              <p:cNvPr id="61" name="Line 17"/>
              <p:cNvSpPr>
                <a:spLocks noChangeShapeType="1"/>
              </p:cNvSpPr>
              <p:nvPr/>
            </p:nvSpPr>
            <p:spPr bwMode="auto">
              <a:xfrm>
                <a:off x="3984" y="2208"/>
                <a:ext cx="15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2" name="Line 18"/>
              <p:cNvSpPr>
                <a:spLocks noChangeShapeType="1"/>
              </p:cNvSpPr>
              <p:nvPr/>
            </p:nvSpPr>
            <p:spPr bwMode="auto">
              <a:xfrm>
                <a:off x="4224" y="2304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" name="Line 19"/>
              <p:cNvSpPr>
                <a:spLocks noChangeShapeType="1"/>
              </p:cNvSpPr>
              <p:nvPr/>
            </p:nvSpPr>
            <p:spPr bwMode="auto">
              <a:xfrm>
                <a:off x="4224" y="2400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" name="Line 20"/>
              <p:cNvSpPr>
                <a:spLocks noChangeShapeType="1"/>
              </p:cNvSpPr>
              <p:nvPr/>
            </p:nvSpPr>
            <p:spPr bwMode="auto">
              <a:xfrm>
                <a:off x="4224" y="2496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" name="Line 21"/>
              <p:cNvSpPr>
                <a:spLocks noChangeShapeType="1"/>
              </p:cNvSpPr>
              <p:nvPr/>
            </p:nvSpPr>
            <p:spPr bwMode="auto">
              <a:xfrm>
                <a:off x="3984" y="2592"/>
                <a:ext cx="15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" name="Line 22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" name="Line 23"/>
              <p:cNvSpPr>
                <a:spLocks noChangeShapeType="1"/>
              </p:cNvSpPr>
              <p:nvPr/>
            </p:nvSpPr>
            <p:spPr bwMode="auto">
              <a:xfrm>
                <a:off x="4224" y="2784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" name="Line 24"/>
              <p:cNvSpPr>
                <a:spLocks noChangeShapeType="1"/>
              </p:cNvSpPr>
              <p:nvPr/>
            </p:nvSpPr>
            <p:spPr bwMode="auto">
              <a:xfrm>
                <a:off x="4224" y="2880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" name="Line 25"/>
              <p:cNvSpPr>
                <a:spLocks noChangeShapeType="1"/>
              </p:cNvSpPr>
              <p:nvPr/>
            </p:nvSpPr>
            <p:spPr bwMode="auto">
              <a:xfrm>
                <a:off x="4224" y="2976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" name="Group 36"/>
            <p:cNvGrpSpPr>
              <a:grpSpLocks/>
            </p:cNvGrpSpPr>
            <p:nvPr/>
          </p:nvGrpSpPr>
          <p:grpSpPr bwMode="auto">
            <a:xfrm>
              <a:off x="4981425" y="5589238"/>
              <a:ext cx="1461492" cy="368478"/>
              <a:chOff x="4080" y="2208"/>
              <a:chExt cx="1440" cy="393"/>
            </a:xfrm>
          </p:grpSpPr>
          <p:sp>
            <p:nvSpPr>
              <p:cNvPr id="71" name="Line 17"/>
              <p:cNvSpPr>
                <a:spLocks noChangeShapeType="1"/>
              </p:cNvSpPr>
              <p:nvPr/>
            </p:nvSpPr>
            <p:spPr bwMode="auto">
              <a:xfrm>
                <a:off x="4222" y="2208"/>
                <a:ext cx="12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" name="Line 18"/>
              <p:cNvSpPr>
                <a:spLocks noChangeShapeType="1"/>
              </p:cNvSpPr>
              <p:nvPr/>
            </p:nvSpPr>
            <p:spPr bwMode="auto">
              <a:xfrm>
                <a:off x="4224" y="2304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" name="Line 19"/>
              <p:cNvSpPr>
                <a:spLocks noChangeShapeType="1"/>
              </p:cNvSpPr>
              <p:nvPr/>
            </p:nvSpPr>
            <p:spPr bwMode="auto">
              <a:xfrm>
                <a:off x="4083" y="2400"/>
                <a:ext cx="143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7" name="Line 23"/>
              <p:cNvSpPr>
                <a:spLocks noChangeShapeType="1"/>
              </p:cNvSpPr>
              <p:nvPr/>
            </p:nvSpPr>
            <p:spPr bwMode="auto">
              <a:xfrm>
                <a:off x="4080" y="2505"/>
                <a:ext cx="143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8" name="Line 24"/>
              <p:cNvSpPr>
                <a:spLocks noChangeShapeType="1"/>
              </p:cNvSpPr>
              <p:nvPr/>
            </p:nvSpPr>
            <p:spPr bwMode="auto">
              <a:xfrm>
                <a:off x="4080" y="2601"/>
                <a:ext cx="143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0" name="TextovéPole 79"/>
            <p:cNvSpPr txBox="1"/>
            <p:nvPr/>
          </p:nvSpPr>
          <p:spPr>
            <a:xfrm>
              <a:off x="4913977" y="5373216"/>
              <a:ext cx="140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P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grpSp>
          <p:nvGrpSpPr>
            <p:cNvPr id="94" name="Group 36"/>
            <p:cNvGrpSpPr>
              <a:grpSpLocks/>
            </p:cNvGrpSpPr>
            <p:nvPr/>
          </p:nvGrpSpPr>
          <p:grpSpPr bwMode="auto">
            <a:xfrm>
              <a:off x="6870311" y="5597624"/>
              <a:ext cx="1152050" cy="270030"/>
              <a:chOff x="4222" y="2208"/>
              <a:chExt cx="1298" cy="288"/>
            </a:xfrm>
          </p:grpSpPr>
          <p:sp>
            <p:nvSpPr>
              <p:cNvPr id="97" name="Line 17"/>
              <p:cNvSpPr>
                <a:spLocks noChangeShapeType="1"/>
              </p:cNvSpPr>
              <p:nvPr/>
            </p:nvSpPr>
            <p:spPr bwMode="auto">
              <a:xfrm>
                <a:off x="4222" y="2208"/>
                <a:ext cx="129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8" name="Line 18"/>
              <p:cNvSpPr>
                <a:spLocks noChangeShapeType="1"/>
              </p:cNvSpPr>
              <p:nvPr/>
            </p:nvSpPr>
            <p:spPr bwMode="auto">
              <a:xfrm>
                <a:off x="4224" y="2304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9" name="Line 19"/>
              <p:cNvSpPr>
                <a:spLocks noChangeShapeType="1"/>
              </p:cNvSpPr>
              <p:nvPr/>
            </p:nvSpPr>
            <p:spPr bwMode="auto">
              <a:xfrm>
                <a:off x="4224" y="2400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0" name="Line 20"/>
              <p:cNvSpPr>
                <a:spLocks noChangeShapeType="1"/>
              </p:cNvSpPr>
              <p:nvPr/>
            </p:nvSpPr>
            <p:spPr bwMode="auto">
              <a:xfrm>
                <a:off x="4224" y="2496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5" name="TextovéPole 94"/>
            <p:cNvSpPr txBox="1"/>
            <p:nvPr/>
          </p:nvSpPr>
          <p:spPr>
            <a:xfrm>
              <a:off x="6685296" y="5453608"/>
              <a:ext cx="123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P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grpSp>
          <p:nvGrpSpPr>
            <p:cNvPr id="106" name="Group 36"/>
            <p:cNvGrpSpPr>
              <a:grpSpLocks/>
            </p:cNvGrpSpPr>
            <p:nvPr/>
          </p:nvGrpSpPr>
          <p:grpSpPr bwMode="auto">
            <a:xfrm>
              <a:off x="5293614" y="4581128"/>
              <a:ext cx="1146259" cy="720080"/>
              <a:chOff x="4224" y="2208"/>
              <a:chExt cx="1296" cy="768"/>
            </a:xfrm>
          </p:grpSpPr>
          <p:sp>
            <p:nvSpPr>
              <p:cNvPr id="107" name="Line 17"/>
              <p:cNvSpPr>
                <a:spLocks noChangeShapeType="1"/>
              </p:cNvSpPr>
              <p:nvPr/>
            </p:nvSpPr>
            <p:spPr bwMode="auto">
              <a:xfrm>
                <a:off x="4224" y="2208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" name="Line 18"/>
              <p:cNvSpPr>
                <a:spLocks noChangeShapeType="1"/>
              </p:cNvSpPr>
              <p:nvPr/>
            </p:nvSpPr>
            <p:spPr bwMode="auto">
              <a:xfrm>
                <a:off x="4224" y="2304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9" name="Line 19"/>
              <p:cNvSpPr>
                <a:spLocks noChangeShapeType="1"/>
              </p:cNvSpPr>
              <p:nvPr/>
            </p:nvSpPr>
            <p:spPr bwMode="auto">
              <a:xfrm>
                <a:off x="4224" y="2400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0" name="Line 20"/>
              <p:cNvSpPr>
                <a:spLocks noChangeShapeType="1"/>
              </p:cNvSpPr>
              <p:nvPr/>
            </p:nvSpPr>
            <p:spPr bwMode="auto">
              <a:xfrm>
                <a:off x="4224" y="2496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1" name="Line 21"/>
              <p:cNvSpPr>
                <a:spLocks noChangeShapeType="1"/>
              </p:cNvSpPr>
              <p:nvPr/>
            </p:nvSpPr>
            <p:spPr bwMode="auto">
              <a:xfrm>
                <a:off x="4224" y="2592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" name="Line 22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" name="Line 23"/>
              <p:cNvSpPr>
                <a:spLocks noChangeShapeType="1"/>
              </p:cNvSpPr>
              <p:nvPr/>
            </p:nvSpPr>
            <p:spPr bwMode="auto">
              <a:xfrm>
                <a:off x="4224" y="2784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4" name="Line 24"/>
              <p:cNvSpPr>
                <a:spLocks noChangeShapeType="1"/>
              </p:cNvSpPr>
              <p:nvPr/>
            </p:nvSpPr>
            <p:spPr bwMode="auto">
              <a:xfrm>
                <a:off x="4224" y="2880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5" name="Line 25"/>
              <p:cNvSpPr>
                <a:spLocks noChangeShapeType="1"/>
              </p:cNvSpPr>
              <p:nvPr/>
            </p:nvSpPr>
            <p:spPr bwMode="auto">
              <a:xfrm>
                <a:off x="4224" y="2976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Ovál 115"/>
            <p:cNvSpPr/>
            <p:nvPr/>
          </p:nvSpPr>
          <p:spPr>
            <a:xfrm>
              <a:off x="5089938" y="4575015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Ovál 116"/>
            <p:cNvSpPr/>
            <p:nvPr/>
          </p:nvSpPr>
          <p:spPr>
            <a:xfrm>
              <a:off x="5088621" y="491830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4" name="Zástupný symbol pro zápatí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75" name="Zástupný symbol pro číslo snímku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83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804" y="620688"/>
            <a:ext cx="8077199" cy="817160"/>
          </a:xfrm>
        </p:spPr>
        <p:txBody>
          <a:bodyPr/>
          <a:lstStyle/>
          <a:p>
            <a:r>
              <a:rPr lang="cs-CZ" dirty="0" smtClean="0"/>
              <a:t>Sazba odstavců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7479620" cy="4824536"/>
          </a:xfrm>
        </p:spPr>
        <p:txBody>
          <a:bodyPr/>
          <a:lstStyle/>
          <a:p>
            <a:r>
              <a:rPr lang="cs-CZ" dirty="0"/>
              <a:t>Odstavec a </a:t>
            </a:r>
            <a:r>
              <a:rPr lang="cs-CZ" dirty="0">
                <a:solidFill>
                  <a:schemeClr val="accent3"/>
                </a:solidFill>
              </a:rPr>
              <a:t>stránkový </a:t>
            </a:r>
            <a:r>
              <a:rPr lang="cs-CZ" dirty="0" smtClean="0">
                <a:solidFill>
                  <a:schemeClr val="accent3"/>
                </a:solidFill>
              </a:rPr>
              <a:t>zlom</a:t>
            </a:r>
          </a:p>
          <a:p>
            <a:pPr lvl="1"/>
            <a:r>
              <a:rPr lang="cs-CZ" dirty="0" smtClean="0"/>
              <a:t>minimálně </a:t>
            </a:r>
            <a:r>
              <a:rPr lang="cs-CZ" dirty="0" smtClean="0">
                <a:solidFill>
                  <a:schemeClr val="accent3"/>
                </a:solidFill>
              </a:rPr>
              <a:t>dva řádky odstavce </a:t>
            </a:r>
            <a:r>
              <a:rPr lang="cs-CZ" dirty="0" smtClean="0"/>
              <a:t>musí být </a:t>
            </a:r>
            <a:r>
              <a:rPr lang="cs-CZ" dirty="0" smtClean="0">
                <a:solidFill>
                  <a:schemeClr val="accent3"/>
                </a:solidFill>
              </a:rPr>
              <a:t>společně</a:t>
            </a:r>
            <a:r>
              <a:rPr lang="cs-CZ" dirty="0" smtClean="0"/>
              <a:t> na jedné stránce (osamocený řádek = švícko)</a:t>
            </a:r>
          </a:p>
          <a:p>
            <a:pPr lvl="1"/>
            <a:r>
              <a:rPr lang="cs-CZ" dirty="0" smtClean="0">
                <a:solidFill>
                  <a:schemeClr val="accent3"/>
                </a:solidFill>
              </a:rPr>
              <a:t>nadpis nesmí být na konci stránky</a:t>
            </a:r>
            <a:r>
              <a:rPr lang="cs-CZ" dirty="0" smtClean="0"/>
              <a:t>, za ním by měly být alespoň tři řádky následujícího odstavce</a:t>
            </a:r>
          </a:p>
          <a:p>
            <a:pPr lvl="1"/>
            <a:r>
              <a:rPr lang="cs-CZ" dirty="0" smtClean="0"/>
              <a:t>nadpis nejvyšší úrovně (</a:t>
            </a:r>
            <a:r>
              <a:rPr lang="cs-CZ" dirty="0" smtClean="0">
                <a:solidFill>
                  <a:schemeClr val="accent3"/>
                </a:solidFill>
              </a:rPr>
              <a:t>kapitola</a:t>
            </a:r>
            <a:r>
              <a:rPr lang="cs-CZ" dirty="0" smtClean="0"/>
              <a:t> v delších textech) má začínat </a:t>
            </a:r>
            <a:r>
              <a:rPr lang="cs-CZ" dirty="0" smtClean="0">
                <a:solidFill>
                  <a:schemeClr val="accent3"/>
                </a:solidFill>
              </a:rPr>
              <a:t>na nové stránce</a:t>
            </a:r>
            <a:endParaRPr lang="cs-CZ" dirty="0">
              <a:solidFill>
                <a:schemeClr val="accent3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8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Formát tiskovin</a:t>
            </a:r>
            <a:endParaRPr 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formát má odpovídat účelu a estetickým požadavkům</a:t>
            </a:r>
          </a:p>
          <a:p>
            <a:r>
              <a:rPr lang="cs-CZ" dirty="0"/>
              <a:t>standardní </a:t>
            </a:r>
            <a:r>
              <a:rPr lang="cs-CZ" dirty="0" smtClean="0"/>
              <a:t>formáty</a:t>
            </a:r>
          </a:p>
          <a:p>
            <a:r>
              <a:rPr lang="cs-CZ" dirty="0"/>
              <a:t>poměr „zlatého řezu“ 1 : </a:t>
            </a:r>
            <a:r>
              <a:rPr lang="cs-CZ" dirty="0" smtClean="0"/>
              <a:t>1,618</a:t>
            </a:r>
            <a:br>
              <a:rPr lang="cs-CZ" dirty="0" smtClean="0"/>
            </a:br>
            <a:r>
              <a:rPr lang="cs-CZ" dirty="0"/>
              <a:t>podobné je 2 : 3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typografie a zpracování textů na počítači</a:t>
            </a:r>
            <a:endParaRPr lang="en-CA"/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6084168" y="2351360"/>
            <a:ext cx="2879725" cy="4318000"/>
            <a:chOff x="3264" y="1286"/>
            <a:chExt cx="1872" cy="2506"/>
          </a:xfrm>
        </p:grpSpPr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3264" y="1536"/>
              <a:ext cx="1872" cy="225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3264" y="1536"/>
              <a:ext cx="1872" cy="1152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75" name="Rectangle 7"/>
            <p:cNvSpPr>
              <a:spLocks noChangeArrowheads="1"/>
            </p:cNvSpPr>
            <p:nvPr/>
          </p:nvSpPr>
          <p:spPr bwMode="auto">
            <a:xfrm>
              <a:off x="3264" y="1536"/>
              <a:ext cx="960" cy="115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3264" y="1536"/>
              <a:ext cx="960" cy="57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3264" y="1536"/>
              <a:ext cx="48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3264" y="354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b="1"/>
                <a:t>A1</a:t>
              </a:r>
              <a:endParaRPr lang="cs-CZ"/>
            </a:p>
          </p:txBody>
        </p:sp>
        <p:sp>
          <p:nvSpPr>
            <p:cNvPr id="58379" name="Text Box 11"/>
            <p:cNvSpPr txBox="1">
              <a:spLocks noChangeArrowheads="1"/>
            </p:cNvSpPr>
            <p:nvPr/>
          </p:nvSpPr>
          <p:spPr bwMode="auto">
            <a:xfrm>
              <a:off x="4752" y="1536"/>
              <a:ext cx="38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b="1"/>
                <a:t>A2</a:t>
              </a:r>
              <a:endParaRPr lang="cs-CZ"/>
            </a:p>
          </p:txBody>
        </p:sp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3264" y="2438"/>
              <a:ext cx="38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b="1"/>
                <a:t>A3</a:t>
              </a:r>
              <a:endParaRPr lang="cs-CZ"/>
            </a:p>
          </p:txBody>
        </p:sp>
        <p:sp>
          <p:nvSpPr>
            <p:cNvPr id="58381" name="Text Box 13"/>
            <p:cNvSpPr txBox="1">
              <a:spLocks noChangeArrowheads="1"/>
            </p:cNvSpPr>
            <p:nvPr/>
          </p:nvSpPr>
          <p:spPr bwMode="auto">
            <a:xfrm>
              <a:off x="3840" y="1536"/>
              <a:ext cx="38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b="1"/>
                <a:t>A4</a:t>
              </a:r>
              <a:endParaRPr lang="cs-CZ"/>
            </a:p>
          </p:txBody>
        </p:sp>
        <p:sp>
          <p:nvSpPr>
            <p:cNvPr id="58382" name="Rectangle 14"/>
            <p:cNvSpPr>
              <a:spLocks noChangeArrowheads="1"/>
            </p:cNvSpPr>
            <p:nvPr/>
          </p:nvSpPr>
          <p:spPr bwMode="auto">
            <a:xfrm>
              <a:off x="3264" y="1536"/>
              <a:ext cx="481" cy="29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383" name="Text Box 15"/>
            <p:cNvSpPr txBox="1">
              <a:spLocks noChangeArrowheads="1"/>
            </p:cNvSpPr>
            <p:nvPr/>
          </p:nvSpPr>
          <p:spPr bwMode="auto">
            <a:xfrm>
              <a:off x="3264" y="1536"/>
              <a:ext cx="38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b="1"/>
                <a:t>A5</a:t>
              </a:r>
              <a:endParaRPr lang="cs-CZ"/>
            </a:p>
          </p:txBody>
        </p:sp>
        <p:sp>
          <p:nvSpPr>
            <p:cNvPr id="58384" name="Text Box 16"/>
            <p:cNvSpPr txBox="1">
              <a:spLocks noChangeArrowheads="1"/>
            </p:cNvSpPr>
            <p:nvPr/>
          </p:nvSpPr>
          <p:spPr bwMode="auto">
            <a:xfrm>
              <a:off x="3264" y="1286"/>
              <a:ext cx="38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b="1"/>
                <a:t>A0</a:t>
              </a:r>
              <a:endParaRPr lang="cs-CZ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923156" y="4191000"/>
            <a:ext cx="4152900" cy="1981200"/>
            <a:chOff x="457200" y="4191000"/>
            <a:chExt cx="4152900" cy="1981200"/>
          </a:xfrm>
        </p:grpSpPr>
        <p:sp>
          <p:nvSpPr>
            <p:cNvPr id="58385" name="Rectangle 17"/>
            <p:cNvSpPr>
              <a:spLocks noChangeArrowheads="1"/>
            </p:cNvSpPr>
            <p:nvPr/>
          </p:nvSpPr>
          <p:spPr bwMode="auto">
            <a:xfrm>
              <a:off x="457200" y="4206875"/>
              <a:ext cx="1228725" cy="1965325"/>
            </a:xfrm>
            <a:prstGeom prst="rect">
              <a:avLst/>
            </a:prstGeom>
            <a:solidFill>
              <a:srgbClr val="ECCD9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/>
                <a:t>1 : 1,618</a:t>
              </a:r>
            </a:p>
          </p:txBody>
        </p:sp>
        <p:sp>
          <p:nvSpPr>
            <p:cNvPr id="58386" name="Rectangle 18"/>
            <p:cNvSpPr>
              <a:spLocks noChangeArrowheads="1"/>
            </p:cNvSpPr>
            <p:nvPr/>
          </p:nvSpPr>
          <p:spPr bwMode="auto">
            <a:xfrm>
              <a:off x="1838325" y="4191000"/>
              <a:ext cx="1309688" cy="1965325"/>
            </a:xfrm>
            <a:prstGeom prst="rect">
              <a:avLst/>
            </a:prstGeom>
            <a:solidFill>
              <a:srgbClr val="ECDA9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/>
                <a:t>2 : 3</a:t>
              </a:r>
            </a:p>
          </p:txBody>
        </p:sp>
        <p:sp>
          <p:nvSpPr>
            <p:cNvPr id="58387" name="Rectangle 19"/>
            <p:cNvSpPr>
              <a:spLocks noChangeArrowheads="1"/>
            </p:cNvSpPr>
            <p:nvPr/>
          </p:nvSpPr>
          <p:spPr bwMode="auto">
            <a:xfrm>
              <a:off x="3300413" y="4862513"/>
              <a:ext cx="1309687" cy="130968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/>
                <a:t>1 : 1</a:t>
              </a:r>
            </a:p>
          </p:txBody>
        </p:sp>
      </p:grp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251520" y="4862513"/>
            <a:ext cx="83820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40000"/>
              </a:spcAft>
              <a:buClr>
                <a:srgbClr val="A50021"/>
              </a:buClr>
              <a:buSzPct val="80000"/>
              <a:buFont typeface="Wingdings" pitchFamily="2" charset="2"/>
              <a:buChar char="ü"/>
            </a:pPr>
            <a:endParaRPr lang="cs-CZ" dirty="0"/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3148013" y="3026626"/>
            <a:ext cx="83820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40000"/>
              </a:spcAft>
              <a:buClr>
                <a:srgbClr val="A50021"/>
              </a:buClr>
              <a:buSzPct val="80000"/>
              <a:buFont typeface="Wingdings" pitchFamily="2" charset="2"/>
              <a:buChar char="ü"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986</TotalTime>
  <Words>1116</Words>
  <Application>Microsoft Office PowerPoint</Application>
  <PresentationFormat>Předvádění na obrazovce (4:3)</PresentationFormat>
  <Paragraphs>324</Paragraphs>
  <Slides>24</Slides>
  <Notes>12</Notes>
  <HiddenSlides>0</HiddenSlides>
  <MMClips>0</MMClips>
  <ScaleCrop>false</ScaleCrop>
  <HeadingPairs>
    <vt:vector size="8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  <vt:variant>
        <vt:lpstr>Vlastní prezentace</vt:lpstr>
      </vt:variant>
      <vt:variant>
        <vt:i4>2</vt:i4>
      </vt:variant>
    </vt:vector>
  </HeadingPairs>
  <TitlesOfParts>
    <vt:vector size="28" baseType="lpstr">
      <vt:lpstr>Austin</vt:lpstr>
      <vt:lpstr>Rovnice</vt:lpstr>
      <vt:lpstr>Základy typografie a zpracování textů na počítači</vt:lpstr>
      <vt:lpstr>Proč typografie?</vt:lpstr>
      <vt:lpstr>Pravidla sazby – smíšený text</vt:lpstr>
      <vt:lpstr>Pravidla sazby – smíšený text</vt:lpstr>
      <vt:lpstr>Pravidla sazby – smíšený text</vt:lpstr>
      <vt:lpstr>Pravidla sazby – odstavce I</vt:lpstr>
      <vt:lpstr>Sazba odstavců II</vt:lpstr>
      <vt:lpstr>Sazba odstavců III</vt:lpstr>
      <vt:lpstr>Formát tiskovin</vt:lpstr>
      <vt:lpstr>Formáty papíru</vt:lpstr>
      <vt:lpstr>Rozvržení stránky  (sazební obrazec)</vt:lpstr>
      <vt:lpstr>Prezentace aplikace PowerPoint</vt:lpstr>
      <vt:lpstr>Rozložení stran v knize</vt:lpstr>
      <vt:lpstr>Zpracování textů na počítači</vt:lpstr>
      <vt:lpstr>Programy na zpracování textů</vt:lpstr>
      <vt:lpstr>Programové a textové editory</vt:lpstr>
      <vt:lpstr>Textové procesory</vt:lpstr>
      <vt:lpstr>DTP systémy</vt:lpstr>
      <vt:lpstr>DTP systémy  rozdělení podle způsobu práce</vt:lpstr>
      <vt:lpstr>Fonty font = soubor, který obsahuje přesný popis tvaru písmen</vt:lpstr>
      <vt:lpstr>Citace a odkazy na literaturu</vt:lpstr>
      <vt:lpstr>Citace literatury</vt:lpstr>
      <vt:lpstr>Citace elektronických zdrojů</vt:lpstr>
      <vt:lpstr>Seznam citací (literatury)</vt:lpstr>
      <vt:lpstr>první přednáška</vt:lpstr>
      <vt:lpstr>druhá přednáška</vt:lpstr>
    </vt:vector>
  </TitlesOfParts>
  <Company>ÚI PEF MENDELU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typografie a zpracování textů na počítači</dc:title>
  <dc:creator>Jiří Rybička</dc:creator>
  <cp:lastModifiedBy>Helena Novotná</cp:lastModifiedBy>
  <cp:revision>90</cp:revision>
  <dcterms:created xsi:type="dcterms:W3CDTF">2013-09-03T12:14:22Z</dcterms:created>
  <dcterms:modified xsi:type="dcterms:W3CDTF">2013-11-20T10:21:38Z</dcterms:modified>
</cp:coreProperties>
</file>