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7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3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E94A3-3BBF-4BE8-BB22-4191021F9EEB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17413-7917-4985-B740-CCC0DDB2D8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907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17413-7917-4985-B740-CCC0DDB2D80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2822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17413-7917-4985-B740-CCC0DDB2D80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394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45C-32BE-46E2-9FC4-32D00B1EA2D6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11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8D6D-45C7-4C9E-977D-BE3303DF0536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39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1832D-EA0B-49EC-99C4-4A908E76898A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0245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C865-B838-4827-AFD6-EC8D884C72DE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0900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F6D3-6EFE-4460-8065-ACD36F46E678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6968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182A-7217-4DC6-B680-238D7EF71DB4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27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6F2D-2871-4968-8897-C0BCF219FC44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078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A387-AEAE-4EAE-B7D7-B6C58C855F4E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6135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AA71D-546E-4FA1-9409-D189493EF09A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97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98B1-6FDB-4BB3-A806-FC1EDD0413EE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96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6DD3-E896-4EB8-9BD8-92716CB4AE88}" type="datetime1">
              <a:rPr lang="cs-CZ" smtClean="0"/>
              <a:t>21.10.2016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190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6043-1E43-4DE7-BA13-8EFF4031F00E}" type="datetime1">
              <a:rPr lang="cs-CZ" smtClean="0"/>
              <a:t>21.10.2016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34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D0A-F0CA-4ED2-B307-C0648B7BD0FB}" type="datetime1">
              <a:rPr lang="cs-CZ" smtClean="0"/>
              <a:t>21.10.2016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4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F92A-2C53-45C8-8CF2-09615723050C}" type="datetime1">
              <a:rPr lang="cs-CZ" smtClean="0"/>
              <a:t>21.10.2016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534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656E-2A64-499F-B706-0A122AA78B8E}" type="datetime1">
              <a:rPr lang="cs-CZ" smtClean="0"/>
              <a:t>21.10.2016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57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0A52-E180-4D49-98AE-E4B058CE8A54}" type="datetime1">
              <a:rPr lang="cs-CZ" smtClean="0"/>
              <a:t>21.10.2016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955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B7621-D687-4531-91D8-F0054B4024A2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09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../Odpisov&#233;%20skupiny/OS%202.doc" TargetMode="External"/><Relationship Id="rId7" Type="http://schemas.openxmlformats.org/officeDocument/2006/relationships/hyperlink" Target="../../Odpisov&#233;%20skupiny/OS%206.doc" TargetMode="External"/><Relationship Id="rId2" Type="http://schemas.openxmlformats.org/officeDocument/2006/relationships/hyperlink" Target="../../Odpisov&#233;%20skupiny/OS%201.do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Odpisov&#233;%20skupiny/OS%205.doc" TargetMode="External"/><Relationship Id="rId5" Type="http://schemas.openxmlformats.org/officeDocument/2006/relationships/hyperlink" Target="../../Odpisov&#233;%20skupiny/OS%204.doc" TargetMode="External"/><Relationship Id="rId4" Type="http://schemas.openxmlformats.org/officeDocument/2006/relationships/hyperlink" Target="../../Odpisov&#233;%20skupiny/OS%203.doc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6" y="1526519"/>
            <a:ext cx="8165925" cy="2524317"/>
          </a:xfrm>
        </p:spPr>
        <p:txBody>
          <a:bodyPr/>
          <a:lstStyle/>
          <a:p>
            <a:pPr algn="ctr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MAJETEK V PODNIKU 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ZDROJE FINANCOVÁNÍ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A58FE-F258-43B3-ACFE-2E7925B6F9D3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049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Majetek ve stavebním podniku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2509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600" b="1" dirty="0"/>
              <a:t>Základní členění majetku v </a:t>
            </a:r>
            <a:r>
              <a:rPr lang="cs-CZ" altLang="cs-CZ" sz="1600" b="1" dirty="0" smtClean="0"/>
              <a:t>podniku</a:t>
            </a:r>
            <a:endParaRPr lang="cs-CZ" altLang="cs-CZ" sz="1600" b="1" dirty="0"/>
          </a:p>
          <a:p>
            <a:pPr>
              <a:lnSpc>
                <a:spcPct val="80000"/>
              </a:lnSpc>
            </a:pPr>
            <a:r>
              <a:rPr lang="cs-CZ" altLang="cs-CZ" sz="1600" dirty="0"/>
              <a:t>Dlouhodobý majetek</a:t>
            </a:r>
          </a:p>
          <a:p>
            <a:pPr lvl="1">
              <a:lnSpc>
                <a:spcPct val="80000"/>
              </a:lnSpc>
            </a:pPr>
            <a:r>
              <a:rPr lang="cs-CZ" altLang="cs-CZ" sz="1400" dirty="0"/>
              <a:t>Dlouhodobý nehmotný majetek (životnost delší než 1 rok, V</a:t>
            </a:r>
            <a:r>
              <a:rPr lang="cs-CZ" altLang="cs-CZ" sz="1400" dirty="0" smtClean="0"/>
              <a:t>C </a:t>
            </a:r>
            <a:r>
              <a:rPr lang="cs-CZ" altLang="cs-CZ" sz="1400" dirty="0"/>
              <a:t>min. 60 tis. Kč)</a:t>
            </a:r>
          </a:p>
          <a:p>
            <a:pPr lvl="1">
              <a:lnSpc>
                <a:spcPct val="80000"/>
              </a:lnSpc>
            </a:pPr>
            <a:r>
              <a:rPr lang="cs-CZ" altLang="cs-CZ" sz="1400" dirty="0"/>
              <a:t>Dlouhodobý hmotný majetek (životnost delší než 1 rok, </a:t>
            </a:r>
            <a:r>
              <a:rPr lang="cs-CZ" altLang="cs-CZ" sz="1400" dirty="0" smtClean="0"/>
              <a:t>VC </a:t>
            </a:r>
            <a:r>
              <a:rPr lang="cs-CZ" altLang="cs-CZ" sz="1400" dirty="0"/>
              <a:t>min. 40 tis. Kč)</a:t>
            </a:r>
          </a:p>
          <a:p>
            <a:pPr lvl="1">
              <a:lnSpc>
                <a:spcPct val="80000"/>
              </a:lnSpc>
            </a:pPr>
            <a:r>
              <a:rPr lang="cs-CZ" altLang="cs-CZ" sz="1400" dirty="0"/>
              <a:t>Dlouhodobý finanční majetek (životnost delší než 1 rok)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altLang="cs-CZ" sz="1400" dirty="0"/>
          </a:p>
          <a:p>
            <a:pPr>
              <a:lnSpc>
                <a:spcPct val="80000"/>
              </a:lnSpc>
            </a:pPr>
            <a:r>
              <a:rPr lang="cs-CZ" altLang="cs-CZ" sz="1600" dirty="0"/>
              <a:t>Krátkodobý majetek</a:t>
            </a:r>
          </a:p>
          <a:p>
            <a:pPr lvl="1">
              <a:lnSpc>
                <a:spcPct val="80000"/>
              </a:lnSpc>
            </a:pPr>
            <a:r>
              <a:rPr lang="cs-CZ" altLang="cs-CZ" sz="1400" dirty="0"/>
              <a:t>Zásoby</a:t>
            </a:r>
          </a:p>
          <a:p>
            <a:pPr lvl="2">
              <a:lnSpc>
                <a:spcPct val="80000"/>
              </a:lnSpc>
            </a:pPr>
            <a:r>
              <a:rPr lang="cs-CZ" altLang="cs-CZ" sz="1200" dirty="0"/>
              <a:t>Nakupované (materiál, zboží)</a:t>
            </a:r>
          </a:p>
          <a:p>
            <a:pPr lvl="2">
              <a:lnSpc>
                <a:spcPct val="80000"/>
              </a:lnSpc>
            </a:pPr>
            <a:r>
              <a:rPr lang="cs-CZ" altLang="cs-CZ" sz="1200" dirty="0"/>
              <a:t>Vlastní výroby (nedokončená výroba, polotovary vlastní výroby, výrobky)</a:t>
            </a:r>
          </a:p>
          <a:p>
            <a:pPr lvl="1">
              <a:lnSpc>
                <a:spcPct val="80000"/>
              </a:lnSpc>
            </a:pPr>
            <a:r>
              <a:rPr lang="cs-CZ" altLang="cs-CZ" sz="1400" dirty="0"/>
              <a:t>Pohledávky</a:t>
            </a:r>
          </a:p>
          <a:p>
            <a:pPr lvl="2">
              <a:lnSpc>
                <a:spcPct val="80000"/>
              </a:lnSpc>
            </a:pPr>
            <a:r>
              <a:rPr lang="cs-CZ" altLang="cs-CZ" sz="1200" dirty="0"/>
              <a:t>Z obchodního styku</a:t>
            </a:r>
          </a:p>
          <a:p>
            <a:pPr lvl="2">
              <a:lnSpc>
                <a:spcPct val="80000"/>
              </a:lnSpc>
            </a:pPr>
            <a:r>
              <a:rPr lang="cs-CZ" altLang="cs-CZ" sz="1200" dirty="0"/>
              <a:t>Daňové</a:t>
            </a:r>
          </a:p>
          <a:p>
            <a:pPr lvl="2">
              <a:lnSpc>
                <a:spcPct val="80000"/>
              </a:lnSpc>
            </a:pPr>
            <a:r>
              <a:rPr lang="cs-CZ" altLang="cs-CZ" sz="1200" dirty="0"/>
              <a:t>Vůči institucím sociálního a zdravotního zabezpečení</a:t>
            </a:r>
          </a:p>
          <a:p>
            <a:pPr lvl="1">
              <a:lnSpc>
                <a:spcPct val="80000"/>
              </a:lnSpc>
            </a:pPr>
            <a:r>
              <a:rPr lang="cs-CZ" altLang="cs-CZ" sz="1400" dirty="0"/>
              <a:t>Finanční majetek</a:t>
            </a:r>
          </a:p>
          <a:p>
            <a:pPr lvl="2">
              <a:lnSpc>
                <a:spcPct val="80000"/>
              </a:lnSpc>
            </a:pPr>
            <a:r>
              <a:rPr lang="cs-CZ" altLang="cs-CZ" sz="1200" dirty="0"/>
              <a:t>Peníze</a:t>
            </a:r>
          </a:p>
          <a:p>
            <a:pPr lvl="2">
              <a:lnSpc>
                <a:spcPct val="80000"/>
              </a:lnSpc>
            </a:pPr>
            <a:r>
              <a:rPr lang="cs-CZ" altLang="cs-CZ" sz="1200" dirty="0"/>
              <a:t>Účty v bankách</a:t>
            </a:r>
          </a:p>
          <a:p>
            <a:pPr lvl="2">
              <a:lnSpc>
                <a:spcPct val="80000"/>
              </a:lnSpc>
            </a:pPr>
            <a:r>
              <a:rPr lang="cs-CZ" altLang="cs-CZ" sz="1200" dirty="0"/>
              <a:t>Krátkodobý finanční </a:t>
            </a:r>
            <a:r>
              <a:rPr lang="cs-CZ" altLang="cs-CZ" sz="1200" dirty="0" smtClean="0"/>
              <a:t>majetek</a:t>
            </a:r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7E9A-959D-4AD2-8072-5E56FED06433}" type="datetime1">
              <a:rPr lang="cs-CZ" smtClean="0"/>
              <a:t>21.10.2016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10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3753-496F-4A04-8849-66EDD36A2705}" type="datetime1">
              <a:rPr lang="cs-CZ" altLang="cs-CZ" smtClean="0"/>
              <a:t>21.10.2016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F8A8-EB96-47FF-A458-3D2E1B878F6C}" type="slidenum">
              <a:rPr lang="cs-CZ" altLang="cs-CZ"/>
              <a:pPr/>
              <a:t>3</a:t>
            </a:fld>
            <a:endParaRPr lang="cs-CZ" altLang="cs-CZ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Odpisy dlouhodobého majetku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b="1"/>
              <a:t>Odpisy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b="1"/>
          </a:p>
          <a:p>
            <a:pPr>
              <a:lnSpc>
                <a:spcPct val="80000"/>
              </a:lnSpc>
            </a:pPr>
            <a:r>
              <a:rPr lang="cs-CZ" altLang="cs-CZ"/>
              <a:t>Jde o nákladovou položku vyjadřující meziroční snížení hodnoty dlouhodobého majetku vlivem jeho opotřebení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/>
          </a:p>
          <a:p>
            <a:pPr>
              <a:lnSpc>
                <a:spcPct val="80000"/>
              </a:lnSpc>
            </a:pPr>
            <a:r>
              <a:rPr lang="cs-CZ" altLang="cs-CZ"/>
              <a:t>Z hlediska účelu stanovení odpisů rozlišujeme odpisy:</a:t>
            </a:r>
          </a:p>
          <a:p>
            <a:pPr lvl="1">
              <a:lnSpc>
                <a:spcPct val="80000"/>
              </a:lnSpc>
            </a:pPr>
            <a:r>
              <a:rPr lang="cs-CZ" altLang="cs-CZ"/>
              <a:t>Účetní </a:t>
            </a:r>
          </a:p>
          <a:p>
            <a:pPr lvl="2">
              <a:lnSpc>
                <a:spcPct val="80000"/>
              </a:lnSpc>
            </a:pPr>
            <a:r>
              <a:rPr lang="cs-CZ" altLang="cs-CZ"/>
              <a:t>Vyjadřují skutečné snížení hodnoty majetku ve vazbě na jeho reálnou životnost (pro účely stanovení daně z příjmu je nutné takto stanovené odpisy transformovat na odpisy daňové)</a:t>
            </a:r>
          </a:p>
          <a:p>
            <a:pPr lvl="1">
              <a:lnSpc>
                <a:spcPct val="80000"/>
              </a:lnSpc>
            </a:pPr>
            <a:r>
              <a:rPr lang="cs-CZ" altLang="cs-CZ"/>
              <a:t>Daňové</a:t>
            </a:r>
          </a:p>
          <a:p>
            <a:pPr lvl="2">
              <a:lnSpc>
                <a:spcPct val="80000"/>
              </a:lnSpc>
            </a:pPr>
            <a:r>
              <a:rPr lang="cs-CZ" altLang="cs-CZ"/>
              <a:t>Stanovují maximální výši odpisů, kterou lze zahrnout do daňově uznatelných nákladů (definováno zákonem č. 586/1992 Sb., o daních z příjmů) </a:t>
            </a:r>
          </a:p>
          <a:p>
            <a:pPr lvl="1">
              <a:lnSpc>
                <a:spcPct val="80000"/>
              </a:lnSpc>
            </a:pPr>
            <a:r>
              <a:rPr lang="cs-CZ" altLang="cs-CZ"/>
              <a:t>Kalkulační </a:t>
            </a:r>
          </a:p>
          <a:p>
            <a:pPr lvl="2">
              <a:lnSpc>
                <a:spcPct val="80000"/>
              </a:lnSpc>
            </a:pPr>
            <a:r>
              <a:rPr lang="cs-CZ" altLang="cs-CZ"/>
              <a:t>Slouží k promítnutí nákladů spojených s opotřebením majetku do jednotkové ceny výrobku</a:t>
            </a:r>
          </a:p>
        </p:txBody>
      </p:sp>
    </p:spTree>
    <p:extLst>
      <p:ext uri="{BB962C8B-B14F-4D97-AF65-F5344CB8AC3E}">
        <p14:creationId xmlns:p14="http://schemas.microsoft.com/office/powerpoint/2010/main" val="237704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EC63-0CED-4FF8-989C-C9231367B86D}" type="datetime1">
              <a:rPr lang="cs-CZ" altLang="cs-CZ" smtClean="0"/>
              <a:t>21.10.2016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E4AA-7BBB-440B-A7F9-E2AEA1CE7045}" type="slidenum">
              <a:rPr lang="cs-CZ" altLang="cs-CZ"/>
              <a:pPr/>
              <a:t>4</a:t>
            </a:fld>
            <a:endParaRPr lang="cs-CZ" altLang="cs-CZ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Výpočet odpisů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400"/>
              <a:t>Metody stanovení odpisů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400"/>
          </a:p>
          <a:p>
            <a:pPr>
              <a:lnSpc>
                <a:spcPct val="90000"/>
              </a:lnSpc>
            </a:pPr>
            <a:r>
              <a:rPr lang="cs-CZ" altLang="cs-CZ" sz="2400"/>
              <a:t>Lineární (rovnoměrné) odepisování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odepisování je rovnoměrně rozloženo na celou dobu životnosti majetku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cs-CZ" altLang="cs-CZ" sz="2000"/>
          </a:p>
          <a:p>
            <a:pPr>
              <a:lnSpc>
                <a:spcPct val="90000"/>
              </a:lnSpc>
            </a:pPr>
            <a:r>
              <a:rPr lang="cs-CZ" altLang="cs-CZ" sz="2400"/>
              <a:t>Degresivní (zrychlené) odepisování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Výše ročních odpisů s postupem času klesá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cs-CZ" altLang="cs-CZ" sz="2000"/>
          </a:p>
          <a:p>
            <a:pPr>
              <a:lnSpc>
                <a:spcPct val="90000"/>
              </a:lnSpc>
            </a:pPr>
            <a:r>
              <a:rPr lang="cs-CZ" altLang="cs-CZ" sz="2400">
                <a:solidFill>
                  <a:srgbClr val="FF3300"/>
                </a:solidFill>
              </a:rPr>
              <a:t>Progresivní odepisování</a:t>
            </a:r>
          </a:p>
          <a:p>
            <a:pPr lvl="1">
              <a:lnSpc>
                <a:spcPct val="90000"/>
              </a:lnSpc>
            </a:pPr>
            <a:r>
              <a:rPr lang="cs-CZ" altLang="cs-CZ" sz="2000">
                <a:solidFill>
                  <a:srgbClr val="FF3300"/>
                </a:solidFill>
              </a:rPr>
              <a:t>Výše ročních odpisů s postupem času roste</a:t>
            </a:r>
            <a:endParaRPr lang="cs-CZ" altLang="cs-CZ" sz="2000"/>
          </a:p>
        </p:txBody>
      </p:sp>
    </p:spTree>
    <p:extLst>
      <p:ext uri="{BB962C8B-B14F-4D97-AF65-F5344CB8AC3E}">
        <p14:creationId xmlns:p14="http://schemas.microsoft.com/office/powerpoint/2010/main" val="33717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6F4-CF30-4A99-8833-9D66392898B5}" type="datetime1">
              <a:rPr lang="cs-CZ" altLang="cs-CZ" smtClean="0"/>
              <a:t>21.10.2016</a:t>
            </a:fld>
            <a:endParaRPr lang="cs-CZ" altLang="cs-CZ"/>
          </a:p>
        </p:txBody>
      </p:sp>
      <p:sp>
        <p:nvSpPr>
          <p:cNvPr id="3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6FDB5-D9F1-4B4C-AD6C-D16DE97198B9}" type="slidenum">
              <a:rPr lang="cs-CZ" altLang="cs-CZ"/>
              <a:pPr/>
              <a:t>5</a:t>
            </a:fld>
            <a:endParaRPr lang="cs-CZ" altLang="cs-CZ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Daňové odepisování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000" dirty="0"/>
              <a:t>Zatřídění dlouhodobého hmotného majetku do odpisových skupin uvedených v příloze č. 1, která je nedílnou součástí zákona o daních z příjmů, v prvním roce odpisování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/>
              <a:t>Výběr lineárního či zrychleného způsobu odepisování, který bude dále používán po celou dobu odepisování majetku </a:t>
            </a:r>
          </a:p>
        </p:txBody>
      </p:sp>
      <p:graphicFrame>
        <p:nvGraphicFramePr>
          <p:cNvPr id="16420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907952"/>
              </p:ext>
            </p:extLst>
          </p:nvPr>
        </p:nvGraphicFramePr>
        <p:xfrm>
          <a:off x="4727576" y="2924175"/>
          <a:ext cx="2665413" cy="2103120"/>
        </p:xfrm>
        <a:graphic>
          <a:graphicData uri="http://schemas.openxmlformats.org/drawingml/2006/table">
            <a:tbl>
              <a:tblPr/>
              <a:tblGrid>
                <a:gridCol w="1295400"/>
                <a:gridCol w="1370013"/>
              </a:tblGrid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odpisová</a:t>
                      </a:r>
                      <a:b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</a:b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skupina</a:t>
                      </a:r>
                      <a:endParaRPr kumimoji="0" lang="cs-CZ" altLang="cs-C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doba</a:t>
                      </a:r>
                      <a:b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</a:b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odpisování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alpha val="41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  <a:hlinkClick r:id="rId2" action="ppaction://hlinkfile"/>
                        </a:rPr>
                        <a:t>1</a:t>
                      </a:r>
                      <a:endParaRPr kumimoji="0" lang="cs-CZ" altLang="cs-CZ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alpha val="41000"/>
                          </a:schemeClr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3 roky</a:t>
                      </a:r>
                      <a:endParaRPr kumimoji="0" lang="cs-CZ" altLang="cs-C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alpha val="41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  <a:hlinkClick r:id="rId3" action="ppaction://hlinkfile"/>
                        </a:rPr>
                        <a:t>2</a:t>
                      </a:r>
                      <a:endParaRPr kumimoji="0" lang="cs-CZ" altLang="cs-CZ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alpha val="41000"/>
                          </a:schemeClr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5 let</a:t>
                      </a:r>
                      <a:endParaRPr kumimoji="0" lang="cs-CZ" altLang="cs-C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alpha val="41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  <a:hlinkClick r:id="rId4" action="ppaction://hlinkfile"/>
                        </a:rPr>
                        <a:t>3</a:t>
                      </a:r>
                      <a:endParaRPr kumimoji="0" lang="cs-CZ" altLang="cs-CZ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alpha val="41000"/>
                          </a:schemeClr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10 let</a:t>
                      </a:r>
                      <a:endParaRPr kumimoji="0" lang="cs-CZ" altLang="cs-C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alpha val="41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  <a:hlinkClick r:id="rId5" action="ppaction://hlinkfile"/>
                        </a:rPr>
                        <a:t>4</a:t>
                      </a:r>
                      <a:endParaRPr kumimoji="0" lang="cs-CZ" altLang="cs-CZ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alpha val="41000"/>
                          </a:schemeClr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20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 let</a:t>
                      </a:r>
                      <a:endParaRPr kumimoji="0" lang="cs-CZ" altLang="cs-C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alpha val="41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  <a:hlinkClick r:id="rId6" action="ppaction://hlinkfile"/>
                        </a:rPr>
                        <a:t>5</a:t>
                      </a:r>
                      <a:endParaRPr kumimoji="0" lang="cs-CZ" altLang="cs-CZ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alpha val="41000"/>
                          </a:schemeClr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30 let</a:t>
                      </a:r>
                      <a:endParaRPr kumimoji="0" lang="cs-CZ" altLang="cs-C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alpha val="41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  <a:hlinkClick r:id="rId7" action="ppaction://hlinkfile"/>
                        </a:rPr>
                        <a:t>6</a:t>
                      </a:r>
                      <a:endParaRPr kumimoji="0" lang="cs-CZ" altLang="cs-CZ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alpha val="41000"/>
                          </a:schemeClr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50 let</a:t>
                      </a:r>
                      <a:endParaRPr kumimoji="0" lang="cs-CZ" altLang="cs-C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2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1CBE-ECC2-482C-B69F-3F8DA356BBF1}" type="datetime1">
              <a:rPr lang="cs-CZ" altLang="cs-CZ" smtClean="0"/>
              <a:t>21.10.2016</a:t>
            </a:fld>
            <a:endParaRPr lang="cs-CZ" altLang="cs-CZ"/>
          </a:p>
        </p:txBody>
      </p:sp>
      <p:sp>
        <p:nvSpPr>
          <p:cNvPr id="4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00F5-E834-4ABB-A528-67CF58AFE57F}" type="slidenum">
              <a:rPr lang="cs-CZ" altLang="cs-CZ"/>
              <a:pPr/>
              <a:t>6</a:t>
            </a:fld>
            <a:endParaRPr lang="cs-CZ" altLang="cs-CZ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Lineární (rovnoměrné) odepisování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/>
              <a:t>Při rovnoměrném odpisování hmotného majetku jsou odpisovým skupinám přiřazeny tyto maximální roční odpisové sazby:</a:t>
            </a:r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endParaRPr lang="cs-CZ" altLang="cs-CZ"/>
          </a:p>
          <a:p>
            <a:pPr>
              <a:lnSpc>
                <a:spcPct val="80000"/>
              </a:lnSpc>
            </a:pPr>
            <a:r>
              <a:rPr lang="cs-CZ" altLang="cs-CZ"/>
              <a:t>Odpis se stanoví vynásobením vstupní ceny majetku a roční odpisové sazby pro danou odpisovou skupinu </a:t>
            </a:r>
          </a:p>
        </p:txBody>
      </p:sp>
      <p:graphicFrame>
        <p:nvGraphicFramePr>
          <p:cNvPr id="17452" name="Group 44"/>
          <p:cNvGraphicFramePr>
            <a:graphicFrameLocks noGrp="1"/>
          </p:cNvGraphicFramePr>
          <p:nvPr/>
        </p:nvGraphicFramePr>
        <p:xfrm>
          <a:off x="4295776" y="2636838"/>
          <a:ext cx="3457575" cy="2286000"/>
        </p:xfrm>
        <a:graphic>
          <a:graphicData uri="http://schemas.openxmlformats.org/drawingml/2006/table">
            <a:tbl>
              <a:tblPr/>
              <a:tblGrid>
                <a:gridCol w="877888"/>
                <a:gridCol w="1225550"/>
                <a:gridCol w="1354137"/>
              </a:tblGrid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odpisová</a:t>
                      </a:r>
                      <a:b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</a:b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skupina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v prvním roce</a:t>
                      </a:r>
                      <a:b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</a:b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odpisování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v dalších letech</a:t>
                      </a:r>
                      <a:b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</a:b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odpisování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1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20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40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2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11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22,25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3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5,5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10,5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4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2,15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5,15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5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1,4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3,4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6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1,02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2,02</a:t>
                      </a:r>
                      <a:endParaRPr kumimoji="0" lang="cs-CZ" alt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40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4815-E5AA-4A1D-95CE-10611381BED7}" type="datetime1">
              <a:rPr lang="cs-CZ" altLang="cs-CZ" smtClean="0"/>
              <a:t>21.10.2016</a:t>
            </a:fld>
            <a:endParaRPr lang="cs-CZ" alt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0D2E0-2EE1-4C49-963F-34B684E7E7BA}" type="slidenum">
              <a:rPr lang="cs-CZ" altLang="cs-CZ"/>
              <a:pPr/>
              <a:t>7</a:t>
            </a:fld>
            <a:endParaRPr lang="cs-CZ" altLang="cs-CZ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Degresivní (zrychlené) odepisování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sz="1600" dirty="0"/>
              <a:t>Stanovení odpisu pro první rok odepisování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600" dirty="0"/>
          </a:p>
          <a:p>
            <a:pPr>
              <a:lnSpc>
                <a:spcPct val="80000"/>
              </a:lnSpc>
            </a:pPr>
            <a:endParaRPr lang="cs-CZ" altLang="cs-CZ" sz="1600" dirty="0"/>
          </a:p>
          <a:p>
            <a:pPr>
              <a:lnSpc>
                <a:spcPct val="80000"/>
              </a:lnSpc>
            </a:pPr>
            <a:endParaRPr lang="cs-CZ" altLang="cs-CZ" sz="1600" dirty="0"/>
          </a:p>
          <a:p>
            <a:pPr>
              <a:lnSpc>
                <a:spcPct val="80000"/>
              </a:lnSpc>
            </a:pPr>
            <a:endParaRPr lang="cs-CZ" altLang="cs-CZ" sz="1600" dirty="0"/>
          </a:p>
          <a:p>
            <a:pPr>
              <a:lnSpc>
                <a:spcPct val="80000"/>
              </a:lnSpc>
            </a:pPr>
            <a:r>
              <a:rPr lang="cs-CZ" altLang="cs-CZ" sz="1600" dirty="0"/>
              <a:t>Stanovení odpisu pro další roky odepisování</a:t>
            </a:r>
          </a:p>
          <a:p>
            <a:pPr>
              <a:lnSpc>
                <a:spcPct val="80000"/>
              </a:lnSpc>
            </a:pPr>
            <a:endParaRPr lang="cs-CZ" altLang="cs-CZ" sz="1600" dirty="0"/>
          </a:p>
          <a:p>
            <a:pPr>
              <a:lnSpc>
                <a:spcPct val="80000"/>
              </a:lnSpc>
            </a:pPr>
            <a:endParaRPr lang="cs-CZ" altLang="cs-CZ" sz="16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6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6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Kde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VC …	vstupní cena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ZC …	zůstatková cena (vstupní cena – úhrn dosavadních odpisů)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k   …	koeficient pro zrychlené odepisování platný pro první rok </a:t>
            </a:r>
            <a:r>
              <a:rPr lang="cs-CZ" altLang="cs-CZ" sz="1600" dirty="0" smtClean="0"/>
              <a:t>odepisování </a:t>
            </a:r>
            <a:r>
              <a:rPr lang="cs-CZ" altLang="cs-CZ" sz="1600" dirty="0"/>
              <a:t>(odpovídá délce odepisování daného majetku)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600" dirty="0"/>
              <a:t>n   …	počet let, po který byl již majetek odepisován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448300" y="2420938"/>
          <a:ext cx="8382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Rovnice" r:id="rId3" imgW="558720" imgH="393480" progId="Equation.3">
                  <p:embed/>
                </p:oleObj>
              </mc:Choice>
              <mc:Fallback>
                <p:oleObj name="Rovnice" r:id="rId3" imgW="558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2420938"/>
                        <a:ext cx="838200" cy="5905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5260975" y="3789364"/>
          <a:ext cx="1354138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Rovnice" r:id="rId5" imgW="901440" imgH="419040" progId="Equation.3">
                  <p:embed/>
                </p:oleObj>
              </mc:Choice>
              <mc:Fallback>
                <p:oleObj name="Rovnice" r:id="rId5" imgW="9014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0975" y="3789364"/>
                        <a:ext cx="1354138" cy="63023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084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066CD-63AE-466F-9D23-FB654AB002FA}" type="datetime1">
              <a:rPr lang="cs-CZ" altLang="cs-CZ" smtClean="0"/>
              <a:t>21.10.2016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3FD8F-55F6-4C13-81DF-E60226A75D2E}" type="slidenum">
              <a:rPr lang="cs-CZ" altLang="cs-CZ"/>
              <a:pPr/>
              <a:t>8</a:t>
            </a:fld>
            <a:endParaRPr lang="cs-CZ" altLang="cs-CZ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Zdroje krytí majetku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34" y="1617203"/>
            <a:ext cx="8596668" cy="442415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sz="1400" dirty="0"/>
              <a:t>Vlastní zdroje </a:t>
            </a:r>
          </a:p>
          <a:p>
            <a:pPr lvl="1">
              <a:lnSpc>
                <a:spcPct val="80000"/>
              </a:lnSpc>
            </a:pPr>
            <a:r>
              <a:rPr lang="cs-CZ" altLang="cs-CZ" sz="1200" dirty="0"/>
              <a:t>Základní kapitál </a:t>
            </a:r>
          </a:p>
          <a:p>
            <a:pPr lvl="1">
              <a:lnSpc>
                <a:spcPct val="80000"/>
              </a:lnSpc>
            </a:pPr>
            <a:r>
              <a:rPr lang="cs-CZ" altLang="cs-CZ" sz="1200" dirty="0"/>
              <a:t>Kapitálové fondy</a:t>
            </a:r>
          </a:p>
          <a:p>
            <a:pPr lvl="1">
              <a:lnSpc>
                <a:spcPct val="80000"/>
              </a:lnSpc>
            </a:pPr>
            <a:r>
              <a:rPr lang="cs-CZ" altLang="cs-CZ" sz="1200" dirty="0"/>
              <a:t>Fondy ze zisku</a:t>
            </a:r>
          </a:p>
          <a:p>
            <a:pPr lvl="1">
              <a:lnSpc>
                <a:spcPct val="80000"/>
              </a:lnSpc>
            </a:pPr>
            <a:r>
              <a:rPr lang="cs-CZ" altLang="cs-CZ" sz="1200" dirty="0"/>
              <a:t>Nerozdělený zisk minulých let</a:t>
            </a:r>
          </a:p>
          <a:p>
            <a:pPr lvl="1">
              <a:lnSpc>
                <a:spcPct val="80000"/>
              </a:lnSpc>
            </a:pPr>
            <a:r>
              <a:rPr lang="cs-CZ" altLang="cs-CZ" sz="1200" dirty="0"/>
              <a:t>Hospodářský výsledek běžného období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altLang="cs-CZ" sz="1200" dirty="0"/>
          </a:p>
          <a:p>
            <a:pPr>
              <a:lnSpc>
                <a:spcPct val="80000"/>
              </a:lnSpc>
            </a:pPr>
            <a:r>
              <a:rPr lang="cs-CZ" altLang="cs-CZ" sz="1400" dirty="0"/>
              <a:t>Cizí zdroje</a:t>
            </a:r>
          </a:p>
          <a:p>
            <a:pPr lvl="1">
              <a:lnSpc>
                <a:spcPct val="80000"/>
              </a:lnSpc>
            </a:pPr>
            <a:r>
              <a:rPr lang="cs-CZ" altLang="cs-CZ" sz="1200" dirty="0"/>
              <a:t>Dlouhodobé závazky</a:t>
            </a:r>
          </a:p>
          <a:p>
            <a:pPr lvl="2">
              <a:lnSpc>
                <a:spcPct val="80000"/>
              </a:lnSpc>
            </a:pPr>
            <a:r>
              <a:rPr lang="cs-CZ" altLang="cs-CZ" sz="1000" dirty="0"/>
              <a:t>přijaté zálohy</a:t>
            </a:r>
          </a:p>
          <a:p>
            <a:pPr lvl="2">
              <a:lnSpc>
                <a:spcPct val="80000"/>
              </a:lnSpc>
            </a:pPr>
            <a:r>
              <a:rPr lang="cs-CZ" altLang="cs-CZ" sz="1000" dirty="0"/>
              <a:t>vydané cenné papíry</a:t>
            </a:r>
          </a:p>
          <a:p>
            <a:pPr lvl="1">
              <a:lnSpc>
                <a:spcPct val="80000"/>
              </a:lnSpc>
            </a:pPr>
            <a:r>
              <a:rPr lang="cs-CZ" altLang="cs-CZ" sz="1200" dirty="0"/>
              <a:t>Krátkodobé závazky</a:t>
            </a:r>
          </a:p>
          <a:p>
            <a:pPr lvl="2">
              <a:lnSpc>
                <a:spcPct val="80000"/>
              </a:lnSpc>
            </a:pPr>
            <a:r>
              <a:rPr lang="cs-CZ" altLang="cs-CZ" sz="1000" dirty="0"/>
              <a:t>z obchodního styku</a:t>
            </a:r>
          </a:p>
          <a:p>
            <a:pPr lvl="2">
              <a:lnSpc>
                <a:spcPct val="80000"/>
              </a:lnSpc>
            </a:pPr>
            <a:r>
              <a:rPr lang="cs-CZ" altLang="cs-CZ" sz="1000" dirty="0"/>
              <a:t>k zaměstnancům</a:t>
            </a:r>
          </a:p>
          <a:p>
            <a:pPr lvl="2">
              <a:lnSpc>
                <a:spcPct val="80000"/>
              </a:lnSpc>
            </a:pPr>
            <a:r>
              <a:rPr lang="cs-CZ" altLang="cs-CZ" sz="1000" dirty="0"/>
              <a:t>k soc. a zdrav. zabezpečení</a:t>
            </a:r>
          </a:p>
          <a:p>
            <a:pPr lvl="2">
              <a:lnSpc>
                <a:spcPct val="80000"/>
              </a:lnSpc>
            </a:pPr>
            <a:r>
              <a:rPr lang="cs-CZ" altLang="cs-CZ" sz="1000" dirty="0"/>
              <a:t>daňové</a:t>
            </a:r>
          </a:p>
          <a:p>
            <a:pPr lvl="1">
              <a:lnSpc>
                <a:spcPct val="80000"/>
              </a:lnSpc>
            </a:pPr>
            <a:r>
              <a:rPr lang="cs-CZ" altLang="cs-CZ" sz="1200" dirty="0"/>
              <a:t>Bankovní úvěry a výpomoci</a:t>
            </a:r>
          </a:p>
          <a:p>
            <a:pPr lvl="2">
              <a:lnSpc>
                <a:spcPct val="80000"/>
              </a:lnSpc>
            </a:pPr>
            <a:r>
              <a:rPr lang="cs-CZ" altLang="cs-CZ" sz="1000" dirty="0"/>
              <a:t>středně a dlouhodobé bankovní úvěry </a:t>
            </a:r>
          </a:p>
          <a:p>
            <a:pPr lvl="2">
              <a:lnSpc>
                <a:spcPct val="80000"/>
              </a:lnSpc>
            </a:pPr>
            <a:r>
              <a:rPr lang="cs-CZ" altLang="cs-CZ" sz="1000" dirty="0"/>
              <a:t>krátkodobé bankovní úvěry</a:t>
            </a:r>
          </a:p>
          <a:p>
            <a:pPr lvl="2">
              <a:lnSpc>
                <a:spcPct val="80000"/>
              </a:lnSpc>
            </a:pPr>
            <a:r>
              <a:rPr lang="cs-CZ" altLang="cs-CZ" sz="1000" dirty="0"/>
              <a:t>krátkodobé finanční výpomoci</a:t>
            </a:r>
          </a:p>
          <a:p>
            <a:pPr lvl="1">
              <a:lnSpc>
                <a:spcPct val="80000"/>
              </a:lnSpc>
            </a:pPr>
            <a:r>
              <a:rPr lang="cs-CZ" altLang="cs-CZ" sz="1200" dirty="0"/>
              <a:t>Rezervy</a:t>
            </a:r>
          </a:p>
        </p:txBody>
      </p:sp>
    </p:spTree>
    <p:extLst>
      <p:ext uri="{BB962C8B-B14F-4D97-AF65-F5344CB8AC3E}">
        <p14:creationId xmlns:p14="http://schemas.microsoft.com/office/powerpoint/2010/main" val="1359316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B86E-2A11-4301-B108-B76CF02B74D6}" type="datetime1">
              <a:rPr lang="cs-CZ" altLang="cs-CZ" smtClean="0"/>
              <a:t>21.10.2016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372E-7D5E-4F1D-B100-EDE26FFEBF3D}" type="slidenum">
              <a:rPr lang="cs-CZ" altLang="cs-CZ"/>
              <a:pPr/>
              <a:t>9</a:t>
            </a:fld>
            <a:endParaRPr lang="cs-CZ" altLang="cs-CZ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Způsoby financování majetku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000" dirty="0"/>
              <a:t>Navýšení základního kapitálu</a:t>
            </a:r>
          </a:p>
          <a:p>
            <a:pPr>
              <a:lnSpc>
                <a:spcPct val="90000"/>
              </a:lnSpc>
            </a:pPr>
            <a:r>
              <a:rPr lang="cs-CZ" altLang="cs-CZ" sz="2000" dirty="0"/>
              <a:t>Nerozdělených zisk minulých let</a:t>
            </a:r>
          </a:p>
          <a:p>
            <a:pPr>
              <a:lnSpc>
                <a:spcPct val="90000"/>
              </a:lnSpc>
            </a:pPr>
            <a:r>
              <a:rPr lang="cs-CZ" altLang="cs-CZ" sz="2000" dirty="0"/>
              <a:t>Úvěry</a:t>
            </a:r>
          </a:p>
          <a:p>
            <a:pPr>
              <a:lnSpc>
                <a:spcPct val="90000"/>
              </a:lnSpc>
            </a:pPr>
            <a:endParaRPr lang="cs-CZ" altLang="cs-CZ" sz="2000" dirty="0"/>
          </a:p>
          <a:p>
            <a:pPr>
              <a:lnSpc>
                <a:spcPct val="90000"/>
              </a:lnSpc>
            </a:pPr>
            <a:r>
              <a:rPr lang="cs-CZ" altLang="cs-CZ" sz="2000" dirty="0"/>
              <a:t>Leasing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Finanční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Operativní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/>
              <a:t>Zpětný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cs-CZ" altLang="cs-CZ" sz="2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2953764349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190</TotalTime>
  <Words>447</Words>
  <Application>Microsoft Office PowerPoint</Application>
  <PresentationFormat>Širokoúhlá obrazovka</PresentationFormat>
  <Paragraphs>172</Paragraphs>
  <Slides>9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Faseta</vt:lpstr>
      <vt:lpstr>Rovnice</vt:lpstr>
      <vt:lpstr>MAJETEK V PODNIKU  A  ZDROJE FINANCOVÁNÍ</vt:lpstr>
      <vt:lpstr>Majetek ve stavebním podniku</vt:lpstr>
      <vt:lpstr>Odpisy dlouhodobého majetku</vt:lpstr>
      <vt:lpstr>Výpočet odpisů</vt:lpstr>
      <vt:lpstr>Daňové odepisování</vt:lpstr>
      <vt:lpstr>Lineární (rovnoměrné) odepisování</vt:lpstr>
      <vt:lpstr>Degresivní (zrychlené) odepisování</vt:lpstr>
      <vt:lpstr>Zdroje krytí majetku</vt:lpstr>
      <vt:lpstr>Způsoby financování majetku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DAŇOVÁ SOUSTAVA</dc:title>
  <dc:creator>tomaskrat</dc:creator>
  <cp:lastModifiedBy>vitkova</cp:lastModifiedBy>
  <cp:revision>18</cp:revision>
  <dcterms:created xsi:type="dcterms:W3CDTF">2015-10-22T19:11:20Z</dcterms:created>
  <dcterms:modified xsi:type="dcterms:W3CDTF">2016-10-21T10:03:20Z</dcterms:modified>
</cp:coreProperties>
</file>