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57" r:id="rId6"/>
    <p:sldId id="400" r:id="rId7"/>
    <p:sldId id="262" r:id="rId8"/>
    <p:sldId id="263" r:id="rId9"/>
    <p:sldId id="270" r:id="rId10"/>
    <p:sldId id="258" r:id="rId11"/>
    <p:sldId id="414" r:id="rId12"/>
    <p:sldId id="416" r:id="rId13"/>
    <p:sldId id="409" r:id="rId14"/>
    <p:sldId id="403" r:id="rId15"/>
    <p:sldId id="405" r:id="rId16"/>
    <p:sldId id="401" r:id="rId17"/>
    <p:sldId id="404" r:id="rId18"/>
    <p:sldId id="415" r:id="rId19"/>
    <p:sldId id="428" r:id="rId20"/>
    <p:sldId id="427" r:id="rId21"/>
    <p:sldId id="423" r:id="rId22"/>
    <p:sldId id="424" r:id="rId23"/>
    <p:sldId id="417" r:id="rId24"/>
    <p:sldId id="418" r:id="rId25"/>
    <p:sldId id="429" r:id="rId26"/>
    <p:sldId id="419" r:id="rId27"/>
    <p:sldId id="407" r:id="rId28"/>
    <p:sldId id="408" r:id="rId29"/>
    <p:sldId id="425" r:id="rId30"/>
    <p:sldId id="406" r:id="rId31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&#367;j%20disk\RVS\mzdy%20VS\vyvoj%20realnych%20mez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&#367;j%20disk\RVS\mzdy%20VS\Kopie%20-%20vyvoj%20realnych%20mezd_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&#367;j%20disk\RVS\mzdy%20VS\mzdy_pozice_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&#367;j%20disk\RVS\mzdy%20VS\mzdy_pozice_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G:\M&#367;j%20disk\RVS\mzdy%20VS\mzdove%20predpisy\mzdove%20predpis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VVŠ - vývoj průměrné reálné mzdy, z rozpočtu kap. 333 – MŠMT, 2003 - 2023 (ve stálých cenách roku 2015)</a:t>
            </a:r>
          </a:p>
        </c:rich>
      </c:tx>
      <c:layout>
        <c:manualLayout>
          <c:xMode val="edge"/>
          <c:yMode val="edge"/>
          <c:x val="8.3760234028025737E-2"/>
          <c:y val="2.40091829539269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5035569837779819E-2"/>
          <c:y val="0.18913530334666012"/>
          <c:w val="0.9126725303537685"/>
          <c:h val="0.63499891726897184"/>
        </c:manualLayout>
      </c:layout>
      <c:lineChart>
        <c:grouping val="standard"/>
        <c:varyColors val="0"/>
        <c:ser>
          <c:idx val="0"/>
          <c:order val="0"/>
          <c:tx>
            <c:strRef>
              <c:f>List2!$F$76</c:f>
              <c:strCache>
                <c:ptCount val="1"/>
                <c:pt idx="0">
                  <c:v>zaměstannci celkem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List2!$G$75:$AA$75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List2!$G$76:$AA$76</c:f>
              <c:numCache>
                <c:formatCode>#\ ##0\ "Kč"\ ;[Red]\-#\ ##0\ "Kč"\ ;\–\ </c:formatCode>
                <c:ptCount val="21"/>
                <c:pt idx="0">
                  <c:v>18831.413612565444</c:v>
                </c:pt>
                <c:pt idx="1">
                  <c:v>20323.139653414884</c:v>
                </c:pt>
                <c:pt idx="2">
                  <c:v>22324.634400326511</c:v>
                </c:pt>
                <c:pt idx="3">
                  <c:v>29014.457831325301</c:v>
                </c:pt>
                <c:pt idx="4">
                  <c:v>30676.436107854632</c:v>
                </c:pt>
                <c:pt idx="5">
                  <c:v>32353.267474680888</c:v>
                </c:pt>
                <c:pt idx="6">
                  <c:v>33246.363624930185</c:v>
                </c:pt>
                <c:pt idx="7">
                  <c:v>32678.2331870206</c:v>
                </c:pt>
                <c:pt idx="8">
                  <c:v>32795.749425989416</c:v>
                </c:pt>
                <c:pt idx="9">
                  <c:v>33308.936709109919</c:v>
                </c:pt>
                <c:pt idx="10">
                  <c:v>33873.174549836876</c:v>
                </c:pt>
                <c:pt idx="11">
                  <c:v>34828.582562098993</c:v>
                </c:pt>
                <c:pt idx="12">
                  <c:v>34991.675138257844</c:v>
                </c:pt>
                <c:pt idx="13">
                  <c:v>35444.0947595045</c:v>
                </c:pt>
                <c:pt idx="14">
                  <c:v>36884.09757762248</c:v>
                </c:pt>
                <c:pt idx="15">
                  <c:v>39653.06607633883</c:v>
                </c:pt>
                <c:pt idx="16">
                  <c:v>42052.833372728579</c:v>
                </c:pt>
                <c:pt idx="17">
                  <c:v>42125.422924290353</c:v>
                </c:pt>
                <c:pt idx="18">
                  <c:v>42140.80595095476</c:v>
                </c:pt>
                <c:pt idx="19">
                  <c:v>38574.923581439027</c:v>
                </c:pt>
                <c:pt idx="20">
                  <c:v>36945.058760922635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35-46E4-9080-C0D82C63D754}"/>
            </c:ext>
          </c:extLst>
        </c:ser>
        <c:ser>
          <c:idx val="1"/>
          <c:order val="1"/>
          <c:tx>
            <c:strRef>
              <c:f>List2!$F$77</c:f>
              <c:strCache>
                <c:ptCount val="1"/>
                <c:pt idx="0">
                  <c:v>v tom vysoká škola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List2!$G$75:$AA$75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List2!$G$77:$AA$77</c:f>
              <c:numCache>
                <c:formatCode>#\ ##0\ "Kč"\ ;[Red]\-#\ ##0\ "Kč"\ ;\–\ </c:formatCode>
                <c:ptCount val="21"/>
                <c:pt idx="0">
                  <c:v>19547.64397905759</c:v>
                </c:pt>
                <c:pt idx="1">
                  <c:v>21110.091743119268</c:v>
                </c:pt>
                <c:pt idx="2">
                  <c:v>23181.042618781052</c:v>
                </c:pt>
                <c:pt idx="3">
                  <c:v>29836.144578313251</c:v>
                </c:pt>
                <c:pt idx="4">
                  <c:v>31361.078546307152</c:v>
                </c:pt>
                <c:pt idx="5">
                  <c:v>30947.999371571506</c:v>
                </c:pt>
                <c:pt idx="6">
                  <c:v>31589.724737392764</c:v>
                </c:pt>
                <c:pt idx="7">
                  <c:v>31175.439851913747</c:v>
                </c:pt>
                <c:pt idx="8">
                  <c:v>30670.254656715671</c:v>
                </c:pt>
                <c:pt idx="9">
                  <c:v>30950.287706253541</c:v>
                </c:pt>
                <c:pt idx="10">
                  <c:v>31400.68116444525</c:v>
                </c:pt>
                <c:pt idx="11">
                  <c:v>32479.727224200502</c:v>
                </c:pt>
                <c:pt idx="12">
                  <c:v>32804.280589239577</c:v>
                </c:pt>
                <c:pt idx="13">
                  <c:v>33022.264042314499</c:v>
                </c:pt>
                <c:pt idx="14">
                  <c:v>34184.89846878159</c:v>
                </c:pt>
                <c:pt idx="15">
                  <c:v>36581.96586408608</c:v>
                </c:pt>
                <c:pt idx="16">
                  <c:v>39232.219541163737</c:v>
                </c:pt>
                <c:pt idx="17">
                  <c:v>39737.075814336771</c:v>
                </c:pt>
                <c:pt idx="18">
                  <c:v>39399.726399935993</c:v>
                </c:pt>
                <c:pt idx="19">
                  <c:v>36025.32051686239</c:v>
                </c:pt>
                <c:pt idx="20">
                  <c:v>34496.763158183603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35-46E4-9080-C0D82C63D754}"/>
            </c:ext>
          </c:extLst>
        </c:ser>
        <c:ser>
          <c:idx val="3"/>
          <c:order val="2"/>
          <c:tx>
            <c:strRef>
              <c:f>List2!$F$79</c:f>
              <c:strCache>
                <c:ptCount val="1"/>
                <c:pt idx="0">
                  <c:v>z toho akademičtí (pedagogičtí) pracovníci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41275" cap="rnd">
                <a:solidFill>
                  <a:schemeClr val="accent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F35-46E4-9080-C0D82C63D754}"/>
              </c:ext>
            </c:extLst>
          </c:dPt>
          <c:dLbls>
            <c:dLbl>
              <c:idx val="0"/>
              <c:layout>
                <c:manualLayout>
                  <c:x val="-1.8112156043190525E-2"/>
                  <c:y val="-6.1504657127102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35-46E4-9080-C0D82C63D75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35-46E4-9080-C0D82C63D75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35-46E4-9080-C0D82C63D75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35-46E4-9080-C0D82C63D754}"/>
                </c:ext>
              </c:extLst>
            </c:dLbl>
            <c:dLbl>
              <c:idx val="4"/>
              <c:layout>
                <c:manualLayout>
                  <c:x val="-3.622431208638105E-2"/>
                  <c:y val="-7.9077416306275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35-46E4-9080-C0D82C63D754}"/>
                </c:ext>
              </c:extLst>
            </c:dLbl>
            <c:dLbl>
              <c:idx val="5"/>
              <c:layout>
                <c:manualLayout>
                  <c:x val="-6.966213862765587E-3"/>
                  <c:y val="2.1965948973965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35-46E4-9080-C0D82C63D75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35-46E4-9080-C0D82C63D75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F35-46E4-9080-C0D82C63D75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F35-46E4-9080-C0D82C63D75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F35-46E4-9080-C0D82C63D754}"/>
                </c:ext>
              </c:extLst>
            </c:dLbl>
            <c:dLbl>
              <c:idx val="10"/>
              <c:layout>
                <c:manualLayout>
                  <c:x val="-4.3190525949146637E-2"/>
                  <c:y val="-6.589784692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F35-46E4-9080-C0D82C63D75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F35-46E4-9080-C0D82C63D75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35-46E4-9080-C0D82C63D754}"/>
                </c:ext>
              </c:extLst>
            </c:dLbl>
            <c:dLbl>
              <c:idx val="13"/>
              <c:layout>
                <c:manualLayout>
                  <c:x val="-3.4831069313828039E-2"/>
                  <c:y val="-0.1449752632281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F35-46E4-9080-C0D82C63D754}"/>
                </c:ext>
              </c:extLst>
            </c:dLbl>
            <c:dLbl>
              <c:idx val="14"/>
              <c:layout>
                <c:manualLayout>
                  <c:x val="-1.7779615256923433E-2"/>
                  <c:y val="-0.13011499144039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F35-46E4-9080-C0D82C63D754}"/>
                </c:ext>
              </c:extLst>
            </c:dLbl>
            <c:dLbl>
              <c:idx val="15"/>
              <c:layout>
                <c:manualLayout>
                  <c:x val="-4.0367746394470742E-3"/>
                  <c:y val="-9.2982048796215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F35-46E4-9080-C0D82C63D754}"/>
                </c:ext>
              </c:extLst>
            </c:dLbl>
            <c:dLbl>
              <c:idx val="16"/>
              <c:layout>
                <c:manualLayout>
                  <c:x val="-2.9258098223615567E-2"/>
                  <c:y val="0.22405267953444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F35-46E4-9080-C0D82C63D754}"/>
                </c:ext>
              </c:extLst>
            </c:dLbl>
            <c:dLbl>
              <c:idx val="17"/>
              <c:layout>
                <c:manualLayout>
                  <c:x val="-4.0909468655320386E-2"/>
                  <c:y val="-6.6650660544697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F35-46E4-9080-C0D82C63D754}"/>
                </c:ext>
              </c:extLst>
            </c:dLbl>
            <c:dLbl>
              <c:idx val="18"/>
              <c:layout>
                <c:manualLayout>
                  <c:x val="-2.0200326987766148E-2"/>
                  <c:y val="-3.7830016703310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F35-46E4-9080-C0D82C63D754}"/>
                </c:ext>
              </c:extLst>
            </c:dLbl>
            <c:dLbl>
              <c:idx val="19"/>
              <c:layout>
                <c:manualLayout>
                  <c:x val="-7.5235109717868232E-2"/>
                  <c:y val="0.16694121220213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F35-46E4-9080-C0D82C63D754}"/>
                </c:ext>
              </c:extLst>
            </c:dLbl>
            <c:dLbl>
              <c:idx val="20"/>
              <c:layout>
                <c:manualLayout>
                  <c:x val="-2.8799228258758823E-2"/>
                  <c:y val="0.20429735158260387"/>
                </c:manualLayout>
              </c:layout>
              <c:tx>
                <c:rich>
                  <a:bodyPr/>
                  <a:lstStyle/>
                  <a:p>
                    <a:fld id="{B2DC4E8D-E8C4-476A-960D-0C5A607DC3C8}" type="VALUE">
                      <a:rPr lang="en-US" sz="1400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DF35-46E4-9080-C0D82C63D7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List2!$G$75:$AA$75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List2!$G$79:$AA$79</c:f>
              <c:numCache>
                <c:formatCode>#\ ##0\ "Kč"\ ;[Red]\-#\ ##0\ "Kč"\ ;\–\ </c:formatCode>
                <c:ptCount val="21"/>
                <c:pt idx="0">
                  <c:v>25252.35602094241</c:v>
                </c:pt>
                <c:pt idx="1">
                  <c:v>26974.515800203873</c:v>
                </c:pt>
                <c:pt idx="2">
                  <c:v>30462.799260954052</c:v>
                </c:pt>
                <c:pt idx="3">
                  <c:v>38618.072289156626</c:v>
                </c:pt>
                <c:pt idx="4">
                  <c:v>40409.144196951936</c:v>
                </c:pt>
                <c:pt idx="5">
                  <c:v>39171.840361232462</c:v>
                </c:pt>
                <c:pt idx="6">
                  <c:v>40228.012721633771</c:v>
                </c:pt>
                <c:pt idx="7">
                  <c:v>39393.475714409353</c:v>
                </c:pt>
                <c:pt idx="8">
                  <c:v>39561.706884439773</c:v>
                </c:pt>
                <c:pt idx="9">
                  <c:v>40011.457890421843</c:v>
                </c:pt>
                <c:pt idx="10">
                  <c:v>41183.748079428638</c:v>
                </c:pt>
                <c:pt idx="11">
                  <c:v>42349.575042999604</c:v>
                </c:pt>
                <c:pt idx="12">
                  <c:v>41870.772319381264</c:v>
                </c:pt>
                <c:pt idx="13">
                  <c:v>42427.983736525166</c:v>
                </c:pt>
                <c:pt idx="14">
                  <c:v>44421.385048899108</c:v>
                </c:pt>
                <c:pt idx="15">
                  <c:v>47953.203702672872</c:v>
                </c:pt>
                <c:pt idx="16">
                  <c:v>50925.922068010223</c:v>
                </c:pt>
                <c:pt idx="17">
                  <c:v>50844.4441833936</c:v>
                </c:pt>
                <c:pt idx="18">
                  <c:v>50544.579011373935</c:v>
                </c:pt>
                <c:pt idx="19">
                  <c:v>46120.952104623633</c:v>
                </c:pt>
                <c:pt idx="20">
                  <c:v>43598.62317947534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DF35-46E4-9080-C0D82C63D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279263"/>
        <c:axId val="913260063"/>
      </c:lineChart>
      <c:catAx>
        <c:axId val="913279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3260063"/>
        <c:crosses val="autoZero"/>
        <c:auto val="1"/>
        <c:lblAlgn val="ctr"/>
        <c:lblOffset val="100"/>
        <c:tickLblSkip val="2"/>
        <c:noMultiLvlLbl val="0"/>
      </c:catAx>
      <c:valAx>
        <c:axId val="913260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&quot;Kč&quot;\ ;[Red]\-#\ ##0\ &quot;Kč&quot;\ ;\–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3279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266501293543557E-2"/>
          <c:y val="0.91078380100254219"/>
          <c:w val="0.95783127347745012"/>
          <c:h val="3.6832527097980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Zaměstnanci celkem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830341502528555"/>
          <c:y val="0.16035348076563669"/>
          <c:w val="0.86916713945710644"/>
          <c:h val="0.58691846106029932"/>
        </c:manualLayout>
      </c:layout>
      <c:areaChart>
        <c:grouping val="stacked"/>
        <c:varyColors val="0"/>
        <c:ser>
          <c:idx val="1"/>
          <c:order val="1"/>
          <c:tx>
            <c:strRef>
              <c:f>List3!$C$54</c:f>
              <c:strCache>
                <c:ptCount val="1"/>
                <c:pt idx="0">
                  <c:v>reálná mzda (ve stálých cenách roku 2015)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List3!$D$52:$X$52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List3!$D$54:$X$54</c:f>
              <c:numCache>
                <c:formatCode>General</c:formatCode>
                <c:ptCount val="21"/>
                <c:pt idx="0">
                  <c:v>18831.413612565444</c:v>
                </c:pt>
                <c:pt idx="1">
                  <c:v>20323.139653414884</c:v>
                </c:pt>
                <c:pt idx="2">
                  <c:v>22324.634400326511</c:v>
                </c:pt>
                <c:pt idx="3">
                  <c:v>29014.457831325301</c:v>
                </c:pt>
                <c:pt idx="4">
                  <c:v>30676.436107854632</c:v>
                </c:pt>
                <c:pt idx="5">
                  <c:v>32353.267474680888</c:v>
                </c:pt>
                <c:pt idx="6">
                  <c:v>33246.363624930185</c:v>
                </c:pt>
                <c:pt idx="7">
                  <c:v>32678.2331870206</c:v>
                </c:pt>
                <c:pt idx="8">
                  <c:v>32795.749425989416</c:v>
                </c:pt>
                <c:pt idx="9">
                  <c:v>33308.936709109919</c:v>
                </c:pt>
                <c:pt idx="10">
                  <c:v>33873.174549836876</c:v>
                </c:pt>
                <c:pt idx="11">
                  <c:v>34828.582562098993</c:v>
                </c:pt>
                <c:pt idx="12">
                  <c:v>34991.675138257844</c:v>
                </c:pt>
                <c:pt idx="13">
                  <c:v>35444.0947595045</c:v>
                </c:pt>
                <c:pt idx="14">
                  <c:v>36884.09757762248</c:v>
                </c:pt>
                <c:pt idx="15">
                  <c:v>39653.06607633883</c:v>
                </c:pt>
                <c:pt idx="16">
                  <c:v>42052.833372728579</c:v>
                </c:pt>
                <c:pt idx="17">
                  <c:v>42125.422924290353</c:v>
                </c:pt>
                <c:pt idx="18">
                  <c:v>42140.80595095476</c:v>
                </c:pt>
                <c:pt idx="19">
                  <c:v>38574.923581439027</c:v>
                </c:pt>
                <c:pt idx="20">
                  <c:v>36945.058760922635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41-494A-91A5-F67AD06BB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2216527"/>
        <c:axId val="972215567"/>
      </c:areaChart>
      <c:barChart>
        <c:barDir val="col"/>
        <c:grouping val="clustered"/>
        <c:varyColors val="0"/>
        <c:ser>
          <c:idx val="0"/>
          <c:order val="0"/>
          <c:tx>
            <c:strRef>
              <c:f>List3!$C$53</c:f>
              <c:strCache>
                <c:ptCount val="1"/>
                <c:pt idx="0">
                  <c:v>nominální mzda (v běžných cenách)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List3!$D$52:$X$52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List3!$D$53:$X$53</c:f>
              <c:numCache>
                <c:formatCode>General</c:formatCode>
                <c:ptCount val="21"/>
                <c:pt idx="0">
                  <c:v>17984</c:v>
                </c:pt>
                <c:pt idx="1">
                  <c:v>19937</c:v>
                </c:pt>
                <c:pt idx="2">
                  <c:v>22324.634400326511</c:v>
                </c:pt>
                <c:pt idx="3">
                  <c:v>24082</c:v>
                </c:pt>
                <c:pt idx="4">
                  <c:v>26167</c:v>
                </c:pt>
                <c:pt idx="5">
                  <c:v>29344.413599535568</c:v>
                </c:pt>
                <c:pt idx="6">
                  <c:v>30486.915444060982</c:v>
                </c:pt>
                <c:pt idx="7">
                  <c:v>30390.756863929157</c:v>
                </c:pt>
                <c:pt idx="8">
                  <c:v>31090.370455837965</c:v>
                </c:pt>
                <c:pt idx="9">
                  <c:v>32609.449038218612</c:v>
                </c:pt>
                <c:pt idx="10">
                  <c:v>33636.062327988016</c:v>
                </c:pt>
                <c:pt idx="11">
                  <c:v>34724.096814412696</c:v>
                </c:pt>
                <c:pt idx="12">
                  <c:v>34991.675138257844</c:v>
                </c:pt>
                <c:pt idx="13">
                  <c:v>35692.203422821032</c:v>
                </c:pt>
                <c:pt idx="14">
                  <c:v>38027.504602528774</c:v>
                </c:pt>
                <c:pt idx="15">
                  <c:v>41754.678578384788</c:v>
                </c:pt>
                <c:pt idx="16">
                  <c:v>45543.218542665047</c:v>
                </c:pt>
                <c:pt idx="17">
                  <c:v>47096.222829356615</c:v>
                </c:pt>
                <c:pt idx="18">
                  <c:v>48504.067649548924</c:v>
                </c:pt>
                <c:pt idx="19">
                  <c:v>50224.550503033606</c:v>
                </c:pt>
                <c:pt idx="20">
                  <c:v>52055.587794139989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41-494A-91A5-F67AD06BB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2216527"/>
        <c:axId val="972215567"/>
      </c:barChart>
      <c:catAx>
        <c:axId val="97221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72215567"/>
        <c:crosses val="autoZero"/>
        <c:auto val="1"/>
        <c:lblAlgn val="ctr"/>
        <c:lblOffset val="100"/>
        <c:tickLblSkip val="2"/>
        <c:noMultiLvlLbl val="0"/>
      </c:catAx>
      <c:valAx>
        <c:axId val="972215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7221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3.4411671833225979E-2"/>
          <c:y val="0.80307122074369297"/>
          <c:w val="0.96394659763442436"/>
          <c:h val="0.19630423960318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Součást - Vysoká škola</a:t>
            </a:r>
          </a:p>
        </c:rich>
      </c:tx>
      <c:layout>
        <c:manualLayout>
          <c:xMode val="edge"/>
          <c:yMode val="edge"/>
          <c:x val="0.29786920881243162"/>
          <c:y val="3.7037088684025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7928976463031258E-2"/>
          <c:y val="0.16421368001684519"/>
          <c:w val="0.88830008890703893"/>
          <c:h val="0.59025663801963135"/>
        </c:manualLayout>
      </c:layout>
      <c:areaChart>
        <c:grouping val="stacked"/>
        <c:varyColors val="0"/>
        <c:ser>
          <c:idx val="1"/>
          <c:order val="1"/>
          <c:tx>
            <c:strRef>
              <c:f>List3!$C$64</c:f>
              <c:strCache>
                <c:ptCount val="1"/>
                <c:pt idx="0">
                  <c:v>reálná mzda (ve stálých cenách roku 2015)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List3!$D$62:$X$62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List3!$D$64:$X$64</c:f>
              <c:numCache>
                <c:formatCode>General</c:formatCode>
                <c:ptCount val="21"/>
                <c:pt idx="0">
                  <c:v>19547.64397905759</c:v>
                </c:pt>
                <c:pt idx="1">
                  <c:v>21110.091743119268</c:v>
                </c:pt>
                <c:pt idx="2">
                  <c:v>23181.042618781052</c:v>
                </c:pt>
                <c:pt idx="3">
                  <c:v>29836.144578313251</c:v>
                </c:pt>
                <c:pt idx="4">
                  <c:v>31361.078546307152</c:v>
                </c:pt>
                <c:pt idx="5">
                  <c:v>30947.999371571506</c:v>
                </c:pt>
                <c:pt idx="6">
                  <c:v>31589.724737392764</c:v>
                </c:pt>
                <c:pt idx="7">
                  <c:v>31175.439851913747</c:v>
                </c:pt>
                <c:pt idx="8">
                  <c:v>30670.254656715671</c:v>
                </c:pt>
                <c:pt idx="9">
                  <c:v>30950.287706253541</c:v>
                </c:pt>
                <c:pt idx="10">
                  <c:v>31400.68116444525</c:v>
                </c:pt>
                <c:pt idx="11">
                  <c:v>32479.727224200502</c:v>
                </c:pt>
                <c:pt idx="12">
                  <c:v>32804.280589239577</c:v>
                </c:pt>
                <c:pt idx="13">
                  <c:v>33022.264042314499</c:v>
                </c:pt>
                <c:pt idx="14">
                  <c:v>34184.89846878159</c:v>
                </c:pt>
                <c:pt idx="15">
                  <c:v>36581.96586408608</c:v>
                </c:pt>
                <c:pt idx="16">
                  <c:v>39232.219541163737</c:v>
                </c:pt>
                <c:pt idx="17">
                  <c:v>39737.075814336771</c:v>
                </c:pt>
                <c:pt idx="18">
                  <c:v>39399.726399935993</c:v>
                </c:pt>
                <c:pt idx="19">
                  <c:v>36025.32051686239</c:v>
                </c:pt>
                <c:pt idx="20">
                  <c:v>34496.763158183603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9E-4626-ABB8-A38D7CA67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0231199"/>
        <c:axId val="1020230239"/>
      </c:areaChart>
      <c:barChart>
        <c:barDir val="col"/>
        <c:grouping val="clustered"/>
        <c:varyColors val="0"/>
        <c:ser>
          <c:idx val="0"/>
          <c:order val="0"/>
          <c:tx>
            <c:strRef>
              <c:f>List3!$C$63</c:f>
              <c:strCache>
                <c:ptCount val="1"/>
                <c:pt idx="0">
                  <c:v>nominální mzda (v běžných cenách)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List3!$D$62:$X$62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List3!$D$63:$X$63</c:f>
              <c:numCache>
                <c:formatCode>General</c:formatCode>
                <c:ptCount val="21"/>
                <c:pt idx="0">
                  <c:v>18668</c:v>
                </c:pt>
                <c:pt idx="1">
                  <c:v>20709</c:v>
                </c:pt>
                <c:pt idx="2">
                  <c:v>23181.042618781052</c:v>
                </c:pt>
                <c:pt idx="3">
                  <c:v>24764</c:v>
                </c:pt>
                <c:pt idx="4">
                  <c:v>26751</c:v>
                </c:pt>
                <c:pt idx="5">
                  <c:v>28069.835430015355</c:v>
                </c:pt>
                <c:pt idx="6">
                  <c:v>28967.777584189167</c:v>
                </c:pt>
                <c:pt idx="7">
                  <c:v>28993.159062279785</c:v>
                </c:pt>
                <c:pt idx="8">
                  <c:v>29075.401414566455</c:v>
                </c:pt>
                <c:pt idx="9">
                  <c:v>30300.331664422214</c:v>
                </c:pt>
                <c:pt idx="10">
                  <c:v>31180.876396294134</c:v>
                </c:pt>
                <c:pt idx="11">
                  <c:v>32382.288042527904</c:v>
                </c:pt>
                <c:pt idx="12">
                  <c:v>32804.280589239577</c:v>
                </c:pt>
                <c:pt idx="13">
                  <c:v>33253.419890610698</c:v>
                </c:pt>
                <c:pt idx="14">
                  <c:v>35244.630321313816</c:v>
                </c:pt>
                <c:pt idx="15">
                  <c:v>38520.810054882641</c:v>
                </c:pt>
                <c:pt idx="16">
                  <c:v>42488.493763080325</c:v>
                </c:pt>
                <c:pt idx="17">
                  <c:v>44426.050760428509</c:v>
                </c:pt>
                <c:pt idx="18">
                  <c:v>45349.085086326326</c:v>
                </c:pt>
                <c:pt idx="19">
                  <c:v>46904.967312954825</c:v>
                </c:pt>
                <c:pt idx="20">
                  <c:v>48605.939289880691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9E-4626-ABB8-A38D7CA67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0231199"/>
        <c:axId val="1020230239"/>
      </c:barChart>
      <c:catAx>
        <c:axId val="1020231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20230239"/>
        <c:crosses val="autoZero"/>
        <c:auto val="1"/>
        <c:lblAlgn val="ctr"/>
        <c:lblOffset val="100"/>
        <c:tickLblSkip val="2"/>
        <c:noMultiLvlLbl val="0"/>
      </c:catAx>
      <c:valAx>
        <c:axId val="102023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20231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4.029488210246005E-3"/>
          <c:y val="0.78436458941960818"/>
          <c:w val="0.99400182439389817"/>
          <c:h val="0.209431393843819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Akademičtí pracovníci</a:t>
            </a:r>
          </a:p>
        </c:rich>
      </c:tx>
      <c:layout>
        <c:manualLayout>
          <c:xMode val="edge"/>
          <c:yMode val="edge"/>
          <c:x val="0.34185340362723754"/>
          <c:y val="4.5214303424653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areaChart>
        <c:grouping val="stacked"/>
        <c:varyColors val="0"/>
        <c:ser>
          <c:idx val="1"/>
          <c:order val="1"/>
          <c:tx>
            <c:strRef>
              <c:f>List3!$C$59</c:f>
              <c:strCache>
                <c:ptCount val="1"/>
                <c:pt idx="0">
                  <c:v>reálná mzda (ve stálých cenách roku 2015)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List3!$D$57:$X$57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List3!$D$59:$X$59</c:f>
              <c:numCache>
                <c:formatCode>General</c:formatCode>
                <c:ptCount val="21"/>
                <c:pt idx="0">
                  <c:v>25252.35602094241</c:v>
                </c:pt>
                <c:pt idx="1">
                  <c:v>26974.515800203873</c:v>
                </c:pt>
                <c:pt idx="2">
                  <c:v>30462.799260954052</c:v>
                </c:pt>
                <c:pt idx="3">
                  <c:v>38618.072289156626</c:v>
                </c:pt>
                <c:pt idx="4">
                  <c:v>40409.144196951936</c:v>
                </c:pt>
                <c:pt idx="5">
                  <c:v>39171.840361232462</c:v>
                </c:pt>
                <c:pt idx="6">
                  <c:v>40228.012721633771</c:v>
                </c:pt>
                <c:pt idx="7">
                  <c:v>39393.475714409353</c:v>
                </c:pt>
                <c:pt idx="8">
                  <c:v>39561.706884439773</c:v>
                </c:pt>
                <c:pt idx="9">
                  <c:v>40011.457890421843</c:v>
                </c:pt>
                <c:pt idx="10">
                  <c:v>41183.748079428638</c:v>
                </c:pt>
                <c:pt idx="11">
                  <c:v>42349.575042999604</c:v>
                </c:pt>
                <c:pt idx="12">
                  <c:v>41870.772319381264</c:v>
                </c:pt>
                <c:pt idx="13">
                  <c:v>42427.983736525166</c:v>
                </c:pt>
                <c:pt idx="14">
                  <c:v>44421.385048899108</c:v>
                </c:pt>
                <c:pt idx="15">
                  <c:v>47953.203702672872</c:v>
                </c:pt>
                <c:pt idx="16">
                  <c:v>50925.922068010223</c:v>
                </c:pt>
                <c:pt idx="17">
                  <c:v>50844.4441833936</c:v>
                </c:pt>
                <c:pt idx="18">
                  <c:v>50544.579011373935</c:v>
                </c:pt>
                <c:pt idx="19">
                  <c:v>46120.952104623633</c:v>
                </c:pt>
                <c:pt idx="20">
                  <c:v>43598.62317947534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E-4901-A89E-7F3B4DA40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3446079"/>
        <c:axId val="983447519"/>
      </c:areaChart>
      <c:barChart>
        <c:barDir val="col"/>
        <c:grouping val="clustered"/>
        <c:varyColors val="0"/>
        <c:ser>
          <c:idx val="0"/>
          <c:order val="0"/>
          <c:tx>
            <c:strRef>
              <c:f>List3!$C$58</c:f>
              <c:strCache>
                <c:ptCount val="1"/>
                <c:pt idx="0">
                  <c:v>nominální mzda (v běžných cenách)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List3!$D$57:$X$57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List3!$D$58:$X$58</c:f>
              <c:numCache>
                <c:formatCode>General</c:formatCode>
                <c:ptCount val="21"/>
                <c:pt idx="0">
                  <c:v>24116</c:v>
                </c:pt>
                <c:pt idx="1">
                  <c:v>26462</c:v>
                </c:pt>
                <c:pt idx="2">
                  <c:v>30462.799260954052</c:v>
                </c:pt>
                <c:pt idx="3">
                  <c:v>32053</c:v>
                </c:pt>
                <c:pt idx="4">
                  <c:v>34469</c:v>
                </c:pt>
                <c:pt idx="5">
                  <c:v>35528.859207637841</c:v>
                </c:pt>
                <c:pt idx="6">
                  <c:v>36889.087665738174</c:v>
                </c:pt>
                <c:pt idx="7">
                  <c:v>36635.932414400697</c:v>
                </c:pt>
                <c:pt idx="8">
                  <c:v>37504.498126448903</c:v>
                </c:pt>
                <c:pt idx="9">
                  <c:v>39171.217274722985</c:v>
                </c:pt>
                <c:pt idx="10">
                  <c:v>40895.461842872639</c:v>
                </c:pt>
                <c:pt idx="11">
                  <c:v>42222.526317870608</c:v>
                </c:pt>
                <c:pt idx="12">
                  <c:v>41870.772319381264</c:v>
                </c:pt>
                <c:pt idx="13">
                  <c:v>42724.979622680847</c:v>
                </c:pt>
                <c:pt idx="14">
                  <c:v>45798.447985414983</c:v>
                </c:pt>
                <c:pt idx="15">
                  <c:v>50494.723498914529</c:v>
                </c:pt>
                <c:pt idx="16">
                  <c:v>55152.773599655069</c:v>
                </c:pt>
                <c:pt idx="17">
                  <c:v>56844.088597034046</c:v>
                </c:pt>
                <c:pt idx="18">
                  <c:v>58176.810442091395</c:v>
                </c:pt>
                <c:pt idx="19">
                  <c:v>60049.479640219964</c:v>
                </c:pt>
                <c:pt idx="20">
                  <c:v>61430.460059880745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4E-4901-A89E-7F3B4DA40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3446079"/>
        <c:axId val="983447519"/>
      </c:barChart>
      <c:catAx>
        <c:axId val="983446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3447519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983447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3446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24065792210142E-2"/>
          <c:y val="0.79412840176179744"/>
          <c:w val="0.97363828371688865"/>
          <c:h val="0.180096126947916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>
                <a:solidFill>
                  <a:schemeClr val="tx1"/>
                </a:solidFill>
              </a:rPr>
              <a:t>Podíl skupin</a:t>
            </a:r>
            <a:r>
              <a:rPr lang="cs-CZ" b="1" baseline="0" dirty="0">
                <a:solidFill>
                  <a:schemeClr val="tx1"/>
                </a:solidFill>
              </a:rPr>
              <a:t> akademických pracovníků VVŠ</a:t>
            </a:r>
            <a:endParaRPr lang="cs-CZ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8C-4A42-9E52-0686A8598A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8C-4A42-9E52-0686A8598A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8C-4A42-9E52-0686A8598A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8C-4A42-9E52-0686A8598A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F8C-4A42-9E52-0686A8598A1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F8C-4A42-9E52-0686A8598A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List1!$D$25:$D$30</c:f>
              <c:strCache>
                <c:ptCount val="6"/>
                <c:pt idx="0">
                  <c:v> pedagogičtí pracovníci V, V a I</c:v>
                </c:pt>
                <c:pt idx="1">
                  <c:v> profesoři</c:v>
                </c:pt>
                <c:pt idx="2">
                  <c:v> docenti</c:v>
                </c:pt>
                <c:pt idx="3">
                  <c:v> odborní asistenti</c:v>
                </c:pt>
                <c:pt idx="4">
                  <c:v> asistenti</c:v>
                </c:pt>
                <c:pt idx="5">
                  <c:v> lektoři</c:v>
                </c:pt>
              </c:strCache>
            </c:strRef>
          </c:cat>
          <c:val>
            <c:numRef>
              <c:f>List1!$E$25:$E$30</c:f>
              <c:numCache>
                <c:formatCode>0%</c:formatCode>
                <c:ptCount val="6"/>
                <c:pt idx="0">
                  <c:v>3.2556250561686338E-2</c:v>
                </c:pt>
                <c:pt idx="1">
                  <c:v>0.11606182557730799</c:v>
                </c:pt>
                <c:pt idx="2">
                  <c:v>0.21747434369837129</c:v>
                </c:pt>
                <c:pt idx="3">
                  <c:v>0.49211095539422828</c:v>
                </c:pt>
                <c:pt idx="4">
                  <c:v>8.5778072852387185E-2</c:v>
                </c:pt>
                <c:pt idx="5">
                  <c:v>5.6018604687489204E-2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8C-4A42-9E52-0686A8598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5968063872255489"/>
          <c:y val="0.18394014577180068"/>
          <c:w val="0.4215371880910096"/>
          <c:h val="0.651152891905022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 žen a mužů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List1!$T$11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List1!$S$12:$S$21</c:f>
              <c:strCache>
                <c:ptCount val="10"/>
                <c:pt idx="0">
                  <c:v> Zaměstnanci celkem</c:v>
                </c:pt>
                <c:pt idx="1">
                  <c:v>Akademičtí pracovníci</c:v>
                </c:pt>
                <c:pt idx="2">
                  <c:v> pedagogičtí pracovníci V, V a I</c:v>
                </c:pt>
                <c:pt idx="3">
                  <c:v> profesoři</c:v>
                </c:pt>
                <c:pt idx="4">
                  <c:v> docenti</c:v>
                </c:pt>
                <c:pt idx="5">
                  <c:v> odborní asistenti</c:v>
                </c:pt>
                <c:pt idx="6">
                  <c:v> asistenti</c:v>
                </c:pt>
                <c:pt idx="7">
                  <c:v> lektoři</c:v>
                </c:pt>
                <c:pt idx="8">
                  <c:v>Vědečtí pracovníci</c:v>
                </c:pt>
                <c:pt idx="9">
                  <c:v>Ostatní zaměstnanci</c:v>
                </c:pt>
              </c:strCache>
            </c:strRef>
          </c:cat>
          <c:val>
            <c:numRef>
              <c:f>List1!$T$12:$T$21</c:f>
              <c:numCache>
                <c:formatCode>0%</c:formatCode>
                <c:ptCount val="10"/>
                <c:pt idx="0">
                  <c:v>0.49059558339413134</c:v>
                </c:pt>
                <c:pt idx="1">
                  <c:v>0.37785522178870412</c:v>
                </c:pt>
                <c:pt idx="2">
                  <c:v>0.33755942947702061</c:v>
                </c:pt>
                <c:pt idx="3">
                  <c:v>0.15520221223643277</c:v>
                </c:pt>
                <c:pt idx="4">
                  <c:v>0.26759186864738077</c:v>
                </c:pt>
                <c:pt idx="5">
                  <c:v>0.42245819795546397</c:v>
                </c:pt>
                <c:pt idx="6">
                  <c:v>0.48805256869773</c:v>
                </c:pt>
                <c:pt idx="7">
                  <c:v>0.5463169642857143</c:v>
                </c:pt>
                <c:pt idx="8">
                  <c:v>0.37055323458665657</c:v>
                </c:pt>
                <c:pt idx="9">
                  <c:v>0.66980227407644188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8-45D7-96C8-004B5E9BBD1D}"/>
            </c:ext>
          </c:extLst>
        </c:ser>
        <c:ser>
          <c:idx val="1"/>
          <c:order val="1"/>
          <c:tx>
            <c:strRef>
              <c:f>List1!$U$11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List1!$S$12:$S$21</c:f>
              <c:strCache>
                <c:ptCount val="10"/>
                <c:pt idx="0">
                  <c:v> Zaměstnanci celkem</c:v>
                </c:pt>
                <c:pt idx="1">
                  <c:v>Akademičtí pracovníci</c:v>
                </c:pt>
                <c:pt idx="2">
                  <c:v> pedagogičtí pracovníci V, V a I</c:v>
                </c:pt>
                <c:pt idx="3">
                  <c:v> profesoři</c:v>
                </c:pt>
                <c:pt idx="4">
                  <c:v> docenti</c:v>
                </c:pt>
                <c:pt idx="5">
                  <c:v> odborní asistenti</c:v>
                </c:pt>
                <c:pt idx="6">
                  <c:v> asistenti</c:v>
                </c:pt>
                <c:pt idx="7">
                  <c:v> lektoři</c:v>
                </c:pt>
                <c:pt idx="8">
                  <c:v>Vědečtí pracovníci</c:v>
                </c:pt>
                <c:pt idx="9">
                  <c:v>Ostatní zaměstnanci</c:v>
                </c:pt>
              </c:strCache>
            </c:strRef>
          </c:cat>
          <c:val>
            <c:numRef>
              <c:f>List1!$U$12:$U$21</c:f>
              <c:numCache>
                <c:formatCode>0%</c:formatCode>
                <c:ptCount val="10"/>
                <c:pt idx="0">
                  <c:v>0.50940441660586866</c:v>
                </c:pt>
                <c:pt idx="1">
                  <c:v>0.62214477821129588</c:v>
                </c:pt>
                <c:pt idx="2">
                  <c:v>0.66244057052297944</c:v>
                </c:pt>
                <c:pt idx="3">
                  <c:v>0.84479778776356718</c:v>
                </c:pt>
                <c:pt idx="4">
                  <c:v>0.73240813135261928</c:v>
                </c:pt>
                <c:pt idx="5">
                  <c:v>0.57754180204453598</c:v>
                </c:pt>
                <c:pt idx="6">
                  <c:v>0.51194743130227005</c:v>
                </c:pt>
                <c:pt idx="7">
                  <c:v>0.4536830357142857</c:v>
                </c:pt>
                <c:pt idx="8">
                  <c:v>0.62944676541334343</c:v>
                </c:pt>
                <c:pt idx="9">
                  <c:v>0.33019772592355817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B8-45D7-96C8-004B5E9BB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9394735"/>
        <c:axId val="1419388495"/>
      </c:barChart>
      <c:catAx>
        <c:axId val="1419394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19388495"/>
        <c:crosses val="autoZero"/>
        <c:auto val="1"/>
        <c:lblAlgn val="ctr"/>
        <c:lblOffset val="100"/>
        <c:noMultiLvlLbl val="0"/>
      </c:catAx>
      <c:valAx>
        <c:axId val="1419388495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19394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List3!$N$2:$N$29</cx:f>
        <cx:lvl ptCount="26" formatCode="Všeobecný">
          <cx:pt idx="0">30000</cx:pt>
          <cx:pt idx="1">35800</cx:pt>
          <cx:pt idx="2">31000</cx:pt>
          <cx:pt idx="3">33000</cx:pt>
          <cx:pt idx="4">33300</cx:pt>
          <cx:pt idx="6">28000</cx:pt>
          <cx:pt idx="7">32000</cx:pt>
          <cx:pt idx="8">32100</cx:pt>
          <cx:pt idx="9">26600</cx:pt>
          <cx:pt idx="10">22100</cx:pt>
          <cx:pt idx="11">33280</cx:pt>
          <cx:pt idx="12">31900</cx:pt>
          <cx:pt idx="13">27000</cx:pt>
          <cx:pt idx="14">35000</cx:pt>
          <cx:pt idx="15">26600</cx:pt>
          <cx:pt idx="16">31800</cx:pt>
          <cx:pt idx="17">28800</cx:pt>
          <cx:pt idx="18">28500</cx:pt>
          <cx:pt idx="19">30000</cx:pt>
          <cx:pt idx="21">30000</cx:pt>
          <cx:pt idx="22">35000</cx:pt>
          <cx:pt idx="23">32700</cx:pt>
          <cx:pt idx="25">26600</cx:pt>
        </cx:lvl>
      </cx:numDim>
    </cx:data>
    <cx:data id="1">
      <cx:numDim type="val">
        <cx:f>List3!$O$2:$O$29</cx:f>
        <cx:lvl ptCount="26" formatCode="Všeobecný">
          <cx:pt idx="0">38000</cx:pt>
          <cx:pt idx="1">39700</cx:pt>
          <cx:pt idx="2">35000</cx:pt>
          <cx:pt idx="3">39000</cx:pt>
          <cx:pt idx="4">38600</cx:pt>
          <cx:pt idx="6">30000</cx:pt>
          <cx:pt idx="7">35000</cx:pt>
          <cx:pt idx="8">39000</cx:pt>
          <cx:pt idx="9">31000</cx:pt>
          <cx:pt idx="10">27300</cx:pt>
          <cx:pt idx="11">35360</cx:pt>
          <cx:pt idx="12">37400</cx:pt>
          <cx:pt idx="13">31000</cx:pt>
          <cx:pt idx="14">40000</cx:pt>
          <cx:pt idx="15">29400</cx:pt>
          <cx:pt idx="16">33400</cx:pt>
          <cx:pt idx="17">32800</cx:pt>
          <cx:pt idx="18">32200</cx:pt>
          <cx:pt idx="19">36000</cx:pt>
          <cx:pt idx="21">34000</cx:pt>
          <cx:pt idx="22">40000</cx:pt>
          <cx:pt idx="23">37400</cx:pt>
          <cx:pt idx="25">29400</cx:pt>
        </cx:lvl>
      </cx:numDim>
    </cx:data>
    <cx:data id="2">
      <cx:numDim type="val">
        <cx:f>List3!$P$2:$P$29</cx:f>
        <cx:lvl ptCount="26" formatCode="Všeobecný">
          <cx:pt idx="0">48000</cx:pt>
          <cx:pt idx="1">51600</cx:pt>
          <cx:pt idx="2">44000</cx:pt>
          <cx:pt idx="3">46000</cx:pt>
          <cx:pt idx="4">45900</cx:pt>
          <cx:pt idx="6">35000</cx:pt>
          <cx:pt idx="7">40000</cx:pt>
          <cx:pt idx="8">45000</cx:pt>
          <cx:pt idx="9">34000</cx:pt>
          <cx:pt idx="10">32200</cx:pt>
          <cx:pt idx="11">37440</cx:pt>
          <cx:pt idx="12">44700</cx:pt>
          <cx:pt idx="13">40000</cx:pt>
          <cx:pt idx="14">50000</cx:pt>
          <cx:pt idx="15">36300</cx:pt>
          <cx:pt idx="16">40000</cx:pt>
          <cx:pt idx="17">45800</cx:pt>
          <cx:pt idx="18">38900</cx:pt>
          <cx:pt idx="19">42000</cx:pt>
          <cx:pt idx="21">40000</cx:pt>
          <cx:pt idx="22">44000</cx:pt>
          <cx:pt idx="23">43100</cx:pt>
          <cx:pt idx="25">37800</cx:pt>
        </cx:lvl>
      </cx:numDim>
    </cx:data>
    <cx:data id="3">
      <cx:numDim type="val">
        <cx:f>List3!$Q$2:$Q$29</cx:f>
        <cx:lvl ptCount="26" formatCode="Všeobecný">
          <cx:pt idx="0">58000</cx:pt>
          <cx:pt idx="1">63700</cx:pt>
          <cx:pt idx="2">55000</cx:pt>
          <cx:pt idx="3">55000</cx:pt>
          <cx:pt idx="4">54400</cx:pt>
          <cx:pt idx="6">40000</cx:pt>
          <cx:pt idx="7">48000</cx:pt>
          <cx:pt idx="8">52700</cx:pt>
          <cx:pt idx="9">38000</cx:pt>
          <cx:pt idx="10">38900</cx:pt>
          <cx:pt idx="11">39520</cx:pt>
          <cx:pt idx="12">55600</cx:pt>
          <cx:pt idx="13">50000</cx:pt>
          <cx:pt idx="14">55000</cx:pt>
          <cx:pt idx="15">44000</cx:pt>
          <cx:pt idx="16">47000</cx:pt>
          <cx:pt idx="17">50800</cx:pt>
          <cx:pt idx="18">42400</cx:pt>
          <cx:pt idx="19">48000</cx:pt>
          <cx:pt idx="21">42000</cx:pt>
          <cx:pt idx="22">49000</cx:pt>
          <cx:pt idx="23">50900</cx:pt>
          <cx:pt idx="25">49500</cx:pt>
        </cx:lvl>
      </cx:numDim>
    </cx:data>
  </cx:chartData>
  <cx:chart>
    <cx:plotArea>
      <cx:plotAreaRegion>
        <cx:series layoutId="boxWhisker" uniqueId="{8F45CFAA-6EEB-4F43-9892-A99416D62865}">
          <cx:tx>
            <cx:txData>
              <cx:f>List3!$N$1</cx:f>
              <cx:v>Asistent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7A8847D1-A51A-4BAE-B4A9-D08C56C0F6BD}">
          <cx:tx>
            <cx:txData>
              <cx:f>List3!$O$1</cx:f>
              <cx:v>Odborný asistent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E4A3B0F3-EB86-42B0-B663-C0F6D18D60AB}">
          <cx:tx>
            <cx:txData>
              <cx:f>List3!$P$1</cx:f>
              <cx:v>Docent</cx:v>
            </cx:txData>
          </cx:tx>
          <cx:dataId val="2"/>
          <cx:layoutPr>
            <cx:visibility meanLine="0" meanMarker="1" nonoutliers="0" outliers="1"/>
            <cx:statistics quartileMethod="exclusive"/>
          </cx:layoutPr>
        </cx:series>
        <cx:series layoutId="boxWhisker" uniqueId="{865EE5C3-6061-439E-A7D0-5239E35917D8}">
          <cx:tx>
            <cx:txData>
              <cx:f>List3!$Q$1</cx:f>
              <cx:v>Profesor</cx:v>
            </cx:txData>
          </cx:tx>
          <cx:dataId val="3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  <cx:numFmt formatCode="# ##0" sourceLinked="0"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/>
            </a:pPr>
            <a:endParaRPr lang="cs-CZ" sz="14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Aptos" panose="02110004020202020204"/>
            </a:endParaRPr>
          </a:p>
        </cx:txPr>
      </cx:axis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/>
          </a:pPr>
          <a:endParaRPr lang="cs-CZ" sz="14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Aptos" panose="0211000402020202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1FD96-22E6-4FEB-95D9-6036F6D9780C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156F4-979E-4F79-8EBC-E5A8FFBA31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89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156F4-979E-4F79-8EBC-E5A8FFBA31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35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01A92-0184-E559-1689-6B25C899B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B8180C-F1CA-5322-B9E7-DDCBB80F4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03F924-C193-B167-F801-AB6E198F7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5B6-A0CB-468A-8D29-1551C17330D3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2690D0-0ED8-A10F-3980-3D9DDE85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7120F9-4E38-AFA9-8155-54B8D041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D4E7-5BC3-448E-A690-7E6BFA48B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04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10B31-DCA9-E013-CA00-F84E409C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E149DB-5C51-C81B-0DEE-FC417A2D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DE8742-7EB7-94C7-655D-7E61E5DA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5B6-A0CB-468A-8D29-1551C17330D3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E47A34-4061-9C93-2F23-BDDC71147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F58BD3-9F89-EB1B-BDE0-F56083776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D4E7-5BC3-448E-A690-7E6BFA48B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84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B3FD254-216B-A134-4121-8F688DE2A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C74F03-B298-7825-1404-361EB99B7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777D9B-AEC5-B976-CC37-01E94626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5B6-A0CB-468A-8D29-1551C17330D3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E2F0CE-3A1C-7C96-C06B-33280580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518548-E170-3E55-8B1B-B1762E5B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D4E7-5BC3-448E-A690-7E6BFA48B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08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306627-8810-ED79-2A42-594AEA14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C4A955-D1CA-17AA-891B-4FA46C000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A6981F-A96D-40F4-F72B-0D04E2D6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5B6-A0CB-468A-8D29-1551C17330D3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44B950-9AA0-0E40-A037-C13E6F8A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1B033A-4E62-9C10-F8B5-60924960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D4E7-5BC3-448E-A690-7E6BFA48B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76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C3E58-4044-4DAA-B2E9-C4E088065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8B263D-171D-2ACC-CE6D-6327864A8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0CE433-64FA-8BA6-A081-BD6284AC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5B6-A0CB-468A-8D29-1551C17330D3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A2F0FF-E2A1-1A02-8898-99B308AE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440499-6583-4BAC-16E8-B5F2F858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D4E7-5BC3-448E-A690-7E6BFA48B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51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A7144-2B34-C400-A7F4-50849F27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9CABBD-5110-F732-8FCA-47FB8C885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FE7F6D-BB47-F07D-AE3A-CD723DEA3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71D6A9-1E5A-C020-215E-44FBE07E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5B6-A0CB-468A-8D29-1551C17330D3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EF1C85-E548-1A6E-6510-74F0575A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35641B-E232-E08A-6077-01A8AF23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D4E7-5BC3-448E-A690-7E6BFA48B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76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EB349-325F-5E3C-0D67-783D88EE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4DD2C7-6B70-28C5-FA29-929507CE0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2A4267-F20B-733A-7D87-C1D39FE38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C3219C0-C70E-DE2A-1E79-9F6452D07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8B9B80E-C6F3-7421-CEC1-0D25FBE20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BDD9318-77EA-183C-673E-08603D92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5B6-A0CB-468A-8D29-1551C17330D3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F90ECAE-37CF-9D5E-D218-CC81F2B1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93E3137-7C32-C670-1BD1-681E9488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D4E7-5BC3-448E-A690-7E6BFA48B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07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5EC5-7154-4A58-5B43-B20F1E3E6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2226340-6F3F-3CDA-E5F4-CEEFA60B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5B6-A0CB-468A-8D29-1551C17330D3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AB11895-AC0A-FA80-F1C9-DE79F431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B35EE7-49EA-59BF-F40F-622DCCC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D4E7-5BC3-448E-A690-7E6BFA48B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63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83CAE80-8867-361B-5265-1630AAC0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5B6-A0CB-468A-8D29-1551C17330D3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CFC2A0-0588-D040-6717-6C56BB42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9587C0-2473-C26B-845B-2B82F77D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D4E7-5BC3-448E-A690-7E6BFA48B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45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9AA9C-130D-C83F-1418-B340F20D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C9170F-62FE-1B4C-B5E8-CA8370BD9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35984F-F2E7-B1DD-507E-4E5C6928D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B6CA37-2F6D-2748-B153-399C23B9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5B6-A0CB-468A-8D29-1551C17330D3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EAB0B4-3D7E-686C-EF60-9B85F058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5406C6-A8F9-0757-50E8-49674492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D4E7-5BC3-448E-A690-7E6BFA48B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33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4EADE-8EA6-A79E-415D-61C39C05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BCC78D4-D93F-BFCC-A993-3CF418932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FA6328-66DF-610A-AF0E-E1509CCBA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B65156-DD35-951D-13E1-DA6407EE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5B6-A0CB-468A-8D29-1551C17330D3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023968-D690-216D-83E9-A2B2D187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95367F-BA43-3596-D65E-1E8B8A20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D4E7-5BC3-448E-A690-7E6BFA48B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21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8326CAF-DF0A-EA7E-113C-F62EE943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4533A7-4F5A-430A-2482-7D1EB3492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CEC250-8E48-9422-3E1C-46820D182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EF25B6-A0CB-468A-8D29-1551C17330D3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6BF276-836F-C9E6-61A5-51282DDFD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7E0190-DA16-2DF5-04FB-3AF10C80A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E2D4E7-5BC3-448E-A690-7E6BFA48B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07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4" Type="http://schemas.microsoft.com/office/2014/relationships/chartEx" Target="../charts/chartEx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benesova@pef.czu.cz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24CDE-C1BE-AC4D-FCF0-0E87C09D84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Ekonomické informace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8ACF71-7F02-E027-D635-E67C19758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04494"/>
          </a:xfrm>
        </p:spPr>
        <p:txBody>
          <a:bodyPr>
            <a:normAutofit/>
          </a:bodyPr>
          <a:lstStyle/>
          <a:p>
            <a:r>
              <a:rPr lang="cs-CZ" dirty="0"/>
              <a:t>Sněm Rady vysokých škol </a:t>
            </a:r>
          </a:p>
          <a:p>
            <a:r>
              <a:rPr lang="cs-CZ"/>
              <a:t>15. </a:t>
            </a:r>
            <a:r>
              <a:rPr lang="cs-CZ" dirty="0"/>
              <a:t>5. 2025</a:t>
            </a:r>
          </a:p>
          <a:p>
            <a:r>
              <a:rPr lang="cs-CZ" dirty="0"/>
              <a:t>Plzeň</a:t>
            </a:r>
          </a:p>
          <a:p>
            <a:endParaRPr lang="cs-CZ" dirty="0"/>
          </a:p>
          <a:p>
            <a:r>
              <a:rPr lang="cs-CZ" dirty="0"/>
              <a:t>Irena Benešová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859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12D1A78-3BB6-06DB-7B8E-4F275B67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037"/>
            <a:ext cx="12192000" cy="5052685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8DCC85C3-B883-161B-74DE-D94D00046ED5}"/>
              </a:ext>
            </a:extLst>
          </p:cNvPr>
          <p:cNvSpPr/>
          <p:nvPr/>
        </p:nvSpPr>
        <p:spPr>
          <a:xfrm>
            <a:off x="4274288" y="2669721"/>
            <a:ext cx="1329070" cy="1959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DC00E4C6-687E-C5E3-F977-E2455C1534AD}"/>
              </a:ext>
            </a:extLst>
          </p:cNvPr>
          <p:cNvSpPr/>
          <p:nvPr/>
        </p:nvSpPr>
        <p:spPr>
          <a:xfrm>
            <a:off x="4274288" y="3920348"/>
            <a:ext cx="1329070" cy="2587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DCEDB7A-FF49-D164-6D6D-ABECD02652FE}"/>
              </a:ext>
            </a:extLst>
          </p:cNvPr>
          <p:cNvSpPr/>
          <p:nvPr/>
        </p:nvSpPr>
        <p:spPr>
          <a:xfrm>
            <a:off x="7426841" y="3766476"/>
            <a:ext cx="4901610" cy="2587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1D8ED6F0-F069-2A2F-732B-6058B7E5A701}"/>
              </a:ext>
            </a:extLst>
          </p:cNvPr>
          <p:cNvSpPr/>
          <p:nvPr/>
        </p:nvSpPr>
        <p:spPr>
          <a:xfrm>
            <a:off x="7371907" y="5038614"/>
            <a:ext cx="4901610" cy="258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5EA3C26-48C8-F66D-7BBC-A55BE47B2603}"/>
              </a:ext>
            </a:extLst>
          </p:cNvPr>
          <p:cNvSpPr txBox="1"/>
          <p:nvPr/>
        </p:nvSpPr>
        <p:spPr>
          <a:xfrm>
            <a:off x="51556" y="413438"/>
            <a:ext cx="12311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 roce 2024 nárůst nominálních a hlavně </a:t>
            </a:r>
            <a:r>
              <a:rPr lang="cs-CZ" sz="2800" b="1" dirty="0"/>
              <a:t>reálných mezd  </a:t>
            </a:r>
            <a:r>
              <a:rPr lang="cs-CZ" sz="2800" dirty="0"/>
              <a:t>zaměstnanců VVŠ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766E40D4-D52C-B3B4-B623-DCFA2468607D}"/>
              </a:ext>
            </a:extLst>
          </p:cNvPr>
          <p:cNvSpPr/>
          <p:nvPr/>
        </p:nvSpPr>
        <p:spPr>
          <a:xfrm>
            <a:off x="-163033" y="3731140"/>
            <a:ext cx="1513368" cy="462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E458F32E-3009-AA07-0556-B62339812F92}"/>
              </a:ext>
            </a:extLst>
          </p:cNvPr>
          <p:cNvSpPr/>
          <p:nvPr/>
        </p:nvSpPr>
        <p:spPr>
          <a:xfrm>
            <a:off x="-10633" y="5038614"/>
            <a:ext cx="1910317" cy="344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946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2FC830B-8BB7-4185-9647-22F9A83A3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96" y="397247"/>
            <a:ext cx="5418304" cy="606350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0FC7C73-9DB3-854F-829A-D9FF0407013C}"/>
              </a:ext>
            </a:extLst>
          </p:cNvPr>
          <p:cNvSpPr txBox="1"/>
          <p:nvPr/>
        </p:nvSpPr>
        <p:spPr>
          <a:xfrm>
            <a:off x="5865455" y="458955"/>
            <a:ext cx="5888153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 několika letech pomalejšího růstu se mzdy na všech pozicích akademických pracovníků v roce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2024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(proti roku 2023)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zvýšily o 8-10 %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(záleží na pozici a záleží na tom, zda měříme průměr nebo medián mzdy). </a:t>
            </a:r>
          </a:p>
          <a:p>
            <a:pPr indent="266700" algn="just"/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Tento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nárůst je vyšší než nárůst mzdy osob s vysokoškolským vzděláváním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(o cca 1p.b.)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výrazně vyšší než nárůst platů osob s vysokoškolským vzděláním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(tam byl růst jen 3 % u průměru a 1 % u mediánu). </a:t>
            </a:r>
          </a:p>
          <a:p>
            <a:pPr indent="266700" algn="just"/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Když se zaměříme na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celkový růst mezd akademických pracovníků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tak ten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 delší období stále zaostává za jinými skupinami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(vč. platové sféry). </a:t>
            </a:r>
          </a:p>
          <a:p>
            <a:pPr indent="266700" algn="just"/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 celé období, kdy to sledujeme (od 2017), tak je růst mzdy i platu vysokoškoláků asi 54%. </a:t>
            </a:r>
          </a:p>
          <a:p>
            <a:pPr indent="266700" algn="just"/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 </a:t>
            </a:r>
            <a:r>
              <a:rPr lang="cs-CZ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akademických pracovníků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 to asi </a:t>
            </a:r>
          </a:p>
          <a:p>
            <a:pPr marL="342900" indent="-342900" algn="just">
              <a:buFontTx/>
              <a:buChar char="-"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40 % u profesorů, </a:t>
            </a:r>
          </a:p>
          <a:p>
            <a:pPr marL="342900" indent="-342900" algn="just">
              <a:buFontTx/>
              <a:buChar char="-"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41 % u docentů, </a:t>
            </a:r>
          </a:p>
          <a:p>
            <a:pPr marL="342900" indent="-342900" algn="just">
              <a:buFontTx/>
              <a:buChar char="-"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46 % u odborných asistentů </a:t>
            </a:r>
          </a:p>
          <a:p>
            <a:pPr marL="342900" indent="-342900" algn="just">
              <a:buFontTx/>
              <a:buChar char="-"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nejblíže jsou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vědeckovýzkumní pracovníci s 53 %.</a:t>
            </a:r>
            <a:endParaRPr lang="cs-CZ" sz="20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FFC985-12D6-6068-1CA3-BE06EF3EBD4B}"/>
              </a:ext>
            </a:extLst>
          </p:cNvPr>
          <p:cNvSpPr txBox="1"/>
          <p:nvPr/>
        </p:nvSpPr>
        <p:spPr>
          <a:xfrm>
            <a:off x="0" y="6552272"/>
            <a:ext cx="6094428" cy="231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i="0" u="none" strike="noStrike" baseline="0" dirty="0" err="1"/>
              <a:t>Zdroj</a:t>
            </a:r>
            <a:r>
              <a:rPr lang="en-US" sz="1000" i="0" u="none" strike="noStrike" baseline="0" dirty="0"/>
              <a:t>:  </a:t>
            </a:r>
            <a:r>
              <a:rPr lang="cs-CZ" sz="1000" i="0" u="none" strike="noStrike" baseline="0" dirty="0"/>
              <a:t>doc. </a:t>
            </a:r>
            <a:r>
              <a:rPr lang="cs-CZ" sz="1000" i="0" u="none" strike="noStrike" baseline="0" dirty="0" err="1"/>
              <a:t>Mazouch</a:t>
            </a:r>
            <a:r>
              <a:rPr lang="cs-CZ" sz="1000" i="0" u="none" strike="noStrike" baseline="0" dirty="0"/>
              <a:t>, </a:t>
            </a:r>
            <a:r>
              <a:rPr lang="cs-CZ" sz="1000" dirty="0"/>
              <a:t>VŠE na základě dat ISPV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88027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ovéPole 23">
            <a:extLst>
              <a:ext uri="{FF2B5EF4-FFF2-40B4-BE49-F238E27FC236}">
                <a16:creationId xmlns:a16="http://schemas.microsoft.com/office/drawing/2014/main" id="{8202391A-CF0D-34E9-8476-2287B20C746E}"/>
              </a:ext>
            </a:extLst>
          </p:cNvPr>
          <p:cNvSpPr txBox="1"/>
          <p:nvPr/>
        </p:nvSpPr>
        <p:spPr>
          <a:xfrm>
            <a:off x="0" y="6552272"/>
            <a:ext cx="6094428" cy="231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i="0" u="none" strike="noStrike" baseline="0" dirty="0" err="1"/>
              <a:t>Zdroj</a:t>
            </a:r>
            <a:r>
              <a:rPr lang="en-US" sz="1000" i="0" u="none" strike="noStrike" baseline="0" dirty="0"/>
              <a:t>:  </a:t>
            </a:r>
            <a:r>
              <a:rPr lang="cs-CZ" sz="1000" i="0" u="none" strike="noStrike" baseline="0" dirty="0"/>
              <a:t>doc. </a:t>
            </a:r>
            <a:r>
              <a:rPr lang="cs-CZ" sz="1000" i="0" u="none" strike="noStrike" baseline="0" dirty="0" err="1"/>
              <a:t>Mazouch</a:t>
            </a:r>
            <a:r>
              <a:rPr lang="cs-CZ" sz="1000" i="0" u="none" strike="noStrike" baseline="0" dirty="0"/>
              <a:t>, </a:t>
            </a:r>
            <a:r>
              <a:rPr lang="cs-CZ" sz="1000" dirty="0"/>
              <a:t>VŠE na základě dat ISPV </a:t>
            </a:r>
            <a:endParaRPr lang="en-US" sz="1000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3F428EF-54AB-F1C0-4D7D-E30934DCBC91}"/>
              </a:ext>
            </a:extLst>
          </p:cNvPr>
          <p:cNvSpPr txBox="1"/>
          <p:nvPr/>
        </p:nvSpPr>
        <p:spPr>
          <a:xfrm>
            <a:off x="244340" y="1163572"/>
            <a:ext cx="43622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Při srovnání celého rozdělení je zřejmé, že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 mzdami vysokoškoláků jsou srovnatelní pouze docenti a profesoři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(ti se nacházejí výše), </a:t>
            </a:r>
            <a:r>
              <a:rPr lang="cs-CZ" sz="24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odborní asistenti a vědeckovýzkumní pracovníci jsou většinově v dolní polovině toho rozdělení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2987A04D-C317-47DB-C888-406BE916C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963" y="447420"/>
            <a:ext cx="6547301" cy="4631832"/>
          </a:xfrm>
          <a:prstGeom prst="rect">
            <a:avLst/>
          </a:prstGeom>
        </p:spPr>
      </p:pic>
      <p:grpSp>
        <p:nvGrpSpPr>
          <p:cNvPr id="3" name="Group 1">
            <a:extLst>
              <a:ext uri="{FF2B5EF4-FFF2-40B4-BE49-F238E27FC236}">
                <a16:creationId xmlns:a16="http://schemas.microsoft.com/office/drawing/2014/main" id="{257EC0C9-8E49-3470-13C5-F69370D349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421429" y="418416"/>
            <a:ext cx="1606485" cy="1490313"/>
            <a:chOff x="0" y="0"/>
            <a:chExt cx="2406" cy="3114"/>
          </a:xfrm>
        </p:grpSpPr>
        <p:sp>
          <p:nvSpPr>
            <p:cNvPr id="4" name="AutoShape 21">
              <a:extLst>
                <a:ext uri="{FF2B5EF4-FFF2-40B4-BE49-F238E27FC236}">
                  <a16:creationId xmlns:a16="http://schemas.microsoft.com/office/drawing/2014/main" id="{57489101-E426-6427-605A-0AE34866574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406" cy="31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Rectangle 20">
              <a:extLst>
                <a:ext uri="{FF2B5EF4-FFF2-40B4-BE49-F238E27FC236}">
                  <a16:creationId xmlns:a16="http://schemas.microsoft.com/office/drawing/2014/main" id="{070F9D96-8121-4169-7F55-452F3AD01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" y="748"/>
              <a:ext cx="561" cy="8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6D6434EB-40F8-7239-35AF-56E977D11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" y="1559"/>
              <a:ext cx="561" cy="811"/>
            </a:xfrm>
            <a:prstGeom prst="rect">
              <a:avLst/>
            </a:prstGeom>
            <a:solidFill>
              <a:srgbClr val="FF6060"/>
            </a:solidFill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AutoShape 18">
              <a:extLst>
                <a:ext uri="{FF2B5EF4-FFF2-40B4-BE49-F238E27FC236}">
                  <a16:creationId xmlns:a16="http://schemas.microsoft.com/office/drawing/2014/main" id="{13BA70AD-8E6E-7802-9277-1986143495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" y="286"/>
              <a:ext cx="9" cy="44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AutoShape 17">
              <a:extLst>
                <a:ext uri="{FF2B5EF4-FFF2-40B4-BE49-F238E27FC236}">
                  <a16:creationId xmlns:a16="http://schemas.microsoft.com/office/drawing/2014/main" id="{9340B973-096F-9D9A-F768-0F0F74F22F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" y="2385"/>
              <a:ext cx="9" cy="45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AutoShape 16">
              <a:extLst>
                <a:ext uri="{FF2B5EF4-FFF2-40B4-BE49-F238E27FC236}">
                  <a16:creationId xmlns:a16="http://schemas.microsoft.com/office/drawing/2014/main" id="{1942270C-58C7-78D0-F9A9-BC7F63CD1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" y="281"/>
              <a:ext cx="107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AutoShape 15">
              <a:extLst>
                <a:ext uri="{FF2B5EF4-FFF2-40B4-BE49-F238E27FC236}">
                  <a16:creationId xmlns:a16="http://schemas.microsoft.com/office/drawing/2014/main" id="{AF34658F-EC39-2595-ACA0-14CF3C73B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" y="2836"/>
              <a:ext cx="107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AutoShape 14">
              <a:extLst>
                <a:ext uri="{FF2B5EF4-FFF2-40B4-BE49-F238E27FC236}">
                  <a16:creationId xmlns:a16="http://schemas.microsoft.com/office/drawing/2014/main" id="{CCE331F5-BE42-39B0-CEBB-CC38390D3B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" y="281"/>
              <a:ext cx="505" cy="1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AutoShape 13">
              <a:extLst>
                <a:ext uri="{FF2B5EF4-FFF2-40B4-BE49-F238E27FC236}">
                  <a16:creationId xmlns:a16="http://schemas.microsoft.com/office/drawing/2014/main" id="{8B652972-D7E3-A2F3-BE83-373BD2318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" y="2836"/>
              <a:ext cx="557" cy="1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AutoShape 12">
              <a:extLst>
                <a:ext uri="{FF2B5EF4-FFF2-40B4-BE49-F238E27FC236}">
                  <a16:creationId xmlns:a16="http://schemas.microsoft.com/office/drawing/2014/main" id="{03B30E94-C1F7-AB4C-3B30-77817BB06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2370"/>
              <a:ext cx="256" cy="1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AutoShape 11">
              <a:extLst>
                <a:ext uri="{FF2B5EF4-FFF2-40B4-BE49-F238E27FC236}">
                  <a16:creationId xmlns:a16="http://schemas.microsoft.com/office/drawing/2014/main" id="{C27F14F2-8BDB-2B38-97FF-CDE4DD663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1559"/>
              <a:ext cx="256" cy="1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AutoShape 10">
              <a:extLst>
                <a:ext uri="{FF2B5EF4-FFF2-40B4-BE49-F238E27FC236}">
                  <a16:creationId xmlns:a16="http://schemas.microsoft.com/office/drawing/2014/main" id="{62A327BA-0A66-1842-EF86-640D2E19D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748"/>
              <a:ext cx="256" cy="1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A1C436B8-1A86-2290-9AE1-C36809F4E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8" y="24"/>
              <a:ext cx="1181" cy="3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Futura Bk" pitchFamily="34" charset="0"/>
                  <a:cs typeface="Arial"/>
                </a:rPr>
                <a:t>9. decil</a:t>
              </a:r>
            </a:p>
          </p:txBody>
        </p:sp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4C5390BB-5356-E805-D288-844060A28C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1" y="1315"/>
              <a:ext cx="1146" cy="4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Futura Bk" pitchFamily="34" charset="0"/>
                  <a:cs typeface="Arial"/>
                </a:rPr>
                <a:t>medián</a:t>
              </a:r>
            </a:p>
          </p:txBody>
        </p:sp>
        <p:sp>
          <p:nvSpPr>
            <p:cNvPr id="18" name="Text Box 7">
              <a:extLst>
                <a:ext uri="{FF2B5EF4-FFF2-40B4-BE49-F238E27FC236}">
                  <a16:creationId xmlns:a16="http://schemas.microsoft.com/office/drawing/2014/main" id="{4EF8F7BD-D86F-A8E1-97C2-60101AB9D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" y="467"/>
              <a:ext cx="1244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Futura Bk" pitchFamily="34" charset="0"/>
                  <a:cs typeface="Arial"/>
                </a:rPr>
                <a:t>3. kvartil</a:t>
              </a:r>
            </a:p>
          </p:txBody>
        </p:sp>
        <p:sp>
          <p:nvSpPr>
            <p:cNvPr id="19" name="Text Box 6">
              <a:extLst>
                <a:ext uri="{FF2B5EF4-FFF2-40B4-BE49-F238E27FC236}">
                  <a16:creationId xmlns:a16="http://schemas.microsoft.com/office/drawing/2014/main" id="{CE56E0C1-F104-EAF7-F49E-1DD386F0F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" y="2105"/>
              <a:ext cx="1266" cy="3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Futura Bk" pitchFamily="34" charset="0"/>
                  <a:cs typeface="Arial"/>
                </a:rPr>
                <a:t>1. kvartil</a:t>
              </a:r>
            </a:p>
          </p:txBody>
        </p:sp>
        <p:sp>
          <p:nvSpPr>
            <p:cNvPr id="20" name="Text Box 5">
              <a:extLst>
                <a:ext uri="{FF2B5EF4-FFF2-40B4-BE49-F238E27FC236}">
                  <a16:creationId xmlns:a16="http://schemas.microsoft.com/office/drawing/2014/main" id="{0832AAC7-EAAD-2F3A-5CBE-A6BC61C53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" y="2555"/>
              <a:ext cx="1146" cy="4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Futura Bk" pitchFamily="34" charset="0"/>
                  <a:cs typeface="Arial"/>
                </a:rPr>
                <a:t>1. decil</a:t>
              </a:r>
            </a:p>
          </p:txBody>
        </p:sp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id="{27D0B571-CAFD-52C7-2FAE-B0DBB72EC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1064"/>
              <a:ext cx="117" cy="113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595F4730-5A62-55BB-60FD-5621F84F2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" y="1119"/>
              <a:ext cx="504" cy="2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873F5535-606C-0940-FD9F-5BA0159E2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848"/>
              <a:ext cx="1178" cy="3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Futura Bk" pitchFamily="34" charset="0"/>
                  <a:cs typeface="Arial"/>
                </a:rPr>
                <a:t>průměr</a:t>
              </a:r>
            </a:p>
          </p:txBody>
        </p:sp>
      </p:grpSp>
      <p:pic>
        <p:nvPicPr>
          <p:cNvPr id="28" name="Obrázek 27">
            <a:extLst>
              <a:ext uri="{FF2B5EF4-FFF2-40B4-BE49-F238E27FC236}">
                <a16:creationId xmlns:a16="http://schemas.microsoft.com/office/drawing/2014/main" id="{1EFF173F-C18A-86ED-DA35-2EDAEECE6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592" y="5264464"/>
            <a:ext cx="7832138" cy="13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97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E59C6D21-1CBC-FDAD-4997-0765B4CA6D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47483" y="267476"/>
            <a:ext cx="1606485" cy="1490313"/>
            <a:chOff x="0" y="0"/>
            <a:chExt cx="2406" cy="3114"/>
          </a:xfrm>
        </p:grpSpPr>
        <p:sp>
          <p:nvSpPr>
            <p:cNvPr id="5" name="AutoShape 21">
              <a:extLst>
                <a:ext uri="{FF2B5EF4-FFF2-40B4-BE49-F238E27FC236}">
                  <a16:creationId xmlns:a16="http://schemas.microsoft.com/office/drawing/2014/main" id="{68A6193A-5610-6F67-3452-CDBE1406F73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406" cy="31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id="{C1DFADAA-F39E-693D-99B9-20BB8769D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" y="748"/>
              <a:ext cx="561" cy="8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1BD751BB-1175-92E7-CE7C-38F7473CF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" y="1559"/>
              <a:ext cx="561" cy="811"/>
            </a:xfrm>
            <a:prstGeom prst="rect">
              <a:avLst/>
            </a:prstGeom>
            <a:solidFill>
              <a:srgbClr val="FF6060"/>
            </a:solidFill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AutoShape 18">
              <a:extLst>
                <a:ext uri="{FF2B5EF4-FFF2-40B4-BE49-F238E27FC236}">
                  <a16:creationId xmlns:a16="http://schemas.microsoft.com/office/drawing/2014/main" id="{19BE6475-565F-CA98-92DC-765267A4A9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" y="286"/>
              <a:ext cx="9" cy="44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AutoShape 17">
              <a:extLst>
                <a:ext uri="{FF2B5EF4-FFF2-40B4-BE49-F238E27FC236}">
                  <a16:creationId xmlns:a16="http://schemas.microsoft.com/office/drawing/2014/main" id="{D49F9CC2-DCF8-8A79-DC27-D94ECE651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" y="2385"/>
              <a:ext cx="9" cy="45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AutoShape 16">
              <a:extLst>
                <a:ext uri="{FF2B5EF4-FFF2-40B4-BE49-F238E27FC236}">
                  <a16:creationId xmlns:a16="http://schemas.microsoft.com/office/drawing/2014/main" id="{3716AB70-2F2E-4444-9D69-BFE02DFE7E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" y="281"/>
              <a:ext cx="107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6011E030-5B98-8ED6-101D-4593F94ED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" y="2836"/>
              <a:ext cx="107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AutoShape 14">
              <a:extLst>
                <a:ext uri="{FF2B5EF4-FFF2-40B4-BE49-F238E27FC236}">
                  <a16:creationId xmlns:a16="http://schemas.microsoft.com/office/drawing/2014/main" id="{508EF9CF-B4BC-1EA1-031E-3CC9ADB67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" y="281"/>
              <a:ext cx="505" cy="1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id="{108F8E61-2F4F-A563-8D01-88560256B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" y="2836"/>
              <a:ext cx="557" cy="1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F949C08B-3608-8F72-2A04-819332497E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2370"/>
              <a:ext cx="256" cy="1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AutoShape 11">
              <a:extLst>
                <a:ext uri="{FF2B5EF4-FFF2-40B4-BE49-F238E27FC236}">
                  <a16:creationId xmlns:a16="http://schemas.microsoft.com/office/drawing/2014/main" id="{4F82AC13-CD1C-744E-129F-E7B8854B4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1559"/>
              <a:ext cx="256" cy="1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5D56183C-80E5-10C4-BC78-D73591548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748"/>
              <a:ext cx="256" cy="1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4B99D2B1-B2AB-96A8-E362-174DF92DE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8" y="24"/>
              <a:ext cx="1181" cy="3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Futura Bk" pitchFamily="34" charset="0"/>
                  <a:cs typeface="Arial"/>
                </a:rPr>
                <a:t>9. decil</a:t>
              </a:r>
            </a:p>
          </p:txBody>
        </p:sp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5405052F-6806-4F03-86DC-4C07AA9CB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1" y="1315"/>
              <a:ext cx="1146" cy="4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Futura Bk" pitchFamily="34" charset="0"/>
                  <a:cs typeface="Arial"/>
                </a:rPr>
                <a:t>medián</a:t>
              </a:r>
            </a:p>
          </p:txBody>
        </p:sp>
        <p:sp>
          <p:nvSpPr>
            <p:cNvPr id="19" name="Text Box 7">
              <a:extLst>
                <a:ext uri="{FF2B5EF4-FFF2-40B4-BE49-F238E27FC236}">
                  <a16:creationId xmlns:a16="http://schemas.microsoft.com/office/drawing/2014/main" id="{03A29401-F00D-BB72-333C-FAA6AFDFA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" y="467"/>
              <a:ext cx="1244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Futura Bk" pitchFamily="34" charset="0"/>
                  <a:cs typeface="Arial"/>
                </a:rPr>
                <a:t>3. kvartil</a:t>
              </a:r>
            </a:p>
          </p:txBody>
        </p:sp>
        <p:sp>
          <p:nvSpPr>
            <p:cNvPr id="20" name="Text Box 6">
              <a:extLst>
                <a:ext uri="{FF2B5EF4-FFF2-40B4-BE49-F238E27FC236}">
                  <a16:creationId xmlns:a16="http://schemas.microsoft.com/office/drawing/2014/main" id="{B7E038F7-CDEF-3E38-3559-6EBC5743F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" y="2105"/>
              <a:ext cx="1266" cy="3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Futura Bk" pitchFamily="34" charset="0"/>
                  <a:cs typeface="Arial"/>
                </a:rPr>
                <a:t>1. kvartil</a:t>
              </a:r>
            </a:p>
          </p:txBody>
        </p:sp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AABBF2E8-6DD2-1ADB-913D-081A35733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" y="2555"/>
              <a:ext cx="1146" cy="4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Futura Bk" pitchFamily="34" charset="0"/>
                  <a:cs typeface="Arial"/>
                </a:rPr>
                <a:t>1. decil</a:t>
              </a:r>
            </a:p>
          </p:txBody>
        </p:sp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37960EBE-A736-1798-E904-18E83CCEF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1064"/>
              <a:ext cx="117" cy="113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F9707A9C-C27B-01F7-37AE-82EF0B726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" y="1119"/>
              <a:ext cx="504" cy="2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 Box 2">
              <a:extLst>
                <a:ext uri="{FF2B5EF4-FFF2-40B4-BE49-F238E27FC236}">
                  <a16:creationId xmlns:a16="http://schemas.microsoft.com/office/drawing/2014/main" id="{F0C14908-C553-01C5-B3FC-649413DD3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848"/>
              <a:ext cx="1178" cy="3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Futura Bk" pitchFamily="34" charset="0"/>
                  <a:cs typeface="Arial"/>
                </a:rPr>
                <a:t>průměr</a:t>
              </a:r>
            </a:p>
          </p:txBody>
        </p:sp>
      </p:grp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D698A29-5704-D51F-11A6-8DDC7220CC9D}"/>
              </a:ext>
            </a:extLst>
          </p:cNvPr>
          <p:cNvSpPr txBox="1"/>
          <p:nvPr/>
        </p:nvSpPr>
        <p:spPr>
          <a:xfrm>
            <a:off x="0" y="6552272"/>
            <a:ext cx="6094428" cy="231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i="0" u="none" strike="noStrike" baseline="0" dirty="0" err="1"/>
              <a:t>Zdroj</a:t>
            </a:r>
            <a:r>
              <a:rPr lang="en-US" sz="1000" i="0" u="none" strike="noStrike" baseline="0" dirty="0"/>
              <a:t>:  </a:t>
            </a:r>
            <a:r>
              <a:rPr lang="cs-CZ" sz="1000" i="0" u="none" strike="noStrike" baseline="0" dirty="0"/>
              <a:t>doc. </a:t>
            </a:r>
            <a:r>
              <a:rPr lang="cs-CZ" sz="1000" i="0" u="none" strike="noStrike" baseline="0" dirty="0" err="1"/>
              <a:t>Mazouch</a:t>
            </a:r>
            <a:r>
              <a:rPr lang="cs-CZ" sz="1000" i="0" u="none" strike="noStrike" baseline="0" dirty="0"/>
              <a:t>, </a:t>
            </a:r>
            <a:r>
              <a:rPr lang="cs-CZ" sz="1000" dirty="0"/>
              <a:t>VŠE na základě dat ISPV </a:t>
            </a:r>
            <a:endParaRPr lang="en-US" sz="1000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F7D9E66C-0F3C-8687-46E1-084C8E5B4EF9}"/>
              </a:ext>
            </a:extLst>
          </p:cNvPr>
          <p:cNvSpPr txBox="1"/>
          <p:nvPr/>
        </p:nvSpPr>
        <p:spPr>
          <a:xfrm>
            <a:off x="238032" y="4663409"/>
            <a:ext cx="114474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 Mezi roky 2023 a 2024 došlo po dlouhé době </a:t>
            </a:r>
            <a:br>
              <a:rPr lang="cs-CZ" sz="2400" dirty="0"/>
            </a:br>
            <a:r>
              <a:rPr lang="cs-CZ" sz="2400" dirty="0"/>
              <a:t>k </a:t>
            </a:r>
            <a:r>
              <a:rPr lang="cs-CZ" sz="2400" b="1" dirty="0"/>
              <a:t>nárůstu průměru u odborných asistentů</a:t>
            </a:r>
            <a:r>
              <a:rPr lang="cs-CZ" sz="2400" dirty="0"/>
              <a:t>. </a:t>
            </a:r>
          </a:p>
          <a:p>
            <a:r>
              <a:rPr lang="cs-CZ" sz="2400" dirty="0"/>
              <a:t>- Vyšší rozptyl u profesorů (a částečně i docentů) poukazuje na větší diverzitu v těchto kategoriích, což může naznačovat výrazné rozdíly mezi jednotlivými institucemi či specializacemi.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A897163-5357-FFAC-CA0A-564C72841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512" y="1674994"/>
            <a:ext cx="5438391" cy="3703207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7637C24F-A160-DBDE-7036-2F22C3161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50" y="384353"/>
            <a:ext cx="5980694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18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12A586A-C947-9AE1-F3FD-73EFA8440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2" y="1399441"/>
            <a:ext cx="6712729" cy="421721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3050B51-3F33-BEE4-2A65-57A0F18FA243}"/>
              </a:ext>
            </a:extLst>
          </p:cNvPr>
          <p:cNvSpPr txBox="1"/>
          <p:nvPr/>
        </p:nvSpPr>
        <p:spPr>
          <a:xfrm>
            <a:off x="0" y="6552272"/>
            <a:ext cx="6094428" cy="231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i="0" u="none" strike="noStrike" baseline="0" dirty="0" err="1"/>
              <a:t>Zdroj</a:t>
            </a:r>
            <a:r>
              <a:rPr lang="en-US" sz="1000" i="0" u="none" strike="noStrike" baseline="0" dirty="0"/>
              <a:t>:  </a:t>
            </a:r>
            <a:r>
              <a:rPr lang="cs-CZ" sz="1000" i="0" u="none" strike="noStrike" baseline="0" dirty="0"/>
              <a:t>doc. </a:t>
            </a:r>
            <a:r>
              <a:rPr lang="cs-CZ" sz="1000" i="0" u="none" strike="noStrike" baseline="0" dirty="0" err="1"/>
              <a:t>Mazouch</a:t>
            </a:r>
            <a:r>
              <a:rPr lang="cs-CZ" sz="1000" i="0" u="none" strike="noStrike" baseline="0" dirty="0"/>
              <a:t>, </a:t>
            </a:r>
            <a:r>
              <a:rPr lang="cs-CZ" sz="1000" dirty="0"/>
              <a:t>VŠE na základě dat ISPV </a:t>
            </a:r>
            <a:endParaRPr lang="en-US" sz="1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92D483-D5C2-8E69-8E34-5D9784BAA135}"/>
              </a:ext>
            </a:extLst>
          </p:cNvPr>
          <p:cNvSpPr txBox="1"/>
          <p:nvPr/>
        </p:nvSpPr>
        <p:spPr>
          <a:xfrm>
            <a:off x="7400260" y="692772"/>
            <a:ext cx="460907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Stále přetrvává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obrovský podíl odměn ve mzdě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Ten činí od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28 % u vědeckovýzkumných pracovníků, až po 40 % u profesorů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Průměr za mzdovou sféru přitom činí pouze 17 %, u vysokoškoláků ve mzdě je to 19 %. </a:t>
            </a:r>
          </a:p>
          <a:p>
            <a:endParaRPr lang="cs-CZ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čase se podíl odměn zase mírně zhoršil, po předchozím zlepšení (v minulých letech mzdy na VŠ rostly málo a větší část nárůstu šla do tarifů - některé školy si udělaly i jakýsi "automat"). </a:t>
            </a:r>
          </a:p>
          <a:p>
            <a:pPr algn="l"/>
            <a:endParaRPr lang="cs-CZ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návaznosti na předchozí bod je patrné, že tarifní mzda rostla o 8-9 % podle pozice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139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2342C-C1D5-73C9-A19A-7422600A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4" y="311527"/>
            <a:ext cx="5364246" cy="110379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Srovnání výše tarifů </a:t>
            </a:r>
            <a:br>
              <a:rPr lang="cs-CZ" dirty="0"/>
            </a:br>
            <a:r>
              <a:rPr lang="cs-CZ" sz="1600" i="1" dirty="0"/>
              <a:t>(květen 2025) 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Graf 8">
                <a:extLst>
                  <a:ext uri="{FF2B5EF4-FFF2-40B4-BE49-F238E27FC236}">
                    <a16:creationId xmlns:a16="http://schemas.microsoft.com/office/drawing/2014/main" id="{B862DE38-3D0D-F785-3FE1-C9D3BB392EC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65270132"/>
                  </p:ext>
                </p:extLst>
              </p:nvPr>
            </p:nvGraphicFramePr>
            <p:xfrm>
              <a:off x="160254" y="1531144"/>
              <a:ext cx="5535695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9" name="Graf 8">
                <a:extLst>
                  <a:ext uri="{FF2B5EF4-FFF2-40B4-BE49-F238E27FC236}">
                    <a16:creationId xmlns:a16="http://schemas.microsoft.com/office/drawing/2014/main" id="{B862DE38-3D0D-F785-3FE1-C9D3BB392EC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254" y="1531144"/>
                <a:ext cx="5535695" cy="27432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884A8258-0629-C8EC-5148-752964D09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64" y="4781550"/>
            <a:ext cx="5236736" cy="17611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Nejnižší tarify UHK a OU</a:t>
            </a:r>
          </a:p>
          <a:p>
            <a:pPr marL="0" indent="0" algn="ctr">
              <a:buNone/>
            </a:pPr>
            <a:r>
              <a:rPr lang="cs-CZ" b="1" dirty="0"/>
              <a:t>Nejvyšší tarify MU, TUL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985A6151-18EA-A04E-A3AF-8830C08DA6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794798"/>
              </p:ext>
            </p:extLst>
          </p:nvPr>
        </p:nvGraphicFramePr>
        <p:xfrm>
          <a:off x="6955265" y="0"/>
          <a:ext cx="5236736" cy="6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7" imgW="4467235" imgH="5829300" progId="Excel.Sheet.12">
                  <p:embed/>
                </p:oleObj>
              </mc:Choice>
              <mc:Fallback>
                <p:oleObj name="Worksheet" r:id="rId7" imgW="4467235" imgH="5829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55265" y="0"/>
                        <a:ext cx="5236736" cy="6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509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1E6383D1-1E72-7F12-85D9-47CF2F35F3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92376"/>
              </p:ext>
            </p:extLst>
          </p:nvPr>
        </p:nvGraphicFramePr>
        <p:xfrm>
          <a:off x="66675" y="100013"/>
          <a:ext cx="8791575" cy="642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3" imgW="8791719" imgH="6429375" progId="Excel.Sheet.12">
                  <p:embed/>
                </p:oleObj>
              </mc:Choice>
              <mc:Fallback>
                <p:oleObj name="Worksheet" r:id="rId3" imgW="8791719" imgH="64293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75" y="100013"/>
                        <a:ext cx="8791575" cy="642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0C056225-D849-F5DA-2DF3-85CF12E1B5E6}"/>
              </a:ext>
            </a:extLst>
          </p:cNvPr>
          <p:cNvSpPr txBox="1"/>
          <p:nvPr/>
        </p:nvSpPr>
        <p:spPr>
          <a:xfrm>
            <a:off x="0" y="6553527"/>
            <a:ext cx="88582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Zdroj: Tab. 3.1c: Veřejné vysoké školy – průměrné měsíční mzdy zaměstnanců celkem podle profesního zařazení a zdrojů financování v roce 2024</a:t>
            </a:r>
          </a:p>
        </p:txBody>
      </p:sp>
      <p:sp>
        <p:nvSpPr>
          <p:cNvPr id="6" name="Zástupný text 3">
            <a:extLst>
              <a:ext uri="{FF2B5EF4-FFF2-40B4-BE49-F238E27FC236}">
                <a16:creationId xmlns:a16="http://schemas.microsoft.com/office/drawing/2014/main" id="{D4B2063A-FAF9-43D6-3788-F4A4BF0227C4}"/>
              </a:ext>
            </a:extLst>
          </p:cNvPr>
          <p:cNvSpPr txBox="1">
            <a:spLocks/>
          </p:cNvSpPr>
          <p:nvPr/>
        </p:nvSpPr>
        <p:spPr>
          <a:xfrm>
            <a:off x="9064663" y="368037"/>
            <a:ext cx="3048783" cy="60708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b="1" dirty="0"/>
              <a:t>Průměrná mzda v mzdové sféře </a:t>
            </a:r>
            <a:r>
              <a:rPr lang="cs-CZ" sz="1700" b="1" dirty="0">
                <a:solidFill>
                  <a:srgbClr val="FF0000"/>
                </a:solidFill>
              </a:rPr>
              <a:t>48 910 Kč</a:t>
            </a:r>
            <a:r>
              <a:rPr lang="cs-CZ" sz="1700" b="1" dirty="0"/>
              <a:t>. </a:t>
            </a:r>
            <a:br>
              <a:rPr lang="cs-CZ" sz="1700" b="1" dirty="0"/>
            </a:br>
            <a:br>
              <a:rPr lang="cs-CZ" sz="1700" b="1" dirty="0"/>
            </a:br>
            <a:r>
              <a:rPr lang="cs-CZ" sz="1200" i="1" dirty="0"/>
              <a:t>(vše červeně je pod průměrnou mzdou v mzdové sféře)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Průměrné mzdy  </a:t>
            </a:r>
            <a:r>
              <a:rPr lang="cs-CZ" b="1" dirty="0"/>
              <a:t>odborných asistentů</a:t>
            </a:r>
            <a:r>
              <a:rPr lang="cs-CZ" dirty="0"/>
              <a:t> pohybující se: </a:t>
            </a:r>
          </a:p>
          <a:p>
            <a:r>
              <a:rPr lang="cs-CZ" b="1" dirty="0"/>
              <a:t>pod průměrnou mzdou</a:t>
            </a:r>
          </a:p>
          <a:p>
            <a:pPr lvl="1"/>
            <a:r>
              <a:rPr lang="cs-CZ" dirty="0"/>
              <a:t>SU, AVU, JAMU, VŠTE </a:t>
            </a:r>
          </a:p>
          <a:p>
            <a:r>
              <a:rPr lang="cs-CZ" b="1" dirty="0"/>
              <a:t>průměrná mzda + 10% </a:t>
            </a:r>
          </a:p>
          <a:p>
            <a:pPr lvl="1"/>
            <a:r>
              <a:rPr lang="cs-CZ" dirty="0"/>
              <a:t>UJEP, JU, UHK, UP, AMU,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294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712876-D618-EFB7-F725-7143D4F17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64663" y="368037"/>
            <a:ext cx="3048783" cy="569938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Jedná se </a:t>
            </a:r>
            <a:r>
              <a:rPr lang="cs-CZ" b="1" u="sng" dirty="0">
                <a:solidFill>
                  <a:srgbClr val="FF0000"/>
                </a:solidFill>
              </a:rPr>
              <a:t>pouze</a:t>
            </a:r>
            <a:r>
              <a:rPr lang="cs-CZ" b="1" dirty="0">
                <a:solidFill>
                  <a:srgbClr val="FF0000"/>
                </a:solidFill>
              </a:rPr>
              <a:t> o zdroje 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z kapitoly 333 – MŠMT </a:t>
            </a:r>
          </a:p>
          <a:p>
            <a:endParaRPr lang="cs-CZ" dirty="0"/>
          </a:p>
          <a:p>
            <a:r>
              <a:rPr lang="cs-CZ" b="1" dirty="0"/>
              <a:t>Zdroje poskytnuté MŠMT nestačí ani na pokrytí průměrné mzdy u asistentů a odborných asistentů </a:t>
            </a:r>
          </a:p>
          <a:p>
            <a:r>
              <a:rPr lang="cs-CZ" sz="1200" i="1" dirty="0"/>
              <a:t>(vše červeně je pod průměrnou mzdou v mzdové sféře)</a:t>
            </a:r>
          </a:p>
          <a:p>
            <a:endParaRPr lang="cs-CZ" dirty="0"/>
          </a:p>
          <a:p>
            <a:r>
              <a:rPr lang="cs-CZ" dirty="0"/>
              <a:t>Průměrné mzdy z kapitoly 333- MŠMT </a:t>
            </a:r>
            <a:r>
              <a:rPr lang="cs-CZ" b="1" dirty="0"/>
              <a:t>odborných asistentů</a:t>
            </a:r>
            <a:r>
              <a:rPr lang="cs-CZ" dirty="0"/>
              <a:t> pohybující se: </a:t>
            </a:r>
          </a:p>
          <a:p>
            <a:r>
              <a:rPr lang="cs-CZ" b="1" dirty="0"/>
              <a:t>pod průměrnou mzdou</a:t>
            </a:r>
          </a:p>
          <a:p>
            <a:r>
              <a:rPr lang="cs-CZ" dirty="0"/>
              <a:t>- UJEP, VETUNI, SU, AMU, AVU, JAMU, VŠTE </a:t>
            </a:r>
          </a:p>
          <a:p>
            <a:endParaRPr lang="cs-CZ" dirty="0"/>
          </a:p>
          <a:p>
            <a:r>
              <a:rPr lang="cs-CZ" b="1" dirty="0"/>
              <a:t>průměrná mzda + 10% </a:t>
            </a:r>
          </a:p>
          <a:p>
            <a:r>
              <a:rPr lang="cs-CZ" dirty="0"/>
              <a:t>- JU, OU, UHK, ZČU, UP, VŠB-TU, UTB, MENDELU,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56AD998-3A83-38CE-7C76-D24181FF1E7C}"/>
              </a:ext>
            </a:extLst>
          </p:cNvPr>
          <p:cNvSpPr txBox="1"/>
          <p:nvPr/>
        </p:nvSpPr>
        <p:spPr>
          <a:xfrm>
            <a:off x="9106292" y="6251063"/>
            <a:ext cx="30857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Zdroj: Tab. 4.1c: Veřejné vysoké školy – průměrné měsíční mzdy zaměstnanců celkem podle profesního zařazení v roce 2024 – kap. 333-MŠMT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7EB7105-DD1A-8844-5853-CFFD8982E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1" y="185737"/>
            <a:ext cx="8915400" cy="6486525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6BBB9B66-3C0B-EE0E-F028-56AE18684AB1}"/>
              </a:ext>
            </a:extLst>
          </p:cNvPr>
          <p:cNvSpPr/>
          <p:nvPr/>
        </p:nvSpPr>
        <p:spPr>
          <a:xfrm>
            <a:off x="-1" y="790575"/>
            <a:ext cx="2333625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273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36730-3133-6FC2-803D-08CE076AB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51" y="20215"/>
            <a:ext cx="11605098" cy="943583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Akademičtí pracovníci celkem - průměrná měsíční mzda</a:t>
            </a:r>
            <a:br>
              <a:rPr kumimoji="0" 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 financování: bez ohledu na zdroj financování, tj. kap. 333 - MŠMT vč. doplňkové činnosti, prostředků strukturálních fondů EU a ostatních zdrojů (bez OON) - 2024</a:t>
            </a:r>
            <a:endParaRPr lang="cs-CZ" dirty="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286FC1B-7CFA-3080-C66C-58059FE1CA62}"/>
              </a:ext>
            </a:extLst>
          </p:cNvPr>
          <p:cNvCxnSpPr>
            <a:cxnSpLocks/>
          </p:cNvCxnSpPr>
          <p:nvPr/>
        </p:nvCxnSpPr>
        <p:spPr>
          <a:xfrm flipH="1" flipV="1">
            <a:off x="2019300" y="1133475"/>
            <a:ext cx="5600700" cy="20955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Obrázek 15">
            <a:extLst>
              <a:ext uri="{FF2B5EF4-FFF2-40B4-BE49-F238E27FC236}">
                <a16:creationId xmlns:a16="http://schemas.microsoft.com/office/drawing/2014/main" id="{A1905730-464E-AA8B-3D75-7DE926227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859" y="963798"/>
            <a:ext cx="10308559" cy="6075177"/>
          </a:xfrm>
          <a:prstGeom prst="rect">
            <a:avLst/>
          </a:prstGeo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487B183-F503-EC1E-FFF8-52CF8433E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4851" y="1133475"/>
            <a:ext cx="4334207" cy="2179705"/>
          </a:xfrm>
        </p:spPr>
        <p:txBody>
          <a:bodyPr>
            <a:normAutofit/>
          </a:bodyPr>
          <a:lstStyle/>
          <a:p>
            <a:r>
              <a:rPr lang="cs-CZ" b="1" dirty="0"/>
              <a:t>Průměrná mzda mzdová sféra v ČR – 48 910 Kč</a:t>
            </a:r>
          </a:p>
          <a:p>
            <a:endParaRPr lang="cs-CZ" dirty="0"/>
          </a:p>
          <a:p>
            <a:r>
              <a:rPr lang="cs-CZ" dirty="0"/>
              <a:t>Je patrné, že mzdy na AVU a JAMU se pohybují pod průměrnou mzdou. </a:t>
            </a:r>
          </a:p>
          <a:p>
            <a:r>
              <a:rPr lang="cs-CZ" dirty="0"/>
              <a:t>Na 9 VVŠ je výrazná část mezd pod úrovní průměrné mzdy. </a:t>
            </a:r>
          </a:p>
          <a:p>
            <a:r>
              <a:rPr lang="cs-CZ" dirty="0"/>
              <a:t>Velké množství škol se nachází poblíž průměru. 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5CD49665-47CE-4845-7004-0CFF87C1F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8148"/>
              </p:ext>
            </p:extLst>
          </p:nvPr>
        </p:nvGraphicFramePr>
        <p:xfrm>
          <a:off x="7756105" y="3429000"/>
          <a:ext cx="4772025" cy="31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2F1A5C5B-36F0-25B5-C26C-D01FA2959927}"/>
              </a:ext>
            </a:extLst>
          </p:cNvPr>
          <p:cNvSpPr txBox="1"/>
          <p:nvPr/>
        </p:nvSpPr>
        <p:spPr>
          <a:xfrm>
            <a:off x="6572250" y="6586538"/>
            <a:ext cx="5887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Zdroj dat: Tab. B1.6.5: Vysoké školy včetně kolejí, menz, VŠZS a VŠLS – zaměstnanci podle profesního zařazení, mzdy celkem a průměrná měsíční mzda (bez OON) 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A6E7F372-895F-D6F1-7904-1A85458B6D39}"/>
              </a:ext>
            </a:extLst>
          </p:cNvPr>
          <p:cNvCxnSpPr>
            <a:cxnSpLocks/>
          </p:cNvCxnSpPr>
          <p:nvPr/>
        </p:nvCxnSpPr>
        <p:spPr>
          <a:xfrm flipH="1">
            <a:off x="2019300" y="1227205"/>
            <a:ext cx="5736805" cy="0"/>
          </a:xfrm>
          <a:prstGeom prst="straightConnector1">
            <a:avLst/>
          </a:prstGeom>
          <a:ln w="12700"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E013F82B-1172-B2D9-CB60-7113741C262D}"/>
              </a:ext>
            </a:extLst>
          </p:cNvPr>
          <p:cNvSpPr txBox="1"/>
          <p:nvPr/>
        </p:nvSpPr>
        <p:spPr>
          <a:xfrm>
            <a:off x="0" y="6576175"/>
            <a:ext cx="233589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i="1" dirty="0"/>
              <a:t>Pozn.: Číslo je mediánová hodnota.</a:t>
            </a:r>
          </a:p>
        </p:txBody>
      </p:sp>
    </p:spTree>
    <p:extLst>
      <p:ext uri="{BB962C8B-B14F-4D97-AF65-F5344CB8AC3E}">
        <p14:creationId xmlns:p14="http://schemas.microsoft.com/office/powerpoint/2010/main" val="1104976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85EEF-0328-1F1E-EEDB-3C837AC9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803275"/>
            <a:ext cx="2057400" cy="4178300"/>
          </a:xfrm>
        </p:spPr>
        <p:txBody>
          <a:bodyPr>
            <a:normAutofit/>
          </a:bodyPr>
          <a:lstStyle/>
          <a:p>
            <a:r>
              <a:rPr lang="cs-CZ" sz="3200" noProof="0" dirty="0"/>
              <a:t>Rozdělení mezd dle segmentů a pracovních pozic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E2C2306-7AAC-22AA-8A1A-E48748F22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782" y="3799599"/>
            <a:ext cx="4760218" cy="280852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399E731-ABAB-177F-3AD7-C99E3E3AA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570" y="447261"/>
            <a:ext cx="4760217" cy="29817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9791245-FA38-8579-8A92-E4B2FFCD0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188" y="375526"/>
            <a:ext cx="5175382" cy="30534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A7795A5-E411-E15A-7ECE-1D3BC1DE2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770" y="3799599"/>
            <a:ext cx="4760217" cy="280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2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A4C70-AF7A-E5FE-944E-7AD8260F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26A9C9-21A7-CDBA-A7A0-A303AF138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Kontraktové financování</a:t>
            </a:r>
          </a:p>
          <a:p>
            <a:r>
              <a:rPr lang="cs-CZ" dirty="0"/>
              <a:t>Mzdové informace</a:t>
            </a:r>
          </a:p>
        </p:txBody>
      </p:sp>
    </p:spTree>
    <p:extLst>
      <p:ext uri="{BB962C8B-B14F-4D97-AF65-F5344CB8AC3E}">
        <p14:creationId xmlns:p14="http://schemas.microsoft.com/office/powerpoint/2010/main" val="3335804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E2C9A13-306B-ABB4-1CB0-03C841895DB9}"/>
              </a:ext>
            </a:extLst>
          </p:cNvPr>
          <p:cNvSpPr txBox="1"/>
          <p:nvPr/>
        </p:nvSpPr>
        <p:spPr>
          <a:xfrm>
            <a:off x="120786" y="203618"/>
            <a:ext cx="83629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Odborní asistenti  </a:t>
            </a:r>
            <a:b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Zdroj financování: bez ohledu na zdroj financování, tj. kap. 333 - MŠMT vč. doplňkové činnosti, prostředků strukturálních fondů EU a ostatních zdrojů (bez OON)</a:t>
            </a:r>
            <a:endParaRPr lang="cs-CZ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768BB2E-CBAB-447D-4357-DA9BB4ADE5D2}"/>
              </a:ext>
            </a:extLst>
          </p:cNvPr>
          <p:cNvSpPr txBox="1"/>
          <p:nvPr/>
        </p:nvSpPr>
        <p:spPr>
          <a:xfrm>
            <a:off x="8752819" y="434628"/>
            <a:ext cx="33531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Nejvyšší mediánová mzda </a:t>
            </a:r>
            <a:r>
              <a:rPr lang="cs-CZ" dirty="0"/>
              <a:t>– </a:t>
            </a:r>
          </a:p>
          <a:p>
            <a:r>
              <a:rPr lang="cs-CZ" dirty="0"/>
              <a:t>informatické fakulty (67 496 Kč) a fakulty TV a sportu (67 061 Kč), u informatických fakult je však výrazný rozptyl</a:t>
            </a:r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Nejhůře placené fakulty </a:t>
            </a:r>
            <a:r>
              <a:rPr lang="cs-CZ" sz="1200" b="1" dirty="0"/>
              <a:t>(medián) </a:t>
            </a:r>
            <a:r>
              <a:rPr lang="cs-CZ" dirty="0"/>
              <a:t>– </a:t>
            </a:r>
            <a:r>
              <a:rPr lang="cs-CZ" dirty="0">
                <a:solidFill>
                  <a:srgbClr val="FF0000"/>
                </a:solidFill>
              </a:rPr>
              <a:t>teologické</a:t>
            </a:r>
            <a:r>
              <a:rPr lang="cs-CZ" dirty="0"/>
              <a:t> (40 861 Kč), </a:t>
            </a:r>
            <a:r>
              <a:rPr lang="cs-CZ" dirty="0">
                <a:solidFill>
                  <a:srgbClr val="FF0000"/>
                </a:solidFill>
              </a:rPr>
              <a:t>filozofické</a:t>
            </a:r>
            <a:r>
              <a:rPr lang="cs-CZ" dirty="0"/>
              <a:t> (48 557 Kč), </a:t>
            </a:r>
            <a:r>
              <a:rPr lang="cs-CZ" dirty="0">
                <a:solidFill>
                  <a:srgbClr val="FF0000"/>
                </a:solidFill>
              </a:rPr>
              <a:t>umělecké fakulty, architektura a restaurování </a:t>
            </a:r>
            <a:r>
              <a:rPr lang="cs-CZ" dirty="0"/>
              <a:t>(49 064 Kč) – s výjimkou VŠUP </a:t>
            </a:r>
          </a:p>
          <a:p>
            <a:endParaRPr lang="cs-CZ" dirty="0"/>
          </a:p>
          <a:p>
            <a:r>
              <a:rPr lang="cs-CZ" dirty="0"/>
              <a:t>Lékařská fakulta Ostravské univerzity (41 187  Kč) výrazně nižší hodnota oproti mediánu</a:t>
            </a:r>
          </a:p>
          <a:p>
            <a:endParaRPr lang="cs-CZ" dirty="0"/>
          </a:p>
          <a:p>
            <a:r>
              <a:rPr lang="cs-CZ" dirty="0"/>
              <a:t>Naopak FSV UK výrazně nad průměrem</a:t>
            </a:r>
          </a:p>
          <a:p>
            <a:br>
              <a:rPr lang="cs-CZ" dirty="0"/>
            </a:br>
            <a:endParaRPr lang="cs-CZ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0FC6A839-DF51-20E3-FCDC-930223759023}"/>
              </a:ext>
            </a:extLst>
          </p:cNvPr>
          <p:cNvSpPr txBox="1"/>
          <p:nvPr/>
        </p:nvSpPr>
        <p:spPr>
          <a:xfrm>
            <a:off x="1693886" y="6476985"/>
            <a:ext cx="6553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Zdroj dat: Tab. B1.6.5: Vysoké školy včetně kolejí, menz, VŠZS a VŠLS – zaměstnanci podle profesního zařazení, mzdy celkem a průměrná měsíční mzda (bez OON)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D45417B-4514-7D3A-8E3A-ABBFCF52C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9" y="1308791"/>
            <a:ext cx="8510935" cy="5014659"/>
          </a:xfrm>
          <a:prstGeom prst="rect">
            <a:avLst/>
          </a:prstGeom>
        </p:spPr>
      </p:pic>
      <p:grpSp>
        <p:nvGrpSpPr>
          <p:cNvPr id="9" name="Group 1">
            <a:extLst>
              <a:ext uri="{FF2B5EF4-FFF2-40B4-BE49-F238E27FC236}">
                <a16:creationId xmlns:a16="http://schemas.microsoft.com/office/drawing/2014/main" id="{AD7A9567-E90A-55C1-95B1-759FF3BA5A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0786" y="5254201"/>
            <a:ext cx="1606485" cy="1490313"/>
            <a:chOff x="0" y="0"/>
            <a:chExt cx="2406" cy="3114"/>
          </a:xfrm>
        </p:grpSpPr>
        <p:sp>
          <p:nvSpPr>
            <p:cNvPr id="10" name="AutoShape 21">
              <a:extLst>
                <a:ext uri="{FF2B5EF4-FFF2-40B4-BE49-F238E27FC236}">
                  <a16:creationId xmlns:a16="http://schemas.microsoft.com/office/drawing/2014/main" id="{87289C51-856C-7DC9-92CF-89AADF8FF11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406" cy="31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DC22B0E2-4203-A493-634A-93173EC12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" y="748"/>
              <a:ext cx="561" cy="8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Rectangle 19">
              <a:extLst>
                <a:ext uri="{FF2B5EF4-FFF2-40B4-BE49-F238E27FC236}">
                  <a16:creationId xmlns:a16="http://schemas.microsoft.com/office/drawing/2014/main" id="{0C9F99EC-3460-4B00-ED5B-C001DFE71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" y="1559"/>
              <a:ext cx="561" cy="811"/>
            </a:xfrm>
            <a:prstGeom prst="rect">
              <a:avLst/>
            </a:prstGeom>
            <a:solidFill>
              <a:srgbClr val="FF6060"/>
            </a:solidFill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AutoShape 18">
              <a:extLst>
                <a:ext uri="{FF2B5EF4-FFF2-40B4-BE49-F238E27FC236}">
                  <a16:creationId xmlns:a16="http://schemas.microsoft.com/office/drawing/2014/main" id="{710263CD-87B7-B53B-F177-BF3969854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" y="286"/>
              <a:ext cx="9" cy="44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AutoShape 17">
              <a:extLst>
                <a:ext uri="{FF2B5EF4-FFF2-40B4-BE49-F238E27FC236}">
                  <a16:creationId xmlns:a16="http://schemas.microsoft.com/office/drawing/2014/main" id="{FD2DE662-3629-4D4A-FF6D-FCE6B9D8E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" y="2385"/>
              <a:ext cx="9" cy="45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AutoShape 16">
              <a:extLst>
                <a:ext uri="{FF2B5EF4-FFF2-40B4-BE49-F238E27FC236}">
                  <a16:creationId xmlns:a16="http://schemas.microsoft.com/office/drawing/2014/main" id="{8D4E5F3B-31E4-E600-C622-B55438B75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" y="281"/>
              <a:ext cx="107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AutoShape 15">
              <a:extLst>
                <a:ext uri="{FF2B5EF4-FFF2-40B4-BE49-F238E27FC236}">
                  <a16:creationId xmlns:a16="http://schemas.microsoft.com/office/drawing/2014/main" id="{56A37D00-8306-BC3C-E1CF-860BD9FCB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" y="2836"/>
              <a:ext cx="107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AutoShape 14">
              <a:extLst>
                <a:ext uri="{FF2B5EF4-FFF2-40B4-BE49-F238E27FC236}">
                  <a16:creationId xmlns:a16="http://schemas.microsoft.com/office/drawing/2014/main" id="{26F02766-DC8C-4BC9-83F6-1C4014B2E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" y="281"/>
              <a:ext cx="505" cy="1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AutoShape 13">
              <a:extLst>
                <a:ext uri="{FF2B5EF4-FFF2-40B4-BE49-F238E27FC236}">
                  <a16:creationId xmlns:a16="http://schemas.microsoft.com/office/drawing/2014/main" id="{A42EB8D6-F32D-B787-6F15-D5BA4C2AD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" y="2836"/>
              <a:ext cx="557" cy="1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19383C86-021F-2786-45FA-6A53A61810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2370"/>
              <a:ext cx="256" cy="1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AutoShape 11">
              <a:extLst>
                <a:ext uri="{FF2B5EF4-FFF2-40B4-BE49-F238E27FC236}">
                  <a16:creationId xmlns:a16="http://schemas.microsoft.com/office/drawing/2014/main" id="{FF7EEC55-1127-DAB8-C72C-9F0DA1875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1559"/>
              <a:ext cx="256" cy="1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AutoShape 10">
              <a:extLst>
                <a:ext uri="{FF2B5EF4-FFF2-40B4-BE49-F238E27FC236}">
                  <a16:creationId xmlns:a16="http://schemas.microsoft.com/office/drawing/2014/main" id="{96317015-75AB-1246-15C3-727A2E6685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748"/>
              <a:ext cx="256" cy="1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Text Box 9">
              <a:extLst>
                <a:ext uri="{FF2B5EF4-FFF2-40B4-BE49-F238E27FC236}">
                  <a16:creationId xmlns:a16="http://schemas.microsoft.com/office/drawing/2014/main" id="{AD187585-0806-A756-359B-E21B9C866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8" y="24"/>
              <a:ext cx="1181" cy="3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Futura Bk" pitchFamily="34" charset="0"/>
                  <a:cs typeface="Arial"/>
                </a:rPr>
                <a:t>9. decil</a:t>
              </a:r>
            </a:p>
          </p:txBody>
        </p:sp>
        <p:sp>
          <p:nvSpPr>
            <p:cNvPr id="23" name="Text Box 8">
              <a:extLst>
                <a:ext uri="{FF2B5EF4-FFF2-40B4-BE49-F238E27FC236}">
                  <a16:creationId xmlns:a16="http://schemas.microsoft.com/office/drawing/2014/main" id="{872C3568-507D-C69D-0790-A061640D2D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1" y="1315"/>
              <a:ext cx="1146" cy="4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Futura Bk" pitchFamily="34" charset="0"/>
                  <a:cs typeface="Arial"/>
                </a:rPr>
                <a:t>medián</a:t>
              </a:r>
            </a:p>
          </p:txBody>
        </p:sp>
        <p:sp>
          <p:nvSpPr>
            <p:cNvPr id="24" name="Text Box 7">
              <a:extLst>
                <a:ext uri="{FF2B5EF4-FFF2-40B4-BE49-F238E27FC236}">
                  <a16:creationId xmlns:a16="http://schemas.microsoft.com/office/drawing/2014/main" id="{00FF926C-743A-0356-2691-76A8516BE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" y="467"/>
              <a:ext cx="1244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Futura Bk" pitchFamily="34" charset="0"/>
                  <a:cs typeface="Arial"/>
                </a:rPr>
                <a:t>3. kvartil</a:t>
              </a:r>
            </a:p>
          </p:txBody>
        </p:sp>
        <p:sp>
          <p:nvSpPr>
            <p:cNvPr id="25" name="Text Box 6">
              <a:extLst>
                <a:ext uri="{FF2B5EF4-FFF2-40B4-BE49-F238E27FC236}">
                  <a16:creationId xmlns:a16="http://schemas.microsoft.com/office/drawing/2014/main" id="{CBAE2250-3028-E552-7BE7-4301D4FA4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" y="2105"/>
              <a:ext cx="1266" cy="3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Futura Bk" pitchFamily="34" charset="0"/>
                  <a:cs typeface="Arial"/>
                </a:rPr>
                <a:t>1. kvartil</a:t>
              </a:r>
            </a:p>
          </p:txBody>
        </p:sp>
        <p:sp>
          <p:nvSpPr>
            <p:cNvPr id="26" name="Text Box 5">
              <a:extLst>
                <a:ext uri="{FF2B5EF4-FFF2-40B4-BE49-F238E27FC236}">
                  <a16:creationId xmlns:a16="http://schemas.microsoft.com/office/drawing/2014/main" id="{D45283AE-5A6F-8258-5BA5-318D135BE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" y="2555"/>
              <a:ext cx="1146" cy="4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800" b="0" i="0" u="none" strike="noStrike" baseline="0">
                  <a:solidFill>
                    <a:srgbClr val="000000"/>
                  </a:solidFill>
                  <a:latin typeface="Futura Bk" pitchFamily="34" charset="0"/>
                  <a:cs typeface="Arial"/>
                </a:rPr>
                <a:t>1. decil</a:t>
              </a:r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6821EDD1-3E47-A0B6-C1A7-AFC272256602}"/>
              </a:ext>
            </a:extLst>
          </p:cNvPr>
          <p:cNvSpPr txBox="1"/>
          <p:nvPr/>
        </p:nvSpPr>
        <p:spPr>
          <a:xfrm>
            <a:off x="8517406" y="6194381"/>
            <a:ext cx="3553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/>
              <a:t>Nutno vzít do úvahy, že data nejsou očištěna podle zdroje financování (granty apod.) !</a:t>
            </a:r>
          </a:p>
        </p:txBody>
      </p:sp>
    </p:spTree>
    <p:extLst>
      <p:ext uri="{BB962C8B-B14F-4D97-AF65-F5344CB8AC3E}">
        <p14:creationId xmlns:p14="http://schemas.microsoft.com/office/powerpoint/2010/main" val="1961966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A9D8B5A4-67FC-C02F-113C-947EC6456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695" y="838267"/>
            <a:ext cx="9629775" cy="5676900"/>
          </a:xfrm>
          <a:prstGeom prst="rect">
            <a:avLst/>
          </a:prstGeom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1B7545D4-8BF5-3F54-72DE-BCCFECD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09988" y="1831307"/>
            <a:ext cx="2982012" cy="4845765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Velké rozdíly ve mzdách odborných asistentů </a:t>
            </a:r>
          </a:p>
          <a:p>
            <a:r>
              <a:rPr lang="cs-CZ" b="1" dirty="0"/>
              <a:t>Velmi asymetrická distribuce</a:t>
            </a:r>
            <a:r>
              <a:rPr lang="cs-CZ" dirty="0"/>
              <a:t>, která je zkreslená malou skupinou, která zvyšuje celkový průměr. </a:t>
            </a:r>
          </a:p>
          <a:p>
            <a:r>
              <a:rPr lang="cs-CZ" b="1" dirty="0"/>
              <a:t>Značná variabilita napříč institucemi</a:t>
            </a:r>
            <a:r>
              <a:rPr lang="cs-CZ" dirty="0"/>
              <a:t>. </a:t>
            </a:r>
          </a:p>
          <a:p>
            <a:r>
              <a:rPr lang="cs-CZ" b="1" dirty="0"/>
              <a:t>Nejmenší rozdíly </a:t>
            </a:r>
            <a:r>
              <a:rPr lang="cs-CZ" dirty="0"/>
              <a:t>ve mzdách vykazují </a:t>
            </a:r>
            <a:r>
              <a:rPr lang="cs-CZ" b="1" dirty="0"/>
              <a:t>UHK, UTB</a:t>
            </a:r>
            <a:r>
              <a:rPr lang="cs-CZ" dirty="0"/>
              <a:t>, UPOL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i="1" dirty="0"/>
              <a:t>Nutno vzít do úvahy, že data nejsou očištěna podle zdroje financování (granty apod.) !</a:t>
            </a:r>
          </a:p>
        </p:txBody>
      </p:sp>
      <p:sp>
        <p:nvSpPr>
          <p:cNvPr id="9" name="Zástupný text 7">
            <a:extLst>
              <a:ext uri="{FF2B5EF4-FFF2-40B4-BE49-F238E27FC236}">
                <a16:creationId xmlns:a16="http://schemas.microsoft.com/office/drawing/2014/main" id="{6D3A9A87-B05A-11EE-15D8-ADD05B0E85EB}"/>
              </a:ext>
            </a:extLst>
          </p:cNvPr>
          <p:cNvSpPr txBox="1">
            <a:spLocks/>
          </p:cNvSpPr>
          <p:nvPr/>
        </p:nvSpPr>
        <p:spPr>
          <a:xfrm>
            <a:off x="537328" y="194896"/>
            <a:ext cx="7371761" cy="333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/>
              <a:t>Odborní asistenti - SEGMENT</a:t>
            </a:r>
            <a:r>
              <a:rPr lang="cs-CZ" sz="3200" b="1" dirty="0">
                <a:solidFill>
                  <a:srgbClr val="0070C0"/>
                </a:solidFill>
              </a:rPr>
              <a:t> 3 </a:t>
            </a:r>
            <a:r>
              <a:rPr lang="cs-CZ" sz="3200" b="1" dirty="0"/>
              <a:t>a</a:t>
            </a:r>
            <a:r>
              <a:rPr lang="cs-CZ" sz="3200" b="1" dirty="0">
                <a:solidFill>
                  <a:srgbClr val="0070C0"/>
                </a:solidFill>
              </a:rPr>
              <a:t> </a:t>
            </a:r>
            <a:r>
              <a:rPr lang="cs-CZ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4</a:t>
            </a:r>
            <a:r>
              <a:rPr lang="cs-CZ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C7A58DA-8D24-B422-5DDA-74246D39107F}"/>
              </a:ext>
            </a:extLst>
          </p:cNvPr>
          <p:cNvSpPr txBox="1"/>
          <p:nvPr/>
        </p:nvSpPr>
        <p:spPr>
          <a:xfrm>
            <a:off x="0" y="6611779"/>
            <a:ext cx="90350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Zdroj dat: Tab. B1.6.5: Vysoké školy včetně kolejí, menz, VŠZS a VŠLS – zaměstnanci podle profesního zařazení, mzdy celkem a průměrná měsíční mzda (bez OON) </a:t>
            </a:r>
          </a:p>
        </p:txBody>
      </p:sp>
      <p:sp>
        <p:nvSpPr>
          <p:cNvPr id="14" name="Zástupný text 7">
            <a:extLst>
              <a:ext uri="{FF2B5EF4-FFF2-40B4-BE49-F238E27FC236}">
                <a16:creationId xmlns:a16="http://schemas.microsoft.com/office/drawing/2014/main" id="{E62E5340-D503-A58D-4C82-2389A6D4854F}"/>
              </a:ext>
            </a:extLst>
          </p:cNvPr>
          <p:cNvSpPr txBox="1">
            <a:spLocks/>
          </p:cNvSpPr>
          <p:nvPr/>
        </p:nvSpPr>
        <p:spPr>
          <a:xfrm>
            <a:off x="9360816" y="180928"/>
            <a:ext cx="2601798" cy="995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- </a:t>
            </a:r>
            <a:r>
              <a:rPr lang="cs-CZ" sz="1400" b="1" dirty="0"/>
              <a:t>průměrná mzda </a:t>
            </a:r>
            <a:r>
              <a:rPr lang="cs-CZ" sz="1400" dirty="0"/>
              <a:t>- 58 004 Kč,  </a:t>
            </a:r>
            <a:br>
              <a:rPr lang="cs-CZ" sz="1400" dirty="0"/>
            </a:br>
            <a:r>
              <a:rPr lang="cs-CZ" sz="1400" dirty="0"/>
              <a:t>- </a:t>
            </a:r>
            <a:r>
              <a:rPr lang="cs-CZ" sz="1400" b="1" dirty="0"/>
              <a:t>medián</a:t>
            </a:r>
            <a:r>
              <a:rPr lang="cs-CZ" sz="1400" dirty="0"/>
              <a:t> - 56 517 Kč </a:t>
            </a:r>
            <a:br>
              <a:rPr lang="cs-CZ" sz="1400" dirty="0"/>
            </a:br>
            <a:r>
              <a:rPr lang="cs-CZ" sz="1400" dirty="0"/>
              <a:t>- </a:t>
            </a:r>
            <a:r>
              <a:rPr lang="cs-CZ" sz="1400" b="1" dirty="0"/>
              <a:t>minimum</a:t>
            </a:r>
            <a:r>
              <a:rPr lang="cs-CZ" sz="1400" dirty="0"/>
              <a:t> – 35 824 Kč </a:t>
            </a:r>
            <a:br>
              <a:rPr lang="cs-CZ" sz="1400" dirty="0"/>
            </a:br>
            <a:r>
              <a:rPr lang="cs-CZ" sz="1400" dirty="0"/>
              <a:t>(Katolická teologická fa UK)</a:t>
            </a:r>
          </a:p>
        </p:txBody>
      </p:sp>
    </p:spTree>
    <p:extLst>
      <p:ext uri="{BB962C8B-B14F-4D97-AF65-F5344CB8AC3E}">
        <p14:creationId xmlns:p14="http://schemas.microsoft.com/office/powerpoint/2010/main" val="2523095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8C7BB0C-CFAD-21E9-44C7-E862574F3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27" y="0"/>
            <a:ext cx="10703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16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CA5C3-06C0-501D-FBC3-FEA00863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823" y="105337"/>
            <a:ext cx="4736936" cy="78078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</a:rPr>
              <a:t>Docenti </a:t>
            </a:r>
            <a:r>
              <a:rPr lang="cs-CZ" sz="3200" b="1" dirty="0"/>
              <a:t>- SEGMENT</a:t>
            </a:r>
            <a:r>
              <a:rPr lang="cs-CZ" sz="3200" b="1" dirty="0">
                <a:solidFill>
                  <a:srgbClr val="0070C0"/>
                </a:solidFill>
              </a:rPr>
              <a:t> 3 </a:t>
            </a:r>
            <a:r>
              <a:rPr lang="cs-CZ" sz="3200" b="1" dirty="0"/>
              <a:t>a</a:t>
            </a:r>
            <a:r>
              <a:rPr lang="cs-CZ" sz="3200" b="1" dirty="0">
                <a:solidFill>
                  <a:srgbClr val="0070C0"/>
                </a:solidFill>
              </a:rPr>
              <a:t> </a:t>
            </a:r>
            <a:r>
              <a:rPr lang="cs-CZ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4</a:t>
            </a:r>
            <a:r>
              <a:rPr lang="cs-CZ" sz="3200" b="1" dirty="0">
                <a:solidFill>
                  <a:srgbClr val="0070C0"/>
                </a:solidFill>
              </a:rPr>
              <a:t> 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AD20EB1-52AE-C61D-DAF1-BC42E1A73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1238" y="1317503"/>
            <a:ext cx="8680762" cy="5118901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F13FED1-9AB5-6377-0D50-B5FA416D3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" y="227065"/>
            <a:ext cx="3739300" cy="6630935"/>
          </a:xfrm>
        </p:spPr>
        <p:txBody>
          <a:bodyPr>
            <a:normAutofit lnSpcReduction="10000"/>
          </a:bodyPr>
          <a:lstStyle/>
          <a:p>
            <a:r>
              <a:rPr lang="cs-CZ" sz="1900" b="1" dirty="0"/>
              <a:t>Nejnižší mediánová hodnota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cs-CZ" sz="1900" dirty="0"/>
              <a:t>UTB (61 472 Kč), 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cs-CZ" sz="1900" dirty="0"/>
              <a:t>UHK (64 136 Kč) 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cs-CZ" sz="1900" dirty="0"/>
              <a:t>UJEP (64 221 Kč)</a:t>
            </a:r>
          </a:p>
          <a:p>
            <a:r>
              <a:rPr lang="cs-CZ" sz="1900" b="1" dirty="0"/>
              <a:t>Oborově nejnižší </a:t>
            </a:r>
            <a:r>
              <a:rPr lang="cs-CZ" sz="1200" b="1" dirty="0"/>
              <a:t>(medián)</a:t>
            </a:r>
            <a:r>
              <a:rPr lang="cs-CZ" sz="1200" dirty="0"/>
              <a:t> 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cs-CZ" sz="1900" dirty="0"/>
              <a:t>umělecké fakulty (60 417 Kč)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cs-CZ" sz="1900" dirty="0"/>
              <a:t>filozofické (61 164 Kč)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cs-CZ" sz="1900" dirty="0"/>
              <a:t>Teologické (65 599 Kč)</a:t>
            </a:r>
          </a:p>
          <a:p>
            <a:r>
              <a:rPr lang="cs-CZ" sz="1900" b="1" dirty="0"/>
              <a:t>Oborově nejvyšší mzdy </a:t>
            </a:r>
            <a:r>
              <a:rPr lang="cs-CZ" sz="1400" dirty="0"/>
              <a:t>(medián)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cs-CZ" sz="1800" dirty="0"/>
              <a:t>Informatické fakulty (94 594 Kč) 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cs-CZ" sz="1800" dirty="0"/>
              <a:t>Přírodovědecké, mat-</a:t>
            </a:r>
            <a:r>
              <a:rPr lang="cs-CZ" sz="1800" dirty="0" err="1"/>
              <a:t>fyz</a:t>
            </a:r>
            <a:r>
              <a:rPr lang="cs-CZ" sz="1800" dirty="0"/>
              <a:t>, </a:t>
            </a:r>
            <a:r>
              <a:rPr lang="cs-CZ" sz="1800" dirty="0" err="1"/>
              <a:t>enviro</a:t>
            </a:r>
            <a:r>
              <a:rPr lang="cs-CZ" sz="1800" dirty="0"/>
              <a:t> (86 793 Kč)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cs-CZ" sz="1800" dirty="0"/>
              <a:t>Chemické a farmaceutické </a:t>
            </a:r>
            <a:br>
              <a:rPr lang="cs-CZ" sz="1800" dirty="0"/>
            </a:br>
            <a:r>
              <a:rPr lang="cs-CZ" sz="1800" dirty="0"/>
              <a:t>(86 953 Kč)</a:t>
            </a:r>
          </a:p>
          <a:p>
            <a:r>
              <a:rPr lang="cs-CZ" sz="1900" dirty="0"/>
              <a:t>Nejlépe placené </a:t>
            </a:r>
            <a:r>
              <a:rPr lang="cs-CZ" sz="1900" dirty="0" err="1"/>
              <a:t>uni</a:t>
            </a:r>
            <a:r>
              <a:rPr lang="cs-CZ" sz="1900" dirty="0"/>
              <a:t> (medián)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cs-CZ" sz="1800" dirty="0"/>
              <a:t>VŠE (94 900 Kč) 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cs-CZ" sz="1800" dirty="0"/>
              <a:t>VŠCHT (93 132 Kč)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endParaRPr lang="cs-CZ" sz="1900" dirty="0"/>
          </a:p>
          <a:p>
            <a:r>
              <a:rPr lang="cs-CZ" sz="1900" b="1" dirty="0"/>
              <a:t>Nejmenší mzdová variabilita – JČU, VETUNI, VŠCHT, TUL</a:t>
            </a:r>
          </a:p>
          <a:p>
            <a:endParaRPr lang="cs-CZ" dirty="0"/>
          </a:p>
          <a:p>
            <a:r>
              <a:rPr lang="cs-CZ" i="1" dirty="0"/>
              <a:t>Nutno vzít do úvahy, že data nejsou očištěna podle zdroje financování (granty apod.) !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569ADED-9F18-DF78-68EA-F1844254ACC0}"/>
              </a:ext>
            </a:extLst>
          </p:cNvPr>
          <p:cNvSpPr txBox="1"/>
          <p:nvPr/>
        </p:nvSpPr>
        <p:spPr>
          <a:xfrm>
            <a:off x="0" y="6621566"/>
            <a:ext cx="121920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Zdroj dat: Tab. B1.6.5: Vysoké školy včetně kolejí, menz, VŠZS a VŠLS – zaměstnanci podle profesního zařazení, mzdy celkem a průměrná měsíční mzda (bez OON) </a:t>
            </a:r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FE6264DC-E293-CF81-735B-12AA38EB32D6}"/>
              </a:ext>
            </a:extLst>
          </p:cNvPr>
          <p:cNvSpPr txBox="1">
            <a:spLocks/>
          </p:cNvSpPr>
          <p:nvPr/>
        </p:nvSpPr>
        <p:spPr>
          <a:xfrm>
            <a:off x="9030878" y="253657"/>
            <a:ext cx="3161122" cy="98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dirty="0"/>
              <a:t>- </a:t>
            </a:r>
            <a:r>
              <a:rPr lang="cs-CZ" sz="1500" b="1" dirty="0"/>
              <a:t>průměrná mzda </a:t>
            </a:r>
            <a:r>
              <a:rPr lang="cs-CZ" sz="1500" dirty="0"/>
              <a:t>– 77 305 Kč,  </a:t>
            </a:r>
            <a:br>
              <a:rPr lang="cs-CZ" sz="1500" dirty="0"/>
            </a:br>
            <a:r>
              <a:rPr lang="cs-CZ" sz="1500" dirty="0"/>
              <a:t>- </a:t>
            </a:r>
            <a:r>
              <a:rPr lang="cs-CZ" sz="1500" b="1" dirty="0"/>
              <a:t>medián</a:t>
            </a:r>
            <a:r>
              <a:rPr lang="cs-CZ" sz="1500" dirty="0"/>
              <a:t> – 74 170 Kč </a:t>
            </a:r>
            <a:br>
              <a:rPr lang="cs-CZ" sz="1500" dirty="0"/>
            </a:br>
            <a:r>
              <a:rPr lang="cs-CZ" sz="1500" dirty="0"/>
              <a:t>- </a:t>
            </a:r>
            <a:r>
              <a:rPr lang="cs-CZ" sz="1500" b="1" dirty="0"/>
              <a:t>minimum</a:t>
            </a:r>
            <a:r>
              <a:rPr lang="cs-CZ" sz="1500" dirty="0"/>
              <a:t> – 36 134 Kč </a:t>
            </a:r>
            <a:br>
              <a:rPr lang="cs-CZ" sz="1500" dirty="0"/>
            </a:br>
            <a:r>
              <a:rPr lang="cs-CZ" sz="1500" dirty="0"/>
              <a:t>(Fakulta zdravotnických studií ZČU)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91FC5F4-E904-EDBB-55BB-96BA5D7C6806}"/>
              </a:ext>
            </a:extLst>
          </p:cNvPr>
          <p:cNvSpPr txBox="1"/>
          <p:nvPr/>
        </p:nvSpPr>
        <p:spPr>
          <a:xfrm>
            <a:off x="11182350" y="1522705"/>
            <a:ext cx="914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Fakulta informačních</a:t>
            </a:r>
            <a:br>
              <a:rPr lang="cs-CZ" sz="1000" dirty="0"/>
            </a:br>
            <a:r>
              <a:rPr lang="cs-CZ" sz="1000" dirty="0"/>
              <a:t> technologií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F63B0A0-0E51-9098-6DED-B11308503E7D}"/>
              </a:ext>
            </a:extLst>
          </p:cNvPr>
          <p:cNvSpPr txBox="1"/>
          <p:nvPr/>
        </p:nvSpPr>
        <p:spPr>
          <a:xfrm>
            <a:off x="10472737" y="2076703"/>
            <a:ext cx="1419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Fakulta podnikohospodářská</a:t>
            </a:r>
          </a:p>
        </p:txBody>
      </p:sp>
    </p:spTree>
    <p:extLst>
      <p:ext uri="{BB962C8B-B14F-4D97-AF65-F5344CB8AC3E}">
        <p14:creationId xmlns:p14="http://schemas.microsoft.com/office/powerpoint/2010/main" val="665825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2BFD53B-2530-C366-49D2-85495BAE2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04" y="728113"/>
            <a:ext cx="9618192" cy="5620861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7E7AFBE3-9BA5-5BC4-C7FE-91B6BE3D4D46}"/>
              </a:ext>
            </a:extLst>
          </p:cNvPr>
          <p:cNvSpPr/>
          <p:nvPr/>
        </p:nvSpPr>
        <p:spPr>
          <a:xfrm>
            <a:off x="5777198" y="1849224"/>
            <a:ext cx="1163782" cy="7169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0929937D-320C-EA5C-494E-6B08E0D482FE}"/>
              </a:ext>
            </a:extLst>
          </p:cNvPr>
          <p:cNvSpPr/>
          <p:nvPr/>
        </p:nvSpPr>
        <p:spPr>
          <a:xfrm>
            <a:off x="6874992" y="4800600"/>
            <a:ext cx="1163782" cy="352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C4C913A-1A7A-6948-B092-718E65003A42}"/>
              </a:ext>
            </a:extLst>
          </p:cNvPr>
          <p:cNvSpPr/>
          <p:nvPr/>
        </p:nvSpPr>
        <p:spPr>
          <a:xfrm>
            <a:off x="9876791" y="4800600"/>
            <a:ext cx="1163782" cy="352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0C0B2EE-4699-C590-118F-87F8DEB5ED9E}"/>
              </a:ext>
            </a:extLst>
          </p:cNvPr>
          <p:cNvSpPr/>
          <p:nvPr/>
        </p:nvSpPr>
        <p:spPr>
          <a:xfrm>
            <a:off x="8811563" y="1849224"/>
            <a:ext cx="1163782" cy="7169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EB26B04A-B447-D4B4-1BE7-128B72ABE823}"/>
              </a:ext>
            </a:extLst>
          </p:cNvPr>
          <p:cNvSpPr/>
          <p:nvPr/>
        </p:nvSpPr>
        <p:spPr>
          <a:xfrm>
            <a:off x="3512127" y="4572000"/>
            <a:ext cx="1163782" cy="7169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740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0A000B4-093E-A0D0-CDE2-ACB89B4B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51"/>
            <a:ext cx="12017864" cy="4788639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8B9412A4-A095-229F-7A2E-AEB05E068E3B}"/>
              </a:ext>
            </a:extLst>
          </p:cNvPr>
          <p:cNvSpPr/>
          <p:nvPr/>
        </p:nvSpPr>
        <p:spPr>
          <a:xfrm>
            <a:off x="5600948" y="1529244"/>
            <a:ext cx="1761317" cy="3615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4B1DD6A-AC14-D891-3F5D-B6CD6F283B12}"/>
              </a:ext>
            </a:extLst>
          </p:cNvPr>
          <p:cNvSpPr/>
          <p:nvPr/>
        </p:nvSpPr>
        <p:spPr>
          <a:xfrm>
            <a:off x="10229850" y="1529244"/>
            <a:ext cx="2004686" cy="3615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E74A09DE-294C-4678-10FC-39A17C9F5FEE}"/>
              </a:ext>
            </a:extLst>
          </p:cNvPr>
          <p:cNvSpPr/>
          <p:nvPr/>
        </p:nvSpPr>
        <p:spPr>
          <a:xfrm>
            <a:off x="4176185" y="1249599"/>
            <a:ext cx="1424763" cy="4465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EAD5C9B5-1304-4D2A-5C7E-BB99CA29E58C}"/>
              </a:ext>
            </a:extLst>
          </p:cNvPr>
          <p:cNvSpPr/>
          <p:nvPr/>
        </p:nvSpPr>
        <p:spPr>
          <a:xfrm>
            <a:off x="8977683" y="1249599"/>
            <a:ext cx="1424763" cy="4465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897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1BBE1B6-C3EF-B7C5-48C2-9C471D48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5BF30F2-5BDD-0A75-34DD-C66055D7D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8818" y="1542821"/>
            <a:ext cx="5962650" cy="4351338"/>
          </a:xfrm>
        </p:spPr>
        <p:txBody>
          <a:bodyPr/>
          <a:lstStyle/>
          <a:p>
            <a:r>
              <a:rPr lang="cs-CZ" dirty="0"/>
              <a:t>Muži výrazně převažují v akademických a vědeckých pozicích, </a:t>
            </a:r>
          </a:p>
          <a:p>
            <a:r>
              <a:rPr lang="cs-CZ" dirty="0"/>
              <a:t>Průměrné zastoupení žen </a:t>
            </a:r>
          </a:p>
          <a:p>
            <a:pPr lvl="1"/>
            <a:r>
              <a:rPr lang="cs-CZ" dirty="0"/>
              <a:t>Vedení </a:t>
            </a:r>
            <a:r>
              <a:rPr lang="cs-CZ" dirty="0" err="1"/>
              <a:t>Uni</a:t>
            </a:r>
            <a:r>
              <a:rPr lang="cs-CZ" dirty="0"/>
              <a:t> – 34 % (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≈zastoupení žen mezi akademickými pracovníky – 38 %) </a:t>
            </a:r>
            <a:endParaRPr lang="cs-CZ" dirty="0"/>
          </a:p>
          <a:p>
            <a:pPr lvl="1"/>
            <a:r>
              <a:rPr lang="cs-CZ" dirty="0"/>
              <a:t>Vědecké/Umělecké rady </a:t>
            </a:r>
            <a:r>
              <a:rPr lang="cs-CZ" dirty="0" err="1"/>
              <a:t>Uni</a:t>
            </a:r>
            <a:r>
              <a:rPr lang="cs-CZ" dirty="0"/>
              <a:t> – 22 %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A547651C-979B-82AB-3A9D-295D3A54E12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5533445"/>
              </p:ext>
            </p:extLst>
          </p:nvPr>
        </p:nvGraphicFramePr>
        <p:xfrm>
          <a:off x="486070" y="142027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2713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C80AD-B1B9-D2FE-9DA5-FDAF0C6D3B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FA5191-07D3-3C6D-B369-5B72DF8D20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benesova@pef.czu.cz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072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33E57E8-A22F-5480-8063-5011D17896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Kontraktové financování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3A122E1-0F34-6008-106C-B3D35F9CF6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99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15C1F-92FE-768B-D5DB-6B394380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cs-CZ" dirty="0"/>
              <a:t>Základní principy a východiska </a:t>
            </a:r>
            <a:r>
              <a:rPr lang="cs-CZ" dirty="0" err="1"/>
              <a:t>kontraktového</a:t>
            </a:r>
            <a:r>
              <a:rPr lang="cs-CZ" dirty="0"/>
              <a:t> financování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B34F6-AEBB-2AD9-7EC9-243BDAF4A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8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stát má v případě 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veřejného zájmu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(jakého?) právo v omezeném rozsahu (jakém?) zasahovat formou (jakou?) do struktury a počtu studijních programů 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studijní programy v režimu KF jsou vždy designovány pro obecnou uplatnitelnost v oboru, nikoliv u konkrétního zaměstnavatele 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partnerem vysokých škol u </a:t>
            </a:r>
            <a:r>
              <a:rPr lang="cs-CZ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kontraktového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financování mohou být soukromé společnosti, jejich sdružení, případně stát, přičemž jejich participace je vždy podmíněna příspěvkem (in-</a:t>
            </a:r>
            <a:r>
              <a:rPr lang="cs-CZ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kind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finančním) 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14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CEF45-63B1-58D3-D76E-13654078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PS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8FBBD7-1290-C792-462F-C6C08EB78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a) návrh hlavních principů </a:t>
            </a:r>
            <a:r>
              <a:rPr lang="cs-CZ" sz="1800" b="0" i="0" u="none" strike="noStrike" baseline="0" dirty="0" err="1">
                <a:solidFill>
                  <a:srgbClr val="0070C0"/>
                </a:solidFill>
                <a:latin typeface="Arial" panose="020B0604020202020204" pitchFamily="34" charset="0"/>
              </a:rPr>
              <a:t>kontraktového</a:t>
            </a:r>
            <a:r>
              <a:rPr lang="cs-CZ" sz="1800" b="0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 financování </a:t>
            </a:r>
          </a:p>
          <a:p>
            <a:pPr marL="228600" lvl="1">
              <a:spcBef>
                <a:spcPts val="1000"/>
              </a:spcBef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maximální podíl podporovaných studijních programů na celkovém počtu a zdroje financování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robustní metodika posuzování přínosů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pojistky zachování odborné integrity a neutrality studijních programů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povinné a dobrovolné náležitosti smluvního nastavení KF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</a:rPr>
              <a:t>b) navrhnout předpokládané modelové situace, ve kterých budou principy KF zpravidla využívány i) dlouhodobý nedostatek konkrétních odborností s velkým negativním multiplikačním efektem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řešení problému “slepice-vejce” v případě potřeby státu vybudovat dostatečně robustní odbornost v konkrétní strategické oblasti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strategické investiční akce (např. Dukovany)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</a:rPr>
              <a:t>c) zmapování nejlepší zahraniční praxe, výběr pro Česko relevantních vzorů a principů </a:t>
            </a:r>
          </a:p>
          <a:p>
            <a:pPr marL="0" indent="0">
              <a:buNone/>
            </a:pPr>
            <a:r>
              <a:rPr lang="cs-CZ" sz="1800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d) identifikace důvodů nízkého zájmu o STEM obory a návrhy řešení, včetně způsobu lákání zahraničních studentů a nástrojů jejich retence 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" b="1" i="1" dirty="0"/>
              <a:t>STEM</a:t>
            </a:r>
            <a:r>
              <a:rPr lang="cs-CZ" sz="1600" i="1" dirty="0"/>
              <a:t> je koncept zaměřený na čtyři </a:t>
            </a:r>
            <a:r>
              <a:rPr lang="cs-CZ" sz="1600" b="1" i="1" dirty="0"/>
              <a:t>obory</a:t>
            </a:r>
            <a:r>
              <a:rPr lang="cs-CZ" sz="1600" i="1" dirty="0"/>
              <a:t> – přírodní vědy (Science), technologie (Technology), techniku ​​(</a:t>
            </a:r>
            <a:r>
              <a:rPr lang="cs-CZ" sz="1600" i="1" dirty="0" err="1"/>
              <a:t>Engineering</a:t>
            </a:r>
            <a:r>
              <a:rPr lang="cs-CZ" sz="1600" i="1" dirty="0"/>
              <a:t>) a matematiku (</a:t>
            </a:r>
            <a:r>
              <a:rPr lang="cs-CZ" sz="1600" i="1" dirty="0" err="1"/>
              <a:t>Mathematics</a:t>
            </a:r>
            <a:r>
              <a:rPr lang="cs-CZ" sz="1600" i="1" dirty="0"/>
              <a:t>).</a:t>
            </a:r>
            <a:r>
              <a:rPr lang="cs-CZ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1600" b="0" i="1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1600" b="0" i="1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699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1AC1893-1822-726E-210E-745C972A1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20" y="84522"/>
            <a:ext cx="8300622" cy="6744255"/>
          </a:xfrm>
          <a:prstGeom prst="rect">
            <a:avLst/>
          </a:prstGeom>
          <a:noFill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F6BC440-321D-F916-B190-F6B9116862A8}"/>
              </a:ext>
            </a:extLst>
          </p:cNvPr>
          <p:cNvSpPr txBox="1"/>
          <p:nvPr/>
        </p:nvSpPr>
        <p:spPr>
          <a:xfrm>
            <a:off x="64363" y="6488668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u="none" strike="noStrike" dirty="0">
                <a:effectLst/>
              </a:rPr>
              <a:t>Zdroj: VVSI PS Kontrakt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5787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2F01D55-F130-BFEE-F0C1-6216BEF9B0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Mzdové informace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1C51EBB-F775-488B-2694-280C968EF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54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805D1055-75D2-5247-A0D9-23A10572CB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690339"/>
              </p:ext>
            </p:extLst>
          </p:nvPr>
        </p:nvGraphicFramePr>
        <p:xfrm>
          <a:off x="219074" y="0"/>
          <a:ext cx="11972925" cy="5818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DC1B1E88-5411-B972-00C4-C2BA32C1105B}"/>
              </a:ext>
            </a:extLst>
          </p:cNvPr>
          <p:cNvSpPr txBox="1"/>
          <p:nvPr/>
        </p:nvSpPr>
        <p:spPr>
          <a:xfrm>
            <a:off x="-94268" y="6611779"/>
            <a:ext cx="90756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Zdroj: Tab. B7.3.15: Veřejné VŠ – průměrné měsíční mzdy, z rozpočtu kap. 333-MŠMT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50ADB8-EAA3-D1DA-5FCC-00265AC1A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852456"/>
            <a:ext cx="12192000" cy="7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8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A718770E-0FCA-082E-B2FA-032FD32095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111124"/>
              </p:ext>
            </p:extLst>
          </p:nvPr>
        </p:nvGraphicFramePr>
        <p:xfrm>
          <a:off x="114300" y="628531"/>
          <a:ext cx="6200774" cy="293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18A36C1-FBE9-A9E5-175A-0221231A7F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535511"/>
              </p:ext>
            </p:extLst>
          </p:nvPr>
        </p:nvGraphicFramePr>
        <p:xfrm>
          <a:off x="6315074" y="630909"/>
          <a:ext cx="5876925" cy="286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9C9B2CB6-C54F-3035-A67A-C31930EFCA3C}"/>
              </a:ext>
            </a:extLst>
          </p:cNvPr>
          <p:cNvSpPr txBox="1"/>
          <p:nvPr/>
        </p:nvSpPr>
        <p:spPr>
          <a:xfrm>
            <a:off x="98098" y="3921145"/>
            <a:ext cx="5495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Nominální mzdy rostou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Reálné mzdy ale do roku 2023 stagnovaly či dokonce klesaly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Akademičtí pracovníci zaznamenali nejvyšší růst nominálních mezd, ale zároveň  i největší ztrátu reálné hodnoty kvůli inflaci v roce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 roku 2021 nedocházelo k dostatečné kompenzaci mezd vůči inflaci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62960917-1624-25D5-AF66-BDE40BFEA3BD}"/>
              </a:ext>
            </a:extLst>
          </p:cNvPr>
          <p:cNvSpPr/>
          <p:nvPr/>
        </p:nvSpPr>
        <p:spPr>
          <a:xfrm>
            <a:off x="4838481" y="1099357"/>
            <a:ext cx="1375429" cy="9898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BCC5A65-4949-48E8-4777-97E5EAFDED69}"/>
              </a:ext>
            </a:extLst>
          </p:cNvPr>
          <p:cNvSpPr/>
          <p:nvPr/>
        </p:nvSpPr>
        <p:spPr>
          <a:xfrm>
            <a:off x="10702271" y="1168923"/>
            <a:ext cx="1375429" cy="9898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DAB28A0-FC38-1D67-8EB7-BD0782BD3809}"/>
              </a:ext>
            </a:extLst>
          </p:cNvPr>
          <p:cNvCxnSpPr>
            <a:cxnSpLocks/>
          </p:cNvCxnSpPr>
          <p:nvPr/>
        </p:nvCxnSpPr>
        <p:spPr>
          <a:xfrm flipV="1">
            <a:off x="5431261" y="2271860"/>
            <a:ext cx="19991" cy="3417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E3E99545-8EFE-2ABF-EACF-2F68195D958C}"/>
              </a:ext>
            </a:extLst>
          </p:cNvPr>
          <p:cNvCxnSpPr>
            <a:cxnSpLocks/>
          </p:cNvCxnSpPr>
          <p:nvPr/>
        </p:nvCxnSpPr>
        <p:spPr>
          <a:xfrm flipV="1">
            <a:off x="5413958" y="1941452"/>
            <a:ext cx="5506844" cy="3747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8E20BB83-A82E-332F-4C0F-590EA75570F8}"/>
              </a:ext>
            </a:extLst>
          </p:cNvPr>
          <p:cNvCxnSpPr>
            <a:cxnSpLocks/>
          </p:cNvCxnSpPr>
          <p:nvPr/>
        </p:nvCxnSpPr>
        <p:spPr>
          <a:xfrm flipV="1">
            <a:off x="5451252" y="4524375"/>
            <a:ext cx="5165295" cy="11647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73753383-914C-FD2C-FD6A-D203C0844C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20172"/>
              </p:ext>
            </p:extLst>
          </p:nvPr>
        </p:nvGraphicFramePr>
        <p:xfrm>
          <a:off x="5902653" y="3838259"/>
          <a:ext cx="6191249" cy="314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ovéPole 22">
            <a:extLst>
              <a:ext uri="{FF2B5EF4-FFF2-40B4-BE49-F238E27FC236}">
                <a16:creationId xmlns:a16="http://schemas.microsoft.com/office/drawing/2014/main" id="{D6BEBD3E-5803-FB76-BF29-E6F105ECBFE1}"/>
              </a:ext>
            </a:extLst>
          </p:cNvPr>
          <p:cNvSpPr txBox="1"/>
          <p:nvPr/>
        </p:nvSpPr>
        <p:spPr>
          <a:xfrm>
            <a:off x="98098" y="6595588"/>
            <a:ext cx="60944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Zdroj: Tab. B7.3.15: Veřejné VŠ – průměrné měsíční mzdy, z rozpočtu kap. 333-MŠMT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9636943-5179-F1E0-39A8-4AC0A481C61D}"/>
              </a:ext>
            </a:extLst>
          </p:cNvPr>
          <p:cNvSpPr txBox="1"/>
          <p:nvPr/>
        </p:nvSpPr>
        <p:spPr>
          <a:xfrm>
            <a:off x="367645" y="171397"/>
            <a:ext cx="11321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/>
              <a:t>Veřejné VŠ – průměrné měsíční mzdy, z rozpočtu kap. 333-MŠMT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1A2CF7B-02DB-C98C-993D-B13B911F8105}"/>
              </a:ext>
            </a:extLst>
          </p:cNvPr>
          <p:cNvSpPr/>
          <p:nvPr/>
        </p:nvSpPr>
        <p:spPr>
          <a:xfrm>
            <a:off x="10616547" y="4251313"/>
            <a:ext cx="1375429" cy="9898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958877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D63702BA3B49488930454877A871C0" ma:contentTypeVersion="5" ma:contentTypeDescription="Vytvoří nový dokument" ma:contentTypeScope="" ma:versionID="8c27ddfef591dfb43d4cd4ffbb435e8c">
  <xsd:schema xmlns:xsd="http://www.w3.org/2001/XMLSchema" xmlns:xs="http://www.w3.org/2001/XMLSchema" xmlns:p="http://schemas.microsoft.com/office/2006/metadata/properties" xmlns:ns2="efca1a94-cd74-4a5d-af05-c51becf739a6" targetNamespace="http://schemas.microsoft.com/office/2006/metadata/properties" ma:root="true" ma:fieldsID="73102a29ad59020da299ec0cb6de4c02" ns2:_="">
    <xsd:import namespace="efca1a94-cd74-4a5d-af05-c51becf739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a1a94-cd74-4a5d-af05-c51becf739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0BF663-0129-46AA-9641-DC497AFCB26C}"/>
</file>

<file path=customXml/itemProps2.xml><?xml version="1.0" encoding="utf-8"?>
<ds:datastoreItem xmlns:ds="http://schemas.openxmlformats.org/officeDocument/2006/customXml" ds:itemID="{DC0A65BE-BFB9-48B4-A82E-ED2F2C8DC0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22454D-7E0A-4589-BB47-C8A82B2DFD55}">
  <ds:schemaRefs>
    <ds:schemaRef ds:uri="http://schemas.microsoft.com/office/2006/documentManagement/types"/>
    <ds:schemaRef ds:uri="9abc5b9a-1aa7-4fd9-bac3-24fed3595598"/>
    <ds:schemaRef ds:uri="http://schemas.microsoft.com/office/2006/metadata/properties"/>
    <ds:schemaRef ds:uri="http://purl.org/dc/terms/"/>
    <ds:schemaRef ds:uri="http://purl.org/dc/dcmitype/"/>
    <ds:schemaRef ds:uri="34621e62-5899-41df-9e2b-c5376f78a260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26a48e1-fc21-461a-b97f-ac5bd535f341}" enabled="0" method="" siteId="{f26a48e1-fc21-461a-b97f-ac5bd535f34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1710</Words>
  <Application>Microsoft Office PowerPoint</Application>
  <PresentationFormat>Širokoúhlá obrazovka</PresentationFormat>
  <Paragraphs>177</Paragraphs>
  <Slides>27</Slides>
  <Notes>1</Notes>
  <HiddenSlides>3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Futura Bk</vt:lpstr>
      <vt:lpstr>Google Sans</vt:lpstr>
      <vt:lpstr>Motiv Office</vt:lpstr>
      <vt:lpstr>Worksheet</vt:lpstr>
      <vt:lpstr>Ekonomické informace</vt:lpstr>
      <vt:lpstr>Obsah</vt:lpstr>
      <vt:lpstr>Kontraktové financování</vt:lpstr>
      <vt:lpstr>Základní principy a východiska kontraktového financování</vt:lpstr>
      <vt:lpstr>Úkoly PS </vt:lpstr>
      <vt:lpstr>Prezentace aplikace PowerPoint</vt:lpstr>
      <vt:lpstr>Mzdové informace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Srovnání výše tarifů  (květen 2025) </vt:lpstr>
      <vt:lpstr>Prezentace aplikace PowerPoint</vt:lpstr>
      <vt:lpstr>Prezentace aplikace PowerPoint</vt:lpstr>
      <vt:lpstr>Akademičtí pracovníci celkem - průměrná měsíční mzda Zdroj financování: bez ohledu na zdroj financování, tj. kap. 333 - MŠMT vč. doplňkové činnosti, prostředků strukturálních fondů EU a ostatních zdrojů (bez OON) - 2024</vt:lpstr>
      <vt:lpstr>Rozdělení mezd dle segmentů a pracovních pozic</vt:lpstr>
      <vt:lpstr>Prezentace aplikace PowerPoint</vt:lpstr>
      <vt:lpstr>Prezentace aplikace PowerPoint</vt:lpstr>
      <vt:lpstr>Prezentace aplikace PowerPoint</vt:lpstr>
      <vt:lpstr>Docenti - SEGMENT 3 a 4 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Ekonomické informace</dc:title>
  <dc:creator>Benešová Irena</dc:creator>
  <cp:lastModifiedBy>Korytárová Jana (2009)</cp:lastModifiedBy>
  <cp:revision>91</cp:revision>
  <cp:lastPrinted>2025-05-14T19:10:24Z</cp:lastPrinted>
  <dcterms:created xsi:type="dcterms:W3CDTF">2025-04-23T16:45:31Z</dcterms:created>
  <dcterms:modified xsi:type="dcterms:W3CDTF">2025-06-10T14:59:44Z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0x0101008BD63702BA3B49488930454877A871C0</vt:lpwstr>
  </property>
</Properties>
</file>