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1" r:id="rId3"/>
    <p:sldId id="341" r:id="rId4"/>
    <p:sldId id="365" r:id="rId5"/>
    <p:sldId id="343" r:id="rId6"/>
    <p:sldId id="323" r:id="rId7"/>
    <p:sldId id="366" r:id="rId8"/>
    <p:sldId id="375" r:id="rId9"/>
    <p:sldId id="368" r:id="rId10"/>
    <p:sldId id="371" r:id="rId11"/>
    <p:sldId id="372" r:id="rId12"/>
    <p:sldId id="373" r:id="rId13"/>
    <p:sldId id="374" r:id="rId14"/>
    <p:sldId id="359" r:id="rId15"/>
    <p:sldId id="259" r:id="rId1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kar Vojtěch" initials="FV" lastIdx="15" clrIdx="0">
    <p:extLst>
      <p:ext uri="{19B8F6BF-5375-455C-9EA6-DF929625EA0E}">
        <p15:presenceInfo xmlns:p15="http://schemas.microsoft.com/office/powerpoint/2012/main" userId="Fikar Vojtěch" providerId="None"/>
      </p:ext>
    </p:extLst>
  </p:cmAuthor>
  <p:cmAuthor id="2" name="Ptáčníková Iveta" initials="PI" lastIdx="13" clrIdx="1">
    <p:extLst>
      <p:ext uri="{19B8F6BF-5375-455C-9EA6-DF929625EA0E}">
        <p15:presenceInfo xmlns:p15="http://schemas.microsoft.com/office/powerpoint/2012/main" userId="S-1-5-21-1024343765-948047755-1557874966-27898" providerId="AD"/>
      </p:ext>
    </p:extLst>
  </p:cmAuthor>
  <p:cmAuthor id="3" name="Samuel Jezný" initials="SJ" lastIdx="1" clrIdx="2">
    <p:extLst>
      <p:ext uri="{19B8F6BF-5375-455C-9EA6-DF929625EA0E}">
        <p15:presenceInfo xmlns:p15="http://schemas.microsoft.com/office/powerpoint/2012/main" userId="568e950a4e0818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BC2"/>
    <a:srgbClr val="61AAB0"/>
    <a:srgbClr val="428D96"/>
    <a:srgbClr val="FAFCFD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85563" autoAdjust="0"/>
  </p:normalViewPr>
  <p:slideViewPr>
    <p:cSldViewPr snapToGrid="0" showGuides="1">
      <p:cViewPr varScale="1">
        <p:scale>
          <a:sx n="108" d="100"/>
          <a:sy n="108" d="100"/>
        </p:scale>
        <p:origin x="1272" y="102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581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Diskuse účastníků – potřeba potvrdit způsob výpočtu. MŠMT preferuje variantu II z přílohy č. 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525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3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326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059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Různé: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Návrhy uměleckých FA na neuměleckých VVŠ + požadavky asociace FA vzdělávajících učitele - řešení požadavků od různých asociací by nabouralo a zdeformovalo současný systém financování, pro řešení společenských priorit existuje na MŠMT postup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Revize nastavení alokací na podporu UA studentů pro rok 2025 – současný výpočet neumožňuje čerpání všech alokovaných prostředků, k vzneseným návrhům připravíme na příští RK modelové výpočty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Informace o činnosti pracovní skupiny pro financování VŠ – jednání 2. 4. a 15. 5. 2024, závěry: NE žádné razantní změny bez navýšení rozpočtu, NE společenské priority přes ukazatel A, pro rok 2025 pouze technické změny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Podnět na podporu mzdové koheze – vyhlášen 30. 5., seminář proběhl 10. 6. 2024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Podnět na podporu excelence – vyhlášen 19. 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dirty="0"/>
              <a:t>Informace o připravovaném opatření pro nelékařské zdravotnické SP – standardní postup: pro rok 2025 z ukazatele F, od roku 2026 z ukazatele P (na základě projednání ve vládě ČR – připravujeme k tomu materiál)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579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4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629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0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18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414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39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Možné úpravy v ukazateli 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Podíl UVVŠ na A navýšit o 0,5 procentního bodu na 4,50 %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Podpora profesních SP – „nové“ kódy SP, kde na 6 místě je hodnota „P“, výpočet na datech k 31. 10. 2023, modelové výpočty přerozdělují část ukazatele A (10 nebo 20 %)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Nastavení podílů v ukazateli A na základě normativního počtu studií – ilustrativní výpočet, nechceme použít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91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Možné úpravy v ukazateli 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Podíl UVVŠ na A navýšit o 0,5 procentního bodu na 4,50 %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Podpora profesních SP – „nové“ kódy SP, kde na 6 místě je hodnota „P“, výpočet na datech k 31. 10. 2023, modelové výpočty přerozdělují část ukazatele A (10 nebo 20 %)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Nastavení podílů v ukazateli A na základě normativního počtu studií – ilustrativní výpočet, nechceme použít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74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Možné úpravy v ukazateli K: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Změna rozhodného intervalu pro vstupní data </a:t>
            </a:r>
            <a:r>
              <a:rPr lang="cs-CZ" dirty="0" err="1"/>
              <a:t>Graduation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 – v současnosti jsou započítáváni studenti se započtenou dobou delší než 455, úprava ukazuje výpočet s úpravou této délky na 155 a 0 dní, relativně malé rozdíly, tratí technické VVŠ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Mezinárodní mobility – probíhají potřebné záležitosti se správcem SIMS k evidování a generování výstupů o virtuálních mobilitách, je potřeba se shodnout na minimální délce uznatelných mobilit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Podoba indikátoru </a:t>
            </a:r>
            <a:r>
              <a:rPr lang="cs-CZ" dirty="0" err="1"/>
              <a:t>VaV</a:t>
            </a:r>
            <a:r>
              <a:rPr lang="cs-CZ" dirty="0"/>
              <a:t> – pro rok 2025 bude podoba indikátoru stejná jako v roce 2024 (žádný námět na úpravu indikátoru nikdo nepředložil)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66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4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5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1260000" indent="-1800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8933" y="203200"/>
            <a:ext cx="5421788" cy="2560533"/>
          </a:xfrm>
        </p:spPr>
        <p:txBody>
          <a:bodyPr/>
          <a:lstStyle/>
          <a:p>
            <a:pPr algn="ctr"/>
            <a:r>
              <a:rPr lang="cs-CZ" sz="3200" b="1" dirty="0"/>
              <a:t>Jednání s reprezentací vysokých škol k financování VŠ v roce 2025</a:t>
            </a:r>
            <a:br>
              <a:rPr lang="cs-CZ" sz="3200" dirty="0"/>
            </a:br>
            <a:endParaRPr lang="cs-CZ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8931" y="5921200"/>
            <a:ext cx="7054645" cy="733600"/>
          </a:xfrm>
        </p:spPr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MŠMT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Praha, 21. listopadu 2024</a:t>
            </a:r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Podpora společensky prioritních studijních programů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Novela zákona o vysokých školách zavádí pojem </a:t>
            </a:r>
            <a:r>
              <a:rPr lang="cs-CZ" i="1" dirty="0"/>
              <a:t>„podpora závazků k dosažení určitých výsledků vzdělávací a tvůrčí činnosti přijaté VVŠ </a:t>
            </a:r>
            <a:r>
              <a:rPr lang="cs-CZ" b="1" i="1" dirty="0"/>
              <a:t>v rámci programů schváleného vládou</a:t>
            </a:r>
            <a:r>
              <a:rPr lang="cs-CZ" i="1" dirty="0"/>
              <a:t>“. 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V rámci ukazatele P tuto podmínku naplňuje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dlouhodobé finanční opatření k navýšení kapacit lékařských fakult ČR 	na období 2019-2029, schválené usnesením vlády ČR ze dne 4. září 	2018 č. 563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	víceleté opatření na podporu vysokoškolského vzdělávání veterinárních 	specialistů, schválené usnesením vlády ČR ze dne 19. července 2023 	č. 543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Ostatní prioritní studijní programy budou v roce 2025 podpořeny v rámci Fondu vzdělávací politiky (ukazatel F)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	podpora vzdělávání  učitelů a školních psychologů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	podpora vzdělávání  v nelékařských zdravotnických studijních 	programech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sz="1800" dirty="0">
                <a:latin typeface="+mj-lt"/>
                <a:cs typeface="Times New Roman" panose="02020603050405020304" pitchFamily="18" charset="0"/>
              </a:rPr>
              <a:t>	podpora vzdělávání v strategických technických oborech</a:t>
            </a:r>
            <a:endParaRPr lang="cs-CZ" sz="1800" dirty="0">
              <a:latin typeface="+mj-l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47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Podpora studentů doktorských studijních programů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Částka podpory ve výši 1 678 725 tis. Kč bude jednotlivým vysokým školám poskytnuta ve výši roku 2024.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/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Navýšení o cca 14 %, tj. 235 milionů Kč se navrhuje rozdělit podle nového alokačního modelu na základě tří kritérií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	podíl VVŠ na prostředcích poskytovaných v předchozích letech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	úspěšnost studia v doktorských SP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/>
              <a:t>	výsledky hodnocení VVŠ podle Metodiky hodnocení VO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019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Podpora umělecké činnosti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Podporován bude další rozvoj VVŠ prostřednictvím Fondu umělecké činnosti, kde dojde k navýšení prostředků o 100 milionů Kč na částku 200 mil. Kč.</a:t>
            </a:r>
            <a:endParaRPr lang="cs-CZ" dirty="0">
              <a:latin typeface="+mj-lt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79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Podpora sociálních záležitostí studentů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latin typeface="+mj-lt"/>
              </a:rPr>
              <a:t>Dojde k navýšení podpory o 14 % poskytované na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latin typeface="+mj-lt"/>
              </a:rPr>
              <a:t>	dotace na ubytování a stravování studentů	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latin typeface="+mj-lt"/>
              </a:rPr>
              <a:t>	příspěvek a dotace na ubytovací stipendia studentů VVŠ a SVŠ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latin typeface="+mj-l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latin typeface="+mj-lt"/>
              </a:rPr>
              <a:t>Tím dojde ke zvýšení</a:t>
            </a:r>
          </a:p>
          <a:p>
            <a:pPr marL="108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dirty="0">
                <a:latin typeface="+mj-lt"/>
              </a:rPr>
              <a:t>	</a:t>
            </a: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výpočtového ubytovacího stipendia ročně z 5 400 Kč na 6 150 Kč.</a:t>
            </a:r>
          </a:p>
          <a:p>
            <a:pPr marL="108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	výpočtové dotace na 1 jídlo z 17,95 Kč na 20,50 Kč.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kern="100" dirty="0"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80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latin typeface="+mj-lt"/>
              </a:rPr>
              <a:t>Příspěvek a dotace na sociální stipendia studentů VVŠ a SVŠ bude upraven podle aktuální výše minimální mzdy</a:t>
            </a:r>
            <a:endParaRPr lang="cs-CZ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07950" indent="0" algn="just">
              <a:spcAft>
                <a:spcPts val="600"/>
              </a:spcAft>
              <a:buNone/>
            </a:pPr>
            <a:endParaRPr lang="cs-CZ" dirty="0"/>
          </a:p>
          <a:p>
            <a:pPr marL="107950" indent="0" algn="just">
              <a:spcAft>
                <a:spcPts val="600"/>
              </a:spcAft>
              <a:buNone/>
            </a:pPr>
            <a:endParaRPr lang="cs-CZ" dirty="0"/>
          </a:p>
          <a:p>
            <a:pPr marL="107950" indent="0" algn="just">
              <a:spcAft>
                <a:spcPts val="600"/>
              </a:spcAft>
              <a:buNone/>
            </a:pPr>
            <a:endParaRPr lang="cs-CZ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61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9DEB0-9EE2-0B45-32E2-3DCD9558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III. Různé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D75CA-DCA1-7BB8-491A-A5E50817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0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107950" indent="0">
              <a:spcAft>
                <a:spcPts val="600"/>
              </a:spcAft>
              <a:buNone/>
            </a:pPr>
            <a:endParaRPr lang="cs-CZ" sz="1800" b="1" dirty="0"/>
          </a:p>
          <a:p>
            <a:pPr marL="107950" indent="0">
              <a:spcAft>
                <a:spcPts val="600"/>
              </a:spcAft>
              <a:buNone/>
            </a:pPr>
            <a:endParaRPr lang="cs-CZ" sz="1800" b="1" dirty="0"/>
          </a:p>
          <a:p>
            <a:pPr marL="107950" indent="0">
              <a:spcAft>
                <a:spcPts val="600"/>
              </a:spcAft>
              <a:buNone/>
            </a:pPr>
            <a:endParaRPr lang="cs-CZ" sz="1800" b="1" dirty="0"/>
          </a:p>
          <a:p>
            <a:pPr marL="107950" indent="0">
              <a:spcAft>
                <a:spcPts val="600"/>
              </a:spcAft>
              <a:buNone/>
            </a:pPr>
            <a:endParaRPr lang="cs-CZ" sz="1800" dirty="0"/>
          </a:p>
          <a:p>
            <a:pPr marL="107950" indent="0">
              <a:spcAft>
                <a:spcPts val="600"/>
              </a:spcAft>
              <a:buNone/>
            </a:pPr>
            <a:endParaRPr lang="cs-CZ" sz="1800" dirty="0">
              <a:cs typeface="Calibri Light" panose="020F03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32AD97-943D-5F32-ED3D-A9D273C1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32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9D434894-1457-4A98-93DE-5C16E2FADFDC}"/>
              </a:ext>
            </a:extLst>
          </p:cNvPr>
          <p:cNvSpPr txBox="1"/>
          <p:nvPr/>
        </p:nvSpPr>
        <p:spPr>
          <a:xfrm>
            <a:off x="1226503" y="1050835"/>
            <a:ext cx="5943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AFCFD"/>
                </a:solidFill>
                <a:highlight>
                  <a:srgbClr val="61AAB0"/>
                </a:highlight>
              </a:rPr>
              <a:t>	DĚKUJI ZA POZORNOST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9F4D82E-94A2-4C87-A5E7-772BD9035FB9}"/>
              </a:ext>
            </a:extLst>
          </p:cNvPr>
          <p:cNvSpPr txBox="1"/>
          <p:nvPr/>
        </p:nvSpPr>
        <p:spPr>
          <a:xfrm>
            <a:off x="707675" y="5871897"/>
            <a:ext cx="183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Karmelitská 529/5</a:t>
            </a:r>
          </a:p>
          <a:p>
            <a:pPr algn="ctr"/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118 12 Praha 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E57BBF4-473A-46D2-A70C-96F61FA82563}"/>
              </a:ext>
            </a:extLst>
          </p:cNvPr>
          <p:cNvSpPr txBox="1"/>
          <p:nvPr/>
        </p:nvSpPr>
        <p:spPr>
          <a:xfrm>
            <a:off x="7001637" y="5840238"/>
            <a:ext cx="183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AFCFD"/>
                </a:solidFill>
                <a:highlight>
                  <a:srgbClr val="61AAB0"/>
                </a:highlight>
              </a:rPr>
              <a:t>www.msmt.cz</a:t>
            </a:r>
          </a:p>
        </p:txBody>
      </p:sp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/>
          <a:lstStyle/>
          <a:p>
            <a:r>
              <a:rPr lang="cs-CZ" sz="2400" b="1" dirty="0">
                <a:solidFill>
                  <a:srgbClr val="418E96"/>
                </a:solidFill>
              </a:rPr>
              <a:t>Program jednání</a:t>
            </a:r>
            <a:br>
              <a:rPr lang="cs-CZ" sz="2400" b="1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420427"/>
            <a:ext cx="7886700" cy="4756536"/>
          </a:xfrm>
        </p:spPr>
        <p:txBody>
          <a:bodyPr vert="horz" lIns="0" tIns="0" rIns="0" bIns="0" rtlCol="0" anchor="t">
            <a:noAutofit/>
          </a:bodyPr>
          <a:lstStyle/>
          <a:p>
            <a:pPr marL="622300" indent="-514350">
              <a:spcAft>
                <a:spcPts val="3600"/>
              </a:spcAft>
              <a:buFont typeface="+mj-lt"/>
              <a:buAutoNum type="romanUcPeriod"/>
            </a:pPr>
            <a:endParaRPr lang="cs-CZ" sz="2400" b="1" dirty="0">
              <a:cs typeface="Calibri Light" panose="020F0302020204030204" pitchFamily="34" charset="0"/>
            </a:endParaRPr>
          </a:p>
          <a:p>
            <a:pPr marL="622300" indent="-514350" algn="just">
              <a:spcAft>
                <a:spcPts val="3600"/>
              </a:spcAft>
              <a:buFont typeface="+mj-lt"/>
              <a:buAutoNum type="romanUcPeriod"/>
            </a:pPr>
            <a:r>
              <a:rPr lang="cs-CZ" sz="2400" b="1" dirty="0"/>
              <a:t>Informace o stavu přípravy rozpočtu VŠ na rok 2025</a:t>
            </a:r>
            <a:endParaRPr lang="cs-CZ" sz="2400" b="1" dirty="0">
              <a:cs typeface="Calibri Light" panose="020F0302020204030204" pitchFamily="34" charset="0"/>
            </a:endParaRPr>
          </a:p>
          <a:p>
            <a:pPr marL="622300" indent="-514350" algn="just">
              <a:spcAft>
                <a:spcPts val="3600"/>
              </a:spcAft>
              <a:buFont typeface="+mj-lt"/>
              <a:buAutoNum type="romanUcPeriod" startAt="2"/>
            </a:pPr>
            <a:r>
              <a:rPr lang="cs-CZ" sz="2400" b="1" dirty="0">
                <a:latin typeface="Calibri Light"/>
                <a:cs typeface="Calibri Light"/>
              </a:rPr>
              <a:t>Záměr využití navýšených prostředků příspěvku a dotací veřejným vysokým školám Ministerstvem školství mládeže  a tělovýchovy na rok 2025</a:t>
            </a:r>
          </a:p>
          <a:p>
            <a:pPr marL="622300" indent="-514350" algn="just">
              <a:spcAft>
                <a:spcPts val="3600"/>
              </a:spcAft>
              <a:buFont typeface="+mj-lt"/>
              <a:buAutoNum type="romanUcPeriod" startAt="2"/>
            </a:pPr>
            <a:r>
              <a:rPr lang="cs-CZ" sz="2400" b="1" dirty="0"/>
              <a:t>Různé</a:t>
            </a:r>
            <a:endParaRPr lang="cs-CZ" sz="2400" b="1" dirty="0">
              <a:cs typeface="Calibri Light" panose="020F0302020204030204" pitchFamily="34" charset="0"/>
            </a:endParaRPr>
          </a:p>
          <a:p>
            <a:pPr marL="323850" indent="-215900"/>
            <a:endParaRPr lang="cs-CZ" dirty="0">
              <a:cs typeface="Calibri Light" panose="020F030202020403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74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EDD9C-E719-5992-32AA-87047A8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I. </a:t>
            </a:r>
            <a:r>
              <a:rPr lang="pl-PL" dirty="0"/>
              <a:t>Informace o stavu přípravy rozpočtu VŠ na rok 2025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2E1A4-436C-1206-9B19-272101C4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0"/>
            <a:ext cx="7886700" cy="5504119"/>
          </a:xfrm>
        </p:spPr>
        <p:txBody>
          <a:bodyPr/>
          <a:lstStyle/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marL="108000" indent="0" algn="just">
              <a:spcAft>
                <a:spcPts val="600"/>
              </a:spcAft>
              <a:buNone/>
            </a:pPr>
            <a:endParaRPr lang="cs-CZ" sz="1400" b="1" dirty="0"/>
          </a:p>
          <a:p>
            <a:pPr algn="just">
              <a:spcAft>
                <a:spcPts val="600"/>
              </a:spcAft>
            </a:pPr>
            <a:endParaRPr lang="cs-CZ" dirty="0"/>
          </a:p>
          <a:p>
            <a:pPr algn="just">
              <a:spcAft>
                <a:spcPts val="600"/>
              </a:spcAft>
            </a:pPr>
            <a:endParaRPr lang="cs-CZ" dirty="0"/>
          </a:p>
          <a:p>
            <a:pPr lvl="2">
              <a:spcAft>
                <a:spcPts val="600"/>
              </a:spcAft>
            </a:pPr>
            <a:endParaRPr lang="cs-CZ" dirty="0"/>
          </a:p>
          <a:p>
            <a:pPr marL="108000" indent="0">
              <a:buNone/>
            </a:pPr>
            <a:endParaRPr lang="cs-CZ" dirty="0"/>
          </a:p>
          <a:p>
            <a:pPr marL="108000" indent="0">
              <a:buNone/>
            </a:pPr>
            <a:r>
              <a:rPr lang="cs-CZ" dirty="0"/>
              <a:t> 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08DAD-EC0C-FCE0-9868-DADABD7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96CD76E-34A5-DAB1-E841-7565DF9D4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2" y="1962333"/>
            <a:ext cx="8438095" cy="2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9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EDD9C-E719-5992-32AA-87047A85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</a:t>
            </a:r>
            <a:r>
              <a:rPr lang="pl-PL" dirty="0"/>
              <a:t>Záměr využití nárůstu prostředků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72E1A4-436C-1206-9B19-272101C4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0"/>
            <a:ext cx="7886700" cy="5504119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215900" algn="just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Zlepšení podmínek pro stabilizaci zaměstnanců veřejných vysokých škol, zejména akademických pracovníků jako nezbytný předpoklad pro růst počtu studentů v souladu s demografickým vývojem v ČR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Vytvoření podmínek pro růst počtu studujících na VVŠ v regionech s nižší mírou vysokoškolské vzdělanosti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Zlepšení podmínek pro růst počtu studujících ve studijních programech se společenskou prioritou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Zajištění podpory studentů doktorských studijních programů v souvislosti se změnou právní úpravy doktorského studia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Rozšíření podpory tvůrčí činnosti VVŠ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Zlepšení sociálního postavení studentů vysokých škol</a:t>
            </a:r>
          </a:p>
          <a:p>
            <a:pPr marL="323850" indent="-215900" algn="just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611505" lvl="2" indent="-179705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>
              <a:buNone/>
            </a:pPr>
            <a:r>
              <a:rPr lang="cs-CZ" dirty="0"/>
              <a:t>  </a:t>
            </a:r>
            <a:endParaRPr lang="cs-CZ" dirty="0">
              <a:cs typeface="Calibri Light" panose="020F0302020204030204" pitchFamily="34" charset="0"/>
            </a:endParaRPr>
          </a:p>
          <a:p>
            <a:pPr marL="323850" indent="-215900"/>
            <a:endParaRPr lang="cs-CZ" dirty="0">
              <a:cs typeface="Calibri Light" panose="020F030202020403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508DAD-EC0C-FCE0-9868-DADABD7B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20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FE43EA-76C7-1FF3-D6AC-C7A82F56B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</a:t>
            </a:r>
            <a:r>
              <a:rPr lang="pl-PL" dirty="0"/>
              <a:t>Výchozí představa o struktuře rozpočtu VŠ v roce 2025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72D93C-3D3A-65B6-D926-21F06D3B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C1D4A7-327B-07CD-915C-A409D948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2" y="777411"/>
            <a:ext cx="7886700" cy="5619075"/>
          </a:xfrm>
        </p:spPr>
        <p:txBody>
          <a:bodyPr vert="horz" lIns="0" tIns="0" rIns="0" bIns="0" rtlCol="0" anchor="t">
            <a:noAutofit/>
          </a:bodyPr>
          <a:lstStyle/>
          <a:p>
            <a:pPr marL="431800" lvl="2" indent="0" algn="just"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431800" lvl="2" indent="0" algn="just">
              <a:buNone/>
            </a:pPr>
            <a:r>
              <a:rPr lang="cs-CZ" dirty="0">
                <a:latin typeface="Calibri Light"/>
                <a:cs typeface="Calibri Light"/>
              </a:rPr>
              <a:t> </a:t>
            </a:r>
            <a:endParaRPr lang="cs-CZ" sz="1800" dirty="0">
              <a:cs typeface="Calibri Light" panose="020F0302020204030204" pitchFamily="34" charset="0"/>
            </a:endParaRPr>
          </a:p>
          <a:p>
            <a:pPr marL="107950" lvl="1" indent="0">
              <a:buNone/>
            </a:pPr>
            <a:endParaRPr lang="cs-CZ" sz="1800" dirty="0">
              <a:cs typeface="Calibri Light" panose="020F03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4FA818D-C3C0-E3BD-A5A1-5643C905D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2" y="2109952"/>
            <a:ext cx="8438095" cy="2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2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Ukazatele A + 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349069"/>
          </a:xfrm>
        </p:spPr>
        <p:txBody>
          <a:bodyPr vert="horz" lIns="0" tIns="0" rIns="0" bIns="0" rtlCol="0" anchor="t">
            <a:noAutofit/>
          </a:bodyPr>
          <a:lstStyle/>
          <a:p>
            <a:pPr marL="323850" indent="-215900" algn="just">
              <a:spcAft>
                <a:spcPts val="600"/>
              </a:spcAft>
            </a:pPr>
            <a:endParaRPr lang="cs-CZ" dirty="0">
              <a:cs typeface="Calibri Light" panose="020F0302020204030204" pitchFamily="34" charset="0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Zvýšení o 3 mld. Kč (tj. 75  % z nárůstu)</a:t>
            </a: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Poměr rozdělení prostředků 50 : 50</a:t>
            </a: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Poměr ukazatelů A </a:t>
            </a:r>
            <a:r>
              <a:rPr lang="cs-CZ" dirty="0" err="1">
                <a:latin typeface="Calibri Light"/>
                <a:cs typeface="Calibri Light"/>
              </a:rPr>
              <a:t>a</a:t>
            </a:r>
            <a:r>
              <a:rPr lang="cs-CZ" dirty="0">
                <a:latin typeface="Calibri Light"/>
                <a:cs typeface="Calibri Light"/>
              </a:rPr>
              <a:t> K: 76,02% ku 23,98 % ( v roce 2024: 79,38 % ku 20,62 % )</a:t>
            </a:r>
          </a:p>
          <a:p>
            <a:pPr marL="323850" indent="-215900" algn="just">
              <a:spcAft>
                <a:spcPts val="600"/>
              </a:spcAft>
            </a:pPr>
            <a:endParaRPr lang="cs-CZ" dirty="0">
              <a:latin typeface="Calibri Light"/>
              <a:cs typeface="Calibri Light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V segmentech VVŠ 2 a 3 dojde k navýšení počtu přijatých do 1. ročníků pro akademických rok 2025/2026 alespoň o 3 % (bez započtení studentů podpořených z Fondu vzdělávací politiky) při zachování průměrného KEN</a:t>
            </a:r>
          </a:p>
          <a:p>
            <a:pPr marL="323850" indent="-215900" algn="just">
              <a:spcAft>
                <a:spcPts val="600"/>
              </a:spcAft>
            </a:pPr>
            <a:endParaRPr lang="cs-CZ" dirty="0">
              <a:latin typeface="Calibri Light"/>
              <a:cs typeface="Calibri Light"/>
            </a:endParaRPr>
          </a:p>
          <a:p>
            <a:pPr marL="323850" indent="-215900" algn="just">
              <a:spcAft>
                <a:spcPts val="600"/>
              </a:spcAft>
            </a:pPr>
            <a:r>
              <a:rPr lang="cs-CZ" dirty="0">
                <a:latin typeface="Calibri Light"/>
                <a:cs typeface="Calibri Light"/>
              </a:rPr>
              <a:t>V segmentech VVŠ 1 a 4 bude počet přijatých do 1. ročníků pro akademických rok 2025/2026 na úrovni akademického roku 2024/2025 při zachování průměrného KEN</a:t>
            </a:r>
          </a:p>
          <a:p>
            <a:pPr marL="107950" lvl="1" indent="0" algn="just">
              <a:spcAft>
                <a:spcPts val="600"/>
              </a:spcAft>
              <a:buNone/>
            </a:pPr>
            <a:endParaRPr lang="cs-CZ" dirty="0">
              <a:latin typeface="Calibri Light"/>
              <a:cs typeface="Calibri Light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36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Ukazatel 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Podpora vysokoškolského vzdělávání v regionech s nízkou mírou obyvatel s vysokoškolským vzděláním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7</a:t>
            </a:fld>
            <a:endParaRPr lang="cs-CZ" dirty="0"/>
          </a:p>
        </p:txBody>
      </p:sp>
      <p:pic>
        <p:nvPicPr>
          <p:cNvPr id="5" name="Obrázek 4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0C6B3C68-4904-7B92-E53E-D1E4EEEF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99" y="2078037"/>
            <a:ext cx="7566527" cy="35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Ukazatel 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 panose="020F0302020204030204" pitchFamily="34" charset="0"/>
            </a:endParaRP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Kritérium: podíl obyvatel ve věku 25 – 34 let s vysokoškolským vzděláním dosahuje hladiny nižší než 25 % (data ze SLDM 2021)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Dotčené kraje: Karlovarský, Ústecký, Liberecký, Plzeňský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Veřejné vysoké školy se sídlem v dotčených krajích: UJEP, TUL, ZČU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Alokace: 61 milionů Kč (bude upřesněno dle dat ze SIMS k 31. 10. 2024) 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 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dirty="0">
                <a:cs typeface="Calibri Light"/>
              </a:rPr>
              <a:t>Na VVŠ se sídlem v dotčených krajích </a:t>
            </a:r>
            <a:r>
              <a:rPr lang="cs-CZ" dirty="0">
                <a:latin typeface="Calibri Light"/>
                <a:cs typeface="Calibri Light"/>
              </a:rPr>
              <a:t>dojde k navýšení počtu přijatých do 1. ročníků pro akademických rok 2025/2026 o dalších 7 % (bez započtení studentů podpořených z Fondu vzdělávací politiky) při zachování průměrného KEN</a:t>
            </a:r>
          </a:p>
          <a:p>
            <a:pPr marL="107950" indent="0" algn="just">
              <a:spcAft>
                <a:spcPts val="600"/>
              </a:spcAft>
              <a:buNone/>
            </a:pPr>
            <a:endParaRPr lang="cs-CZ" dirty="0">
              <a:cs typeface="Calibri Light"/>
            </a:endParaRP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454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49019-F793-4C02-88A4-8BB73399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99" y="466342"/>
            <a:ext cx="8128627" cy="622138"/>
          </a:xfrm>
        </p:spPr>
        <p:txBody>
          <a:bodyPr/>
          <a:lstStyle/>
          <a:p>
            <a:r>
              <a:rPr lang="cs-CZ" dirty="0"/>
              <a:t>II. Úpravy ukazatele 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486EEE7-4BDE-430A-9BA4-BF6ABF662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199" y="777411"/>
            <a:ext cx="7886700" cy="5614247"/>
          </a:xfrm>
        </p:spPr>
        <p:txBody>
          <a:bodyPr vert="horz" lIns="0" tIns="0" rIns="0" bIns="0" rtlCol="0" anchor="t">
            <a:noAutofit/>
          </a:bodyPr>
          <a:lstStyle/>
          <a:p>
            <a:pPr marL="107950" indent="0" algn="just">
              <a:spcAft>
                <a:spcPts val="600"/>
              </a:spcAft>
              <a:buNone/>
            </a:pPr>
            <a:endParaRPr lang="cs-CZ" b="1" dirty="0"/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b="1" dirty="0">
                <a:latin typeface="+mj-lt"/>
              </a:rPr>
              <a:t>Změna rozhodné podmínky pro vstupní data </a:t>
            </a:r>
            <a:r>
              <a:rPr lang="cs-CZ" b="1" dirty="0" err="1">
                <a:latin typeface="+mj-lt"/>
              </a:rPr>
              <a:t>Graduation</a:t>
            </a:r>
            <a:r>
              <a:rPr lang="cs-CZ" b="1" dirty="0">
                <a:latin typeface="+mj-lt"/>
              </a:rPr>
              <a:t> </a:t>
            </a:r>
            <a:r>
              <a:rPr lang="cs-CZ" b="1" dirty="0" err="1">
                <a:latin typeface="+mj-lt"/>
              </a:rPr>
              <a:t>rate</a:t>
            </a:r>
            <a:endParaRPr lang="cs-CZ" b="1" dirty="0">
              <a:latin typeface="+mj-lt"/>
              <a:cs typeface="Calibri Light" panose="020F0302020204030204" pitchFamily="34" charset="0"/>
            </a:endParaRPr>
          </a:p>
          <a:p>
            <a:pPr marL="323850" indent="-215900" algn="just">
              <a:spcAft>
                <a:spcPts val="600"/>
              </a:spcAft>
            </a:pPr>
            <a:endParaRPr lang="cs-CZ" dirty="0">
              <a:latin typeface="+mj-lt"/>
              <a:cs typeface="Calibri Light" panose="020F0302020204030204" pitchFamily="34" charset="0"/>
            </a:endParaRPr>
          </a:p>
          <a:p>
            <a:pPr marL="108000" indent="0" algn="just">
              <a:buNone/>
            </a:pPr>
            <a:r>
              <a:rPr lang="cs-CZ" sz="1800" dirty="0"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M</a:t>
            </a: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íra úspěšnosti bude zjišťována ze dvou množin zapsaných studentů. </a:t>
            </a:r>
          </a:p>
          <a:p>
            <a:pPr marL="108000" indent="0" algn="just">
              <a:buNone/>
            </a:pP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Do jedné množiny budou zahrnuti pouze studenti zapsaní ke studiu ve vymezeném intervalu, u nichž na dané VVŠ (shodně s metodikou 2024) existuje studium se započítanou dobou alespoň 455 dní („GR 455“), do druhé množiny všichni zapsaní studenti ve vymezeném intervalu („GR 0“). </a:t>
            </a:r>
          </a:p>
          <a:p>
            <a:pPr marL="108000" indent="0" algn="just">
              <a:buNone/>
            </a:pPr>
            <a:r>
              <a:rPr lang="cs-CZ" sz="1800" dirty="0"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Do výpočtu jsou potom výsledky „GR 455“ zavedeny s váhou 2 a 	výsledky „GR O“ s váhou 1.</a:t>
            </a:r>
          </a:p>
          <a:p>
            <a:pPr marL="107950" lvl="1" indent="0" algn="just">
              <a:spcAft>
                <a:spcPts val="600"/>
              </a:spcAft>
              <a:buNone/>
            </a:pPr>
            <a:endParaRPr lang="cs-CZ" dirty="0">
              <a:latin typeface="+mj-lt"/>
              <a:cs typeface="Calibri Light"/>
            </a:endParaRP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b="1" dirty="0">
                <a:latin typeface="+mj-lt"/>
                <a:cs typeface="Calibri Light" panose="020F0302020204030204" pitchFamily="34" charset="0"/>
              </a:rPr>
              <a:t>Nahrazení ukazatele „zaměstnanost absolventů“ ukazatelem „absolvent“</a:t>
            </a:r>
          </a:p>
          <a:p>
            <a:pPr marL="107950" indent="0" algn="just">
              <a:spcAft>
                <a:spcPts val="600"/>
              </a:spcAft>
              <a:buNone/>
            </a:pPr>
            <a:r>
              <a:rPr lang="cs-CZ" b="1" dirty="0">
                <a:latin typeface="+mj-lt"/>
                <a:cs typeface="Calibri Light" panose="020F0302020204030204" pitchFamily="34" charset="0"/>
              </a:rPr>
              <a:t>při zachování vah ukazatele v jednotlivých segmentech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E291D5-7733-4A2C-886A-640AD2D5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0171627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EA2E4B-ED9B-4D7C-9F69-BD33A5DA9D06}">
  <we:reference id="wa104380121" version="2.0.0.0" store="sk-SK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10336</TotalTime>
  <Words>1330</Words>
  <Application>Microsoft Office PowerPoint</Application>
  <PresentationFormat>Předvádění na obrazovce (4:3)</PresentationFormat>
  <Paragraphs>173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Symbol</vt:lpstr>
      <vt:lpstr>Times New Roman</vt:lpstr>
      <vt:lpstr>Vlastní návrh</vt:lpstr>
      <vt:lpstr>Jednání s reprezentací vysokých škol k financování VŠ v roce 2025 </vt:lpstr>
      <vt:lpstr>Program jednání </vt:lpstr>
      <vt:lpstr>I. Informace o stavu přípravy rozpočtu VŠ na rok 2025</vt:lpstr>
      <vt:lpstr>II.Záměr využití nárůstu prostředků</vt:lpstr>
      <vt:lpstr>II. Výchozí představa o struktuře rozpočtu VŠ v roce 2025</vt:lpstr>
      <vt:lpstr>II. Ukazatele A + K</vt:lpstr>
      <vt:lpstr>II. Ukazatel R</vt:lpstr>
      <vt:lpstr>II. Ukazatel R</vt:lpstr>
      <vt:lpstr>II. Úpravy ukazatele K</vt:lpstr>
      <vt:lpstr>II. Podpora společensky prioritních studijních programů</vt:lpstr>
      <vt:lpstr>II. Podpora studentů doktorských studijních programů</vt:lpstr>
      <vt:lpstr>II. Podpora umělecké činnosti </vt:lpstr>
      <vt:lpstr>II. Podpora sociálních záležitostí studentů</vt:lpstr>
      <vt:lpstr>III. Různé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Ivet</dc:creator>
  <cp:lastModifiedBy>Korytárová Jana (2009)</cp:lastModifiedBy>
  <cp:revision>729</cp:revision>
  <cp:lastPrinted>2024-11-20T07:57:58Z</cp:lastPrinted>
  <dcterms:created xsi:type="dcterms:W3CDTF">2018-05-30T11:05:07Z</dcterms:created>
  <dcterms:modified xsi:type="dcterms:W3CDTF">2024-12-11T09:27:03Z</dcterms:modified>
</cp:coreProperties>
</file>