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4"/>
  </p:notesMasterIdLst>
  <p:handoutMasterIdLst>
    <p:handoutMasterId r:id="rId15"/>
  </p:handoutMasterIdLst>
  <p:sldIdLst>
    <p:sldId id="256" r:id="rId5"/>
    <p:sldId id="258" r:id="rId6"/>
    <p:sldId id="259" r:id="rId7"/>
    <p:sldId id="260" r:id="rId8"/>
    <p:sldId id="261" r:id="rId9"/>
    <p:sldId id="262" r:id="rId10"/>
    <p:sldId id="263" r:id="rId11"/>
    <p:sldId id="265" r:id="rId12"/>
    <p:sldId id="266" r:id="rId1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830" autoAdjust="0"/>
    <p:restoredTop sz="89796" autoAdjust="0"/>
  </p:normalViewPr>
  <p:slideViewPr>
    <p:cSldViewPr snapToGrid="0">
      <p:cViewPr varScale="1">
        <p:scale>
          <a:sx n="140" d="100"/>
          <a:sy n="140" d="100"/>
        </p:scale>
        <p:origin x="1494" y="12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100" d="100"/>
          <a:sy n="100" d="100"/>
        </p:scale>
        <p:origin x="3552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5B7F62-5F34-4CE9-8355-FB161A5E4D29}" type="datetimeFigureOut">
              <a:rPr lang="cs-CZ" smtClean="0"/>
              <a:t>18.09.2024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E64D5F-A634-4531-AA8F-BE4C0BE8A1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26022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5A7B0E-29E3-4C20-8831-7B25063CAF57}" type="datetimeFigureOut">
              <a:rPr lang="cs-CZ" smtClean="0"/>
              <a:t>18.09.2024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EDAB97-2270-4BE7-A768-251A9BD184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600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EDAB97-2270-4BE7-A768-251A9BD184F4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46201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EDAB97-2270-4BE7-A768-251A9BD184F4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68827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EDAB97-2270-4BE7-A768-251A9BD184F4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52657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EDAB97-2270-4BE7-A768-251A9BD184F4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38570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EDAB97-2270-4BE7-A768-251A9BD184F4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78639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EDAB97-2270-4BE7-A768-251A9BD184F4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63834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EDAB97-2270-4BE7-A768-251A9BD184F4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737984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EDAB97-2270-4BE7-A768-251A9BD184F4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228382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EDAB97-2270-4BE7-A768-251A9BD184F4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0581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EB11E-2954-4C15-B69A-E59466A3C564}" type="datetime1">
              <a:rPr lang="cs-CZ" smtClean="0"/>
              <a:t>18.09.2024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41C08-7C2C-44E1-86C2-9FC194D0B4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6413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3CBFF-8B8D-4F46-9768-35B1694CF8BC}" type="datetime1">
              <a:rPr lang="cs-CZ" smtClean="0"/>
              <a:t>18.09.2024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41C08-7C2C-44E1-86C2-9FC194D0B4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46879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41FD2-F5FF-4AC5-85BE-15E45554932D}" type="datetime1">
              <a:rPr lang="cs-CZ" smtClean="0"/>
              <a:t>18.09.2024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41C08-7C2C-44E1-86C2-9FC194D0B4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85583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841D4-75FD-4ED1-B9A1-FCE6870120B3}" type="datetime1">
              <a:rPr lang="cs-CZ" smtClean="0"/>
              <a:t>18.09.2024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41C08-7C2C-44E1-86C2-9FC194D0B4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50158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0E68D-9D17-4F61-8CF6-E408F238AE37}" type="datetime1">
              <a:rPr lang="cs-CZ" smtClean="0"/>
              <a:t>18.09.2024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41C08-7C2C-44E1-86C2-9FC194D0B4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5238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72C3C-BFC4-4FD9-B11A-2F0EFA96AA8F}" type="datetime1">
              <a:rPr lang="cs-CZ" smtClean="0"/>
              <a:t>18.09.2024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41C08-7C2C-44E1-86C2-9FC194D0B4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18749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B4D33-F797-45BE-9214-1C06AEEA66EE}" type="datetime1">
              <a:rPr lang="cs-CZ" smtClean="0"/>
              <a:t>18.09.2024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41C08-7C2C-44E1-86C2-9FC194D0B4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33207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3FE8B-95ED-4B22-BD03-49E9BFD07846}" type="datetime1">
              <a:rPr lang="cs-CZ" smtClean="0"/>
              <a:t>18.09.2024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41C08-7C2C-44E1-86C2-9FC194D0B4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82574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D4F81-687C-4F18-9022-E8E524089EF3}" type="datetime1">
              <a:rPr lang="cs-CZ" smtClean="0"/>
              <a:t>18.09.2024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41C08-7C2C-44E1-86C2-9FC194D0B4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61442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CD3C9-0DB0-44E7-A876-5E3D48ED5758}" type="datetime1">
              <a:rPr lang="cs-CZ" smtClean="0"/>
              <a:t>18.09.2024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41C08-7C2C-44E1-86C2-9FC194D0B4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00385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480EB-E5E9-4718-B87C-9BD3ACD8514D}" type="datetime1">
              <a:rPr lang="cs-CZ" smtClean="0"/>
              <a:t>18.09.2024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41C08-7C2C-44E1-86C2-9FC194D0B4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12279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2A7ED7-56EF-4C8F-BE6D-1BD7BEF24396}" type="datetime1">
              <a:rPr lang="cs-CZ" smtClean="0"/>
              <a:t>18.09.2024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541C08-7C2C-44E1-86C2-9FC194D0B4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38463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9448800" y="6263652"/>
            <a:ext cx="2743200" cy="594348"/>
          </a:xfrm>
        </p:spPr>
        <p:txBody>
          <a:bodyPr lIns="360000" rIns="720000" bIns="360000" anchor="b" anchorCtr="0">
            <a:spAutoFit/>
          </a:bodyPr>
          <a:lstStyle/>
          <a:p>
            <a:fld id="{1F541C08-7C2C-44E1-86C2-9FC194D0B4DD}" type="slidenum">
              <a:rPr lang="cs-CZ" smtClean="0"/>
              <a:t>1</a:t>
            </a:fld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0" y="0"/>
            <a:ext cx="12192000" cy="1265640"/>
          </a:xfrm>
          <a:prstGeom prst="rect">
            <a:avLst/>
          </a:prstGeom>
          <a:noFill/>
          <a:ln>
            <a:noFill/>
          </a:ln>
        </p:spPr>
        <p:txBody>
          <a:bodyPr wrap="square" lIns="720000" tIns="720000" rIns="720000" rtlCol="0">
            <a:spAutoFit/>
          </a:bodyPr>
          <a:lstStyle/>
          <a:p>
            <a:r>
              <a:rPr lang="cs-CZ" sz="3200" b="1" dirty="0">
                <a:ea typeface="Cambria" panose="02040503050406030204" pitchFamily="18" charset="0"/>
                <a:cs typeface="Calibri" panose="020F0502020204030204" pitchFamily="34" charset="0"/>
              </a:rPr>
              <a:t>INSTITUCIONÁLNÍ PODPORA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0" y="1260000"/>
            <a:ext cx="12192000" cy="4998012"/>
          </a:xfrm>
          <a:prstGeom prst="rect">
            <a:avLst/>
          </a:prstGeom>
          <a:noFill/>
        </p:spPr>
        <p:txBody>
          <a:bodyPr wrap="square" lIns="720000" tIns="360000" rIns="720000" bIns="360000" rtlCol="0">
            <a:noAutofit/>
          </a:bodyPr>
          <a:lstStyle/>
          <a:p>
            <a:pPr>
              <a:lnSpc>
                <a:spcPct val="114000"/>
              </a:lnSpc>
              <a:spcAft>
                <a:spcPts val="2400"/>
              </a:spcAft>
            </a:pPr>
            <a:r>
              <a:rPr lang="cs-CZ" sz="2400" dirty="0">
                <a:ea typeface="Cambria" panose="02040503050406030204" pitchFamily="18" charset="0"/>
                <a:cs typeface="Calibri" panose="020F0502020204030204" pitchFamily="34" charset="0"/>
              </a:rPr>
              <a:t>Celým názvem Institucionální podpora na dlouhodobý koncepční rozvoj výzkumné organizace (IP DKRVO).</a:t>
            </a:r>
          </a:p>
          <a:p>
            <a:pPr>
              <a:lnSpc>
                <a:spcPct val="114000"/>
              </a:lnSpc>
              <a:spcAft>
                <a:spcPts val="2400"/>
              </a:spcAft>
            </a:pPr>
            <a:r>
              <a:rPr lang="cs-CZ" sz="2400" dirty="0">
                <a:ea typeface="Cambria" panose="02040503050406030204" pitchFamily="18" charset="0"/>
                <a:cs typeface="Calibri" panose="020F0502020204030204" pitchFamily="34" charset="0"/>
              </a:rPr>
              <a:t>Klíčové vlastnosti:</a:t>
            </a:r>
          </a:p>
          <a:p>
            <a:pPr marL="342900" indent="-342900">
              <a:lnSpc>
                <a:spcPct val="114000"/>
              </a:lnSpc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cs-CZ" sz="2400" dirty="0">
                <a:ea typeface="Cambria" panose="02040503050406030204" pitchFamily="18" charset="0"/>
                <a:cs typeface="Calibri" panose="020F0502020204030204" pitchFamily="34" charset="0"/>
              </a:rPr>
              <a:t>MŠMT -</a:t>
            </a:r>
            <a:r>
              <a:rPr lang="en-US" sz="2400" dirty="0">
                <a:ea typeface="Cambria" panose="02040503050406030204" pitchFamily="18" charset="0"/>
                <a:cs typeface="Calibri" panose="020F0502020204030204" pitchFamily="34" charset="0"/>
              </a:rPr>
              <a:t>&gt; VUT</a:t>
            </a:r>
            <a:r>
              <a:rPr lang="cs-CZ" sz="2400" dirty="0">
                <a:ea typeface="Cambria" panose="02040503050406030204" pitchFamily="18" charset="0"/>
                <a:cs typeface="Calibri" panose="020F0502020204030204" pitchFamily="34" charset="0"/>
              </a:rPr>
              <a:t>: Nesouvisí s aktuálním ani střednědobým vědeckým výkonem, dochází k průběžnému a pozvolnému navyšování.</a:t>
            </a:r>
          </a:p>
          <a:p>
            <a:pPr marL="342900" indent="-342900">
              <a:lnSpc>
                <a:spcPct val="114000"/>
              </a:lnSpc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cs-CZ" sz="2400" dirty="0">
                <a:ea typeface="Cambria" panose="02040503050406030204" pitchFamily="18" charset="0"/>
                <a:cs typeface="Calibri" panose="020F0502020204030204" pitchFamily="34" charset="0"/>
              </a:rPr>
              <a:t>VUT -</a:t>
            </a:r>
            <a:r>
              <a:rPr lang="en-US" sz="2400" dirty="0">
                <a:ea typeface="Cambria" panose="02040503050406030204" pitchFamily="18" charset="0"/>
                <a:cs typeface="Calibri" panose="020F0502020204030204" pitchFamily="34" charset="0"/>
              </a:rPr>
              <a:t>&gt;</a:t>
            </a:r>
            <a:r>
              <a:rPr lang="cs-CZ" sz="2400" dirty="0">
                <a:ea typeface="Cambria" panose="02040503050406030204" pitchFamily="18" charset="0"/>
                <a:cs typeface="Calibri" panose="020F0502020204030204" pitchFamily="34" charset="0"/>
              </a:rPr>
              <a:t> F/S: Souvisí zejména se střednědobým výkonem. Velmi strukturovaná, do r. 2023 se opírala zejména o výsledky „kafemlejnku“ (domlel kolem r. 2017).</a:t>
            </a:r>
          </a:p>
          <a:p>
            <a:pPr marL="342900" indent="-342900">
              <a:lnSpc>
                <a:spcPct val="114000"/>
              </a:lnSpc>
              <a:spcAft>
                <a:spcPts val="2400"/>
              </a:spcAft>
              <a:buFont typeface="Arial" panose="020B0604020202020204" pitchFamily="34" charset="0"/>
              <a:buChar char="•"/>
            </a:pPr>
            <a:endParaRPr lang="cs-CZ" sz="2400" dirty="0"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342900" indent="-342900">
              <a:lnSpc>
                <a:spcPct val="114000"/>
              </a:lnSpc>
              <a:spcAft>
                <a:spcPts val="2400"/>
              </a:spcAft>
              <a:buFont typeface="Arial" panose="020B0604020202020204" pitchFamily="34" charset="0"/>
              <a:buChar char="•"/>
            </a:pPr>
            <a:endParaRPr lang="cs-CZ" sz="2400" dirty="0">
              <a:ea typeface="Cambria" panose="02040503050406030204" pitchFamily="18" charset="0"/>
              <a:cs typeface="Calibri" panose="020F0502020204030204" pitchFamily="34" charset="0"/>
            </a:endParaRPr>
          </a:p>
        </p:txBody>
      </p:sp>
      <p:cxnSp>
        <p:nvCxnSpPr>
          <p:cNvPr id="8" name="Přímá spojnice 7"/>
          <p:cNvCxnSpPr/>
          <p:nvPr/>
        </p:nvCxnSpPr>
        <p:spPr>
          <a:xfrm flipV="1">
            <a:off x="708000" y="1332000"/>
            <a:ext cx="11484000" cy="0"/>
          </a:xfrm>
          <a:prstGeom prst="line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869063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9448800" y="6263652"/>
            <a:ext cx="2743200" cy="594348"/>
          </a:xfrm>
        </p:spPr>
        <p:txBody>
          <a:bodyPr lIns="360000" rIns="720000" bIns="360000" anchor="b" anchorCtr="0">
            <a:spAutoFit/>
          </a:bodyPr>
          <a:lstStyle/>
          <a:p>
            <a:fld id="{1F541C08-7C2C-44E1-86C2-9FC194D0B4DD}" type="slidenum">
              <a:rPr lang="cs-CZ" smtClean="0"/>
              <a:t>2</a:t>
            </a:fld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0" y="0"/>
            <a:ext cx="12192000" cy="1265640"/>
          </a:xfrm>
          <a:prstGeom prst="rect">
            <a:avLst/>
          </a:prstGeom>
          <a:noFill/>
          <a:ln>
            <a:noFill/>
          </a:ln>
        </p:spPr>
        <p:txBody>
          <a:bodyPr wrap="square" lIns="720000" tIns="720000" rIns="720000" rtlCol="0">
            <a:spAutoFit/>
          </a:bodyPr>
          <a:lstStyle/>
          <a:p>
            <a:r>
              <a:rPr lang="cs-CZ" sz="3200" b="1" dirty="0">
                <a:ea typeface="Cambria" panose="02040503050406030204" pitchFamily="18" charset="0"/>
                <a:cs typeface="Calibri" panose="020F0502020204030204" pitchFamily="34" charset="0"/>
              </a:rPr>
              <a:t>IP DKRVO NA VUT V ROCE 2024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0" y="1260000"/>
            <a:ext cx="12192000" cy="4998012"/>
          </a:xfrm>
          <a:prstGeom prst="rect">
            <a:avLst/>
          </a:prstGeom>
          <a:noFill/>
        </p:spPr>
        <p:txBody>
          <a:bodyPr wrap="square" lIns="720000" tIns="360000" rIns="720000" bIns="360000" rtlCol="0">
            <a:noAutofit/>
          </a:bodyPr>
          <a:lstStyle/>
          <a:p>
            <a:pPr marL="342900" indent="-342900">
              <a:lnSpc>
                <a:spcPct val="114000"/>
              </a:lnSpc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cs-CZ" sz="2400" dirty="0">
                <a:ea typeface="Cambria" panose="02040503050406030204" pitchFamily="18" charset="0"/>
                <a:cs typeface="Calibri" panose="020F0502020204030204" pitchFamily="34" charset="0"/>
              </a:rPr>
              <a:t>IP celkem: 		589 575 663 Kč (nárůst cca 4 </a:t>
            </a:r>
            <a:r>
              <a:rPr lang="en-US" sz="2400" dirty="0">
                <a:ea typeface="Cambria" panose="02040503050406030204" pitchFamily="18" charset="0"/>
                <a:cs typeface="Calibri" panose="020F0502020204030204" pitchFamily="34" charset="0"/>
              </a:rPr>
              <a:t>%).</a:t>
            </a:r>
            <a:endParaRPr lang="cs-CZ" sz="2400" dirty="0"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342900" indent="-342900">
              <a:lnSpc>
                <a:spcPct val="114000"/>
              </a:lnSpc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cs-CZ" sz="2400" dirty="0">
                <a:ea typeface="Cambria" panose="02040503050406030204" pitchFamily="18" charset="0"/>
                <a:cs typeface="Calibri" panose="020F0502020204030204" pitchFamily="34" charset="0"/>
              </a:rPr>
              <a:t>Fond excelence: 	17 687 270 Kč (nově 3 </a:t>
            </a:r>
            <a:r>
              <a:rPr lang="en-US" sz="2400" dirty="0">
                <a:ea typeface="Cambria" panose="02040503050406030204" pitchFamily="18" charset="0"/>
                <a:cs typeface="Calibri" panose="020F0502020204030204" pitchFamily="34" charset="0"/>
              </a:rPr>
              <a:t>% z IP).</a:t>
            </a:r>
          </a:p>
          <a:p>
            <a:pPr marL="342900" indent="-342900">
              <a:lnSpc>
                <a:spcPct val="114000"/>
              </a:lnSpc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ea typeface="Cambria" panose="02040503050406030204" pitchFamily="18" charset="0"/>
                <a:cs typeface="Calibri" panose="020F0502020204030204" pitchFamily="34" charset="0"/>
              </a:rPr>
              <a:t>Ro</a:t>
            </a:r>
            <a:r>
              <a:rPr lang="cs-CZ" sz="2400" dirty="0" err="1">
                <a:ea typeface="Cambria" panose="02040503050406030204" pitchFamily="18" charset="0"/>
                <a:cs typeface="Calibri" panose="020F0502020204030204" pitchFamily="34" charset="0"/>
              </a:rPr>
              <a:t>zvojová</a:t>
            </a:r>
            <a:r>
              <a:rPr lang="cs-CZ" sz="2400" dirty="0">
                <a:ea typeface="Cambria" panose="02040503050406030204" pitchFamily="18" charset="0"/>
                <a:cs typeface="Calibri" panose="020F0502020204030204" pitchFamily="34" charset="0"/>
              </a:rPr>
              <a:t> složka:	371 727 456 Kč (65 </a:t>
            </a:r>
            <a:r>
              <a:rPr lang="en-US" sz="2400" dirty="0">
                <a:ea typeface="Cambria" panose="02040503050406030204" pitchFamily="18" charset="0"/>
                <a:cs typeface="Calibri" panose="020F0502020204030204" pitchFamily="34" charset="0"/>
              </a:rPr>
              <a:t>% </a:t>
            </a:r>
            <a:r>
              <a:rPr lang="cs-CZ" sz="2400" dirty="0">
                <a:ea typeface="Cambria" panose="02040503050406030204" pitchFamily="18" charset="0"/>
                <a:cs typeface="Calibri" panose="020F0502020204030204" pitchFamily="34" charset="0"/>
              </a:rPr>
              <a:t>z částky po odečtení FE).</a:t>
            </a:r>
          </a:p>
          <a:p>
            <a:pPr marL="342900" indent="-342900">
              <a:lnSpc>
                <a:spcPct val="114000"/>
              </a:lnSpc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cs-CZ" sz="2400" dirty="0">
                <a:ea typeface="Cambria" panose="02040503050406030204" pitchFamily="18" charset="0"/>
                <a:cs typeface="Calibri" panose="020F0502020204030204" pitchFamily="34" charset="0"/>
              </a:rPr>
              <a:t>Kvalitativní složka:	114 377 679 Kč (20 </a:t>
            </a:r>
            <a:r>
              <a:rPr lang="en-US" sz="2400" dirty="0">
                <a:ea typeface="Cambria" panose="02040503050406030204" pitchFamily="18" charset="0"/>
                <a:cs typeface="Calibri" panose="020F0502020204030204" pitchFamily="34" charset="0"/>
              </a:rPr>
              <a:t>% </a:t>
            </a:r>
            <a:r>
              <a:rPr lang="cs-CZ" sz="2400" dirty="0">
                <a:ea typeface="Cambria" panose="02040503050406030204" pitchFamily="18" charset="0"/>
                <a:cs typeface="Calibri" panose="020F0502020204030204" pitchFamily="34" charset="0"/>
              </a:rPr>
              <a:t>z částky po odečtení FE).</a:t>
            </a:r>
          </a:p>
          <a:p>
            <a:pPr marL="342900" indent="-342900">
              <a:lnSpc>
                <a:spcPct val="114000"/>
              </a:lnSpc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cs-CZ" sz="2400" dirty="0">
                <a:ea typeface="Cambria" panose="02040503050406030204" pitchFamily="18" charset="0"/>
                <a:cs typeface="Calibri" panose="020F0502020204030204" pitchFamily="34" charset="0"/>
              </a:rPr>
              <a:t>Výkonová složka:	85 783 259 Kč (15 </a:t>
            </a:r>
            <a:r>
              <a:rPr lang="en-US" sz="2400" dirty="0">
                <a:ea typeface="Cambria" panose="02040503050406030204" pitchFamily="18" charset="0"/>
                <a:cs typeface="Calibri" panose="020F0502020204030204" pitchFamily="34" charset="0"/>
              </a:rPr>
              <a:t>% </a:t>
            </a:r>
            <a:r>
              <a:rPr lang="cs-CZ" sz="2400" dirty="0">
                <a:ea typeface="Cambria" panose="02040503050406030204" pitchFamily="18" charset="0"/>
                <a:cs typeface="Calibri" panose="020F0502020204030204" pitchFamily="34" charset="0"/>
              </a:rPr>
              <a:t>z částky po odečtení FE).</a:t>
            </a:r>
          </a:p>
          <a:p>
            <a:pPr marL="342900" indent="-342900">
              <a:lnSpc>
                <a:spcPct val="114000"/>
              </a:lnSpc>
              <a:spcAft>
                <a:spcPts val="2400"/>
              </a:spcAft>
              <a:buFont typeface="Arial" panose="020B0604020202020204" pitchFamily="34" charset="0"/>
              <a:buChar char="•"/>
            </a:pPr>
            <a:endParaRPr lang="cs-CZ" sz="2400" dirty="0"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342900" indent="-342900">
              <a:lnSpc>
                <a:spcPct val="114000"/>
              </a:lnSpc>
              <a:spcAft>
                <a:spcPts val="2400"/>
              </a:spcAft>
              <a:buFont typeface="Arial" panose="020B0604020202020204" pitchFamily="34" charset="0"/>
              <a:buChar char="•"/>
            </a:pPr>
            <a:endParaRPr lang="cs-CZ" sz="2400" dirty="0"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342900" indent="-342900">
              <a:lnSpc>
                <a:spcPct val="114000"/>
              </a:lnSpc>
              <a:spcAft>
                <a:spcPts val="2400"/>
              </a:spcAft>
              <a:buFont typeface="Arial" panose="020B0604020202020204" pitchFamily="34" charset="0"/>
              <a:buChar char="•"/>
            </a:pPr>
            <a:endParaRPr lang="cs-CZ" sz="2400" dirty="0"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342900" indent="-342900">
              <a:lnSpc>
                <a:spcPct val="114000"/>
              </a:lnSpc>
              <a:spcAft>
                <a:spcPts val="2400"/>
              </a:spcAft>
              <a:buFont typeface="Arial" panose="020B0604020202020204" pitchFamily="34" charset="0"/>
              <a:buChar char="•"/>
            </a:pPr>
            <a:endParaRPr lang="cs-CZ" sz="2400" dirty="0"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342900" indent="-342900">
              <a:lnSpc>
                <a:spcPct val="114000"/>
              </a:lnSpc>
              <a:spcAft>
                <a:spcPts val="2400"/>
              </a:spcAft>
              <a:buFont typeface="Arial" panose="020B0604020202020204" pitchFamily="34" charset="0"/>
              <a:buChar char="•"/>
            </a:pPr>
            <a:endParaRPr lang="cs-CZ" sz="2400" dirty="0">
              <a:ea typeface="Cambria" panose="02040503050406030204" pitchFamily="18" charset="0"/>
              <a:cs typeface="Calibri" panose="020F0502020204030204" pitchFamily="34" charset="0"/>
            </a:endParaRPr>
          </a:p>
        </p:txBody>
      </p:sp>
      <p:cxnSp>
        <p:nvCxnSpPr>
          <p:cNvPr id="8" name="Přímá spojnice 7"/>
          <p:cNvCxnSpPr/>
          <p:nvPr/>
        </p:nvCxnSpPr>
        <p:spPr>
          <a:xfrm flipV="1">
            <a:off x="708000" y="1332000"/>
            <a:ext cx="11484000" cy="0"/>
          </a:xfrm>
          <a:prstGeom prst="line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011365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9448800" y="6263652"/>
            <a:ext cx="2743200" cy="594348"/>
          </a:xfrm>
        </p:spPr>
        <p:txBody>
          <a:bodyPr lIns="360000" rIns="720000" bIns="360000" anchor="b" anchorCtr="0">
            <a:spAutoFit/>
          </a:bodyPr>
          <a:lstStyle/>
          <a:p>
            <a:fld id="{1F541C08-7C2C-44E1-86C2-9FC194D0B4DD}" type="slidenum">
              <a:rPr lang="cs-CZ" smtClean="0"/>
              <a:t>3</a:t>
            </a:fld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0" y="0"/>
            <a:ext cx="12192000" cy="1265640"/>
          </a:xfrm>
          <a:prstGeom prst="rect">
            <a:avLst/>
          </a:prstGeom>
          <a:noFill/>
          <a:ln>
            <a:noFill/>
          </a:ln>
        </p:spPr>
        <p:txBody>
          <a:bodyPr wrap="square" lIns="720000" tIns="720000" rIns="720000" rtlCol="0">
            <a:spAutoFit/>
          </a:bodyPr>
          <a:lstStyle/>
          <a:p>
            <a:r>
              <a:rPr lang="cs-CZ" sz="3200" b="1" dirty="0">
                <a:ea typeface="Cambria" panose="02040503050406030204" pitchFamily="18" charset="0"/>
                <a:cs typeface="Calibri" panose="020F0502020204030204" pitchFamily="34" charset="0"/>
              </a:rPr>
              <a:t>ROZVOJOVÁ SLOŽKA IP (IP R)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0" y="1260000"/>
            <a:ext cx="12192000" cy="4998012"/>
          </a:xfrm>
          <a:prstGeom prst="rect">
            <a:avLst/>
          </a:prstGeom>
          <a:noFill/>
        </p:spPr>
        <p:txBody>
          <a:bodyPr wrap="square" lIns="720000" tIns="360000" rIns="720000" bIns="360000" rtlCol="0">
            <a:noAutofit/>
          </a:bodyPr>
          <a:lstStyle/>
          <a:p>
            <a:pPr>
              <a:lnSpc>
                <a:spcPct val="114000"/>
              </a:lnSpc>
              <a:spcAft>
                <a:spcPts val="2400"/>
              </a:spcAft>
            </a:pPr>
            <a:r>
              <a:rPr lang="cs-CZ" sz="2400" dirty="0">
                <a:ea typeface="Cambria" panose="02040503050406030204" pitchFamily="18" charset="0"/>
                <a:cs typeface="Calibri" panose="020F0502020204030204" pitchFamily="34" charset="0"/>
              </a:rPr>
              <a:t>Výše rozvojové složky pro dané HS je odvozena od průměrného přepočteného počtu akademických a vědeckých a odborných pracovníků (vč. všech studentů doktorského studia, bez lektorů) pro dané HS (dle tab. 6.1 Výroční zprávy o činnosti za rok n-2) s ohledem na jejich kvalifikační strukturu (použije se poměrový koeficient dle tarifní složky mzdy).</a:t>
            </a:r>
          </a:p>
          <a:p>
            <a:pPr marL="342900" indent="-342900">
              <a:lnSpc>
                <a:spcPct val="114000"/>
              </a:lnSpc>
              <a:spcAft>
                <a:spcPts val="2400"/>
              </a:spcAft>
              <a:buFont typeface="Arial" panose="020B0604020202020204" pitchFamily="34" charset="0"/>
              <a:buChar char="•"/>
            </a:pPr>
            <a:endParaRPr lang="cs-CZ" sz="2400" dirty="0"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342900" indent="-342900">
              <a:lnSpc>
                <a:spcPct val="114000"/>
              </a:lnSpc>
              <a:spcAft>
                <a:spcPts val="2400"/>
              </a:spcAft>
              <a:buFont typeface="Arial" panose="020B0604020202020204" pitchFamily="34" charset="0"/>
              <a:buChar char="•"/>
            </a:pPr>
            <a:endParaRPr lang="cs-CZ" sz="2400" dirty="0">
              <a:ea typeface="Cambria" panose="02040503050406030204" pitchFamily="18" charset="0"/>
              <a:cs typeface="Calibri" panose="020F0502020204030204" pitchFamily="34" charset="0"/>
            </a:endParaRPr>
          </a:p>
        </p:txBody>
      </p:sp>
      <p:cxnSp>
        <p:nvCxnSpPr>
          <p:cNvPr id="8" name="Přímá spojnice 7"/>
          <p:cNvCxnSpPr/>
          <p:nvPr/>
        </p:nvCxnSpPr>
        <p:spPr>
          <a:xfrm flipV="1">
            <a:off x="708000" y="1332000"/>
            <a:ext cx="11484000" cy="0"/>
          </a:xfrm>
          <a:prstGeom prst="line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Obrázek 2">
            <a:extLst>
              <a:ext uri="{FF2B5EF4-FFF2-40B4-BE49-F238E27FC236}">
                <a16:creationId xmlns:a16="http://schemas.microsoft.com/office/drawing/2014/main" id="{96E6AC8A-2143-AC6F-98A0-D198746C0F0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19209" y="3604877"/>
            <a:ext cx="4753582" cy="27647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56241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9448800" y="6263652"/>
            <a:ext cx="2743200" cy="594348"/>
          </a:xfrm>
        </p:spPr>
        <p:txBody>
          <a:bodyPr lIns="360000" rIns="720000" bIns="360000" anchor="b" anchorCtr="0">
            <a:spAutoFit/>
          </a:bodyPr>
          <a:lstStyle/>
          <a:p>
            <a:fld id="{1F541C08-7C2C-44E1-86C2-9FC194D0B4DD}" type="slidenum">
              <a:rPr lang="cs-CZ" smtClean="0"/>
              <a:t>4</a:t>
            </a:fld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0" y="0"/>
            <a:ext cx="12192000" cy="1265640"/>
          </a:xfrm>
          <a:prstGeom prst="rect">
            <a:avLst/>
          </a:prstGeom>
          <a:noFill/>
          <a:ln>
            <a:noFill/>
          </a:ln>
        </p:spPr>
        <p:txBody>
          <a:bodyPr wrap="square" lIns="720000" tIns="720000" rIns="720000" rtlCol="0">
            <a:spAutoFit/>
          </a:bodyPr>
          <a:lstStyle/>
          <a:p>
            <a:r>
              <a:rPr lang="cs-CZ" sz="3200" b="1" dirty="0">
                <a:ea typeface="Cambria" panose="02040503050406030204" pitchFamily="18" charset="0"/>
                <a:cs typeface="Calibri" panose="020F0502020204030204" pitchFamily="34" charset="0"/>
              </a:rPr>
              <a:t>ROZVOJOVÁ SLOŽKA IP (IP R)</a:t>
            </a:r>
          </a:p>
        </p:txBody>
      </p:sp>
      <p:cxnSp>
        <p:nvCxnSpPr>
          <p:cNvPr id="8" name="Přímá spojnice 7"/>
          <p:cNvCxnSpPr/>
          <p:nvPr/>
        </p:nvCxnSpPr>
        <p:spPr>
          <a:xfrm flipV="1">
            <a:off x="708000" y="1332000"/>
            <a:ext cx="11484000" cy="0"/>
          </a:xfrm>
          <a:prstGeom prst="line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Obrázek 6">
            <a:extLst>
              <a:ext uri="{FF2B5EF4-FFF2-40B4-BE49-F238E27FC236}">
                <a16:creationId xmlns:a16="http://schemas.microsoft.com/office/drawing/2014/main" id="{DDEC691F-CFFC-95F9-A7AA-8929473F7A6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8000" y="1643440"/>
            <a:ext cx="11076878" cy="4408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69429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9448800" y="6263652"/>
            <a:ext cx="2743200" cy="594348"/>
          </a:xfrm>
        </p:spPr>
        <p:txBody>
          <a:bodyPr lIns="360000" rIns="720000" bIns="360000" anchor="b" anchorCtr="0">
            <a:spAutoFit/>
          </a:bodyPr>
          <a:lstStyle/>
          <a:p>
            <a:fld id="{1F541C08-7C2C-44E1-86C2-9FC194D0B4DD}" type="slidenum">
              <a:rPr lang="cs-CZ" smtClean="0"/>
              <a:t>5</a:t>
            </a:fld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0" y="0"/>
            <a:ext cx="12192000" cy="1265640"/>
          </a:xfrm>
          <a:prstGeom prst="rect">
            <a:avLst/>
          </a:prstGeom>
          <a:noFill/>
          <a:ln>
            <a:noFill/>
          </a:ln>
        </p:spPr>
        <p:txBody>
          <a:bodyPr wrap="square" lIns="720000" tIns="720000" rIns="720000" rtlCol="0">
            <a:spAutoFit/>
          </a:bodyPr>
          <a:lstStyle/>
          <a:p>
            <a:r>
              <a:rPr lang="cs-CZ" sz="3200" b="1" dirty="0">
                <a:ea typeface="Cambria" panose="02040503050406030204" pitchFamily="18" charset="0"/>
                <a:cs typeface="Calibri" panose="020F0502020204030204" pitchFamily="34" charset="0"/>
              </a:rPr>
              <a:t>ROZVOJOVÁ SLOŽKA IP (IP R)</a:t>
            </a:r>
          </a:p>
        </p:txBody>
      </p:sp>
      <p:cxnSp>
        <p:nvCxnSpPr>
          <p:cNvPr id="8" name="Přímá spojnice 7"/>
          <p:cNvCxnSpPr/>
          <p:nvPr/>
        </p:nvCxnSpPr>
        <p:spPr>
          <a:xfrm flipV="1">
            <a:off x="708000" y="1332000"/>
            <a:ext cx="11484000" cy="0"/>
          </a:xfrm>
          <a:prstGeom prst="line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ovéPole 8">
            <a:extLst>
              <a:ext uri="{FF2B5EF4-FFF2-40B4-BE49-F238E27FC236}">
                <a16:creationId xmlns:a16="http://schemas.microsoft.com/office/drawing/2014/main" id="{9FE744D8-0CD5-0D16-139E-2865023092D3}"/>
              </a:ext>
            </a:extLst>
          </p:cNvPr>
          <p:cNvSpPr txBox="1"/>
          <p:nvPr/>
        </p:nvSpPr>
        <p:spPr>
          <a:xfrm>
            <a:off x="0" y="5155993"/>
            <a:ext cx="12192000" cy="1432753"/>
          </a:xfrm>
          <a:prstGeom prst="rect">
            <a:avLst/>
          </a:prstGeom>
          <a:noFill/>
        </p:spPr>
        <p:txBody>
          <a:bodyPr wrap="square" lIns="720000" tIns="360000" rIns="720000" bIns="360000" rtlCol="0">
            <a:noAutofit/>
          </a:bodyPr>
          <a:lstStyle/>
          <a:p>
            <a:pPr>
              <a:lnSpc>
                <a:spcPct val="114000"/>
              </a:lnSpc>
              <a:spcAft>
                <a:spcPts val="2400"/>
              </a:spcAft>
            </a:pPr>
            <a:r>
              <a:rPr lang="cs-CZ" sz="2400" dirty="0">
                <a:ea typeface="Cambria" panose="02040503050406030204" pitchFamily="18" charset="0"/>
                <a:cs typeface="Calibri" panose="020F0502020204030204" pitchFamily="34" charset="0"/>
              </a:rPr>
              <a:t>Snižování počtu zaměstnanců = mírné zlepšení výkonu na 1 FTE, ale současně bezprostřední </a:t>
            </a:r>
            <a:r>
              <a:rPr lang="cs-CZ" sz="2400" b="1" dirty="0">
                <a:ea typeface="Cambria" panose="02040503050406030204" pitchFamily="18" charset="0"/>
                <a:cs typeface="Calibri" panose="020F0502020204030204" pitchFamily="34" charset="0"/>
              </a:rPr>
              <a:t>negativní</a:t>
            </a:r>
            <a:r>
              <a:rPr lang="cs-CZ" sz="2400" dirty="0">
                <a:ea typeface="Cambria" panose="02040503050406030204" pitchFamily="18" charset="0"/>
                <a:cs typeface="Calibri" panose="020F0502020204030204" pitchFamily="34" charset="0"/>
              </a:rPr>
              <a:t> dopad na výši IP R</a:t>
            </a:r>
          </a:p>
          <a:p>
            <a:pPr marL="342900" indent="-342900">
              <a:lnSpc>
                <a:spcPct val="114000"/>
              </a:lnSpc>
              <a:spcAft>
                <a:spcPts val="2400"/>
              </a:spcAft>
              <a:buFont typeface="Arial" panose="020B0604020202020204" pitchFamily="34" charset="0"/>
              <a:buChar char="•"/>
            </a:pPr>
            <a:endParaRPr lang="cs-CZ" sz="2400" dirty="0"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342900" indent="-342900">
              <a:lnSpc>
                <a:spcPct val="114000"/>
              </a:lnSpc>
              <a:spcAft>
                <a:spcPts val="2400"/>
              </a:spcAft>
              <a:buFont typeface="Arial" panose="020B0604020202020204" pitchFamily="34" charset="0"/>
              <a:buChar char="•"/>
            </a:pPr>
            <a:endParaRPr lang="cs-CZ" sz="2400" dirty="0">
              <a:ea typeface="Cambria" panose="02040503050406030204" pitchFamily="18" charset="0"/>
              <a:cs typeface="Calibri" panose="020F0502020204030204" pitchFamily="34" charset="0"/>
            </a:endParaRP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101F17E2-D26E-F018-A60A-A73F91E1870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8000" y="1721896"/>
            <a:ext cx="11028004" cy="3414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50101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9448800" y="6263652"/>
            <a:ext cx="2743200" cy="594348"/>
          </a:xfrm>
        </p:spPr>
        <p:txBody>
          <a:bodyPr lIns="360000" rIns="720000" bIns="360000" anchor="b" anchorCtr="0">
            <a:spAutoFit/>
          </a:bodyPr>
          <a:lstStyle/>
          <a:p>
            <a:fld id="{1F541C08-7C2C-44E1-86C2-9FC194D0B4DD}" type="slidenum">
              <a:rPr lang="cs-CZ" smtClean="0"/>
              <a:t>6</a:t>
            </a:fld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0" y="0"/>
            <a:ext cx="12192000" cy="1265640"/>
          </a:xfrm>
          <a:prstGeom prst="rect">
            <a:avLst/>
          </a:prstGeom>
          <a:noFill/>
          <a:ln>
            <a:noFill/>
          </a:ln>
        </p:spPr>
        <p:txBody>
          <a:bodyPr wrap="square" lIns="720000" tIns="720000" rIns="720000" rtlCol="0">
            <a:spAutoFit/>
          </a:bodyPr>
          <a:lstStyle/>
          <a:p>
            <a:r>
              <a:rPr lang="cs-CZ" sz="3200" b="1" dirty="0">
                <a:ea typeface="Cambria" panose="02040503050406030204" pitchFamily="18" charset="0"/>
                <a:cs typeface="Calibri" panose="020F0502020204030204" pitchFamily="34" charset="0"/>
              </a:rPr>
              <a:t>ROZVOJOVÁ SLOŽKA IP (IP R)</a:t>
            </a:r>
          </a:p>
        </p:txBody>
      </p:sp>
      <p:cxnSp>
        <p:nvCxnSpPr>
          <p:cNvPr id="8" name="Přímá spojnice 7"/>
          <p:cNvCxnSpPr/>
          <p:nvPr/>
        </p:nvCxnSpPr>
        <p:spPr>
          <a:xfrm flipV="1">
            <a:off x="708000" y="1332000"/>
            <a:ext cx="11484000" cy="0"/>
          </a:xfrm>
          <a:prstGeom prst="line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Obrázek 2">
            <a:extLst>
              <a:ext uri="{FF2B5EF4-FFF2-40B4-BE49-F238E27FC236}">
                <a16:creationId xmlns:a16="http://schemas.microsoft.com/office/drawing/2014/main" id="{BCC0DB98-781D-82F4-1067-EAE78B0BF4E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80217" y="2006680"/>
            <a:ext cx="6231565" cy="32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32634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9448800" y="6263652"/>
            <a:ext cx="2743200" cy="594348"/>
          </a:xfrm>
        </p:spPr>
        <p:txBody>
          <a:bodyPr lIns="360000" rIns="720000" bIns="360000" anchor="b" anchorCtr="0">
            <a:spAutoFit/>
          </a:bodyPr>
          <a:lstStyle/>
          <a:p>
            <a:fld id="{1F541C08-7C2C-44E1-86C2-9FC194D0B4DD}" type="slidenum">
              <a:rPr lang="cs-CZ" smtClean="0"/>
              <a:t>7</a:t>
            </a:fld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0" y="0"/>
            <a:ext cx="12192000" cy="1265640"/>
          </a:xfrm>
          <a:prstGeom prst="rect">
            <a:avLst/>
          </a:prstGeom>
          <a:noFill/>
          <a:ln>
            <a:noFill/>
          </a:ln>
        </p:spPr>
        <p:txBody>
          <a:bodyPr wrap="square" lIns="720000" tIns="720000" rIns="720000" rtlCol="0">
            <a:spAutoFit/>
          </a:bodyPr>
          <a:lstStyle/>
          <a:p>
            <a:r>
              <a:rPr lang="cs-CZ" sz="3200" b="1" dirty="0">
                <a:ea typeface="Cambria" panose="02040503050406030204" pitchFamily="18" charset="0"/>
                <a:cs typeface="Calibri" panose="020F0502020204030204" pitchFamily="34" charset="0"/>
              </a:rPr>
              <a:t>ROZVOJOVÁ SLOŽKA IP (IP R)</a:t>
            </a:r>
          </a:p>
        </p:txBody>
      </p:sp>
      <p:cxnSp>
        <p:nvCxnSpPr>
          <p:cNvPr id="8" name="Přímá spojnice 7"/>
          <p:cNvCxnSpPr/>
          <p:nvPr/>
        </p:nvCxnSpPr>
        <p:spPr>
          <a:xfrm flipV="1">
            <a:off x="708000" y="1332000"/>
            <a:ext cx="11484000" cy="0"/>
          </a:xfrm>
          <a:prstGeom prst="line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Obrázek 2">
            <a:extLst>
              <a:ext uri="{FF2B5EF4-FFF2-40B4-BE49-F238E27FC236}">
                <a16:creationId xmlns:a16="http://schemas.microsoft.com/office/drawing/2014/main" id="{67E66CB3-0619-2A00-361C-8C71439FCC5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48381" y="1643492"/>
            <a:ext cx="5295238" cy="4580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51597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9448800" y="6263652"/>
            <a:ext cx="2743200" cy="594348"/>
          </a:xfrm>
        </p:spPr>
        <p:txBody>
          <a:bodyPr lIns="360000" rIns="720000" bIns="360000" anchor="b" anchorCtr="0">
            <a:spAutoFit/>
          </a:bodyPr>
          <a:lstStyle/>
          <a:p>
            <a:fld id="{1F541C08-7C2C-44E1-86C2-9FC194D0B4DD}" type="slidenum">
              <a:rPr lang="cs-CZ" smtClean="0"/>
              <a:t>8</a:t>
            </a:fld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0" y="0"/>
            <a:ext cx="12192000" cy="1265640"/>
          </a:xfrm>
          <a:prstGeom prst="rect">
            <a:avLst/>
          </a:prstGeom>
          <a:noFill/>
          <a:ln>
            <a:noFill/>
          </a:ln>
        </p:spPr>
        <p:txBody>
          <a:bodyPr wrap="square" lIns="720000" tIns="720000" rIns="720000" rtlCol="0">
            <a:spAutoFit/>
          </a:bodyPr>
          <a:lstStyle/>
          <a:p>
            <a:r>
              <a:rPr lang="cs-CZ" sz="3200" b="1" dirty="0">
                <a:ea typeface="Cambria" panose="02040503050406030204" pitchFamily="18" charset="0"/>
                <a:cs typeface="Calibri" panose="020F0502020204030204" pitchFamily="34" charset="0"/>
              </a:rPr>
              <a:t>VÝHLED NA ROK 2025</a:t>
            </a:r>
          </a:p>
        </p:txBody>
      </p:sp>
      <p:cxnSp>
        <p:nvCxnSpPr>
          <p:cNvPr id="8" name="Přímá spojnice 7"/>
          <p:cNvCxnSpPr/>
          <p:nvPr/>
        </p:nvCxnSpPr>
        <p:spPr>
          <a:xfrm flipV="1">
            <a:off x="708000" y="1332000"/>
            <a:ext cx="11484000" cy="0"/>
          </a:xfrm>
          <a:prstGeom prst="line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ovéPole 1">
            <a:extLst>
              <a:ext uri="{FF2B5EF4-FFF2-40B4-BE49-F238E27FC236}">
                <a16:creationId xmlns:a16="http://schemas.microsoft.com/office/drawing/2014/main" id="{799DCD8F-B17A-723B-DEBA-682FE9DCE0C9}"/>
              </a:ext>
            </a:extLst>
          </p:cNvPr>
          <p:cNvSpPr txBox="1"/>
          <p:nvPr/>
        </p:nvSpPr>
        <p:spPr>
          <a:xfrm>
            <a:off x="0" y="1260000"/>
            <a:ext cx="12192000" cy="4998012"/>
          </a:xfrm>
          <a:prstGeom prst="rect">
            <a:avLst/>
          </a:prstGeom>
          <a:noFill/>
        </p:spPr>
        <p:txBody>
          <a:bodyPr wrap="square" lIns="720000" tIns="360000" rIns="720000" bIns="360000" rtlCol="0">
            <a:noAutofit/>
          </a:bodyPr>
          <a:lstStyle/>
          <a:p>
            <a:pPr marL="342900" indent="-342900">
              <a:lnSpc>
                <a:spcPct val="114000"/>
              </a:lnSpc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cs-CZ" sz="2400" b="1" dirty="0">
                <a:ea typeface="Cambria" panose="02040503050406030204" pitchFamily="18" charset="0"/>
                <a:cs typeface="Calibri" panose="020F0502020204030204" pitchFamily="34" charset="0"/>
              </a:rPr>
              <a:t>Dojde k poklesu IP R</a:t>
            </a:r>
            <a:r>
              <a:rPr lang="cs-CZ" sz="2400" dirty="0">
                <a:ea typeface="Cambria" panose="02040503050406030204" pitchFamily="18" charset="0"/>
                <a:cs typeface="Calibri" panose="020F0502020204030204" pitchFamily="34" charset="0"/>
              </a:rPr>
              <a:t> vlivem snížení počtu FTE, potažmo vážených tarifů. Posun směrem do středu pásma 0,5 nepovede ke skokovému zvýšení IP R. Pásmo 0,7 by totiž vyžadovalo nárůst výkonu ve tříletém okně o 50 </a:t>
            </a:r>
            <a:r>
              <a:rPr lang="en-US" sz="2400" dirty="0">
                <a:ea typeface="Cambria" panose="02040503050406030204" pitchFamily="18" charset="0"/>
                <a:cs typeface="Calibri" panose="020F0502020204030204" pitchFamily="34" charset="0"/>
              </a:rPr>
              <a:t>% so</a:t>
            </a:r>
            <a:r>
              <a:rPr lang="cs-CZ" sz="2400" dirty="0" err="1">
                <a:ea typeface="Cambria" panose="02040503050406030204" pitchFamily="18" charset="0"/>
                <a:cs typeface="Calibri" panose="020F0502020204030204" pitchFamily="34" charset="0"/>
              </a:rPr>
              <a:t>učasného</a:t>
            </a:r>
            <a:r>
              <a:rPr lang="cs-CZ" sz="2400" dirty="0">
                <a:ea typeface="Cambria" panose="02040503050406030204" pitchFamily="18" charset="0"/>
                <a:cs typeface="Calibri" panose="020F0502020204030204" pitchFamily="34" charset="0"/>
              </a:rPr>
              <a:t> stavu, tzn. meziročně na několikanásobek. Publikační výkon spíše nepatrně klesne.</a:t>
            </a:r>
          </a:p>
          <a:p>
            <a:pPr marL="342900" indent="-342900">
              <a:lnSpc>
                <a:spcPct val="114000"/>
              </a:lnSpc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cs-CZ" sz="2400" dirty="0">
                <a:ea typeface="Cambria" panose="02040503050406030204" pitchFamily="18" charset="0"/>
                <a:cs typeface="Calibri" panose="020F0502020204030204" pitchFamily="34" charset="0"/>
              </a:rPr>
              <a:t>Riziko poklesu v M1, v letošním roce chce RE odeslat do SKV pouze výsledky s potenciálem známky 1 a 2 bez ohledu na to, že je hodnocena i známka 3.</a:t>
            </a:r>
          </a:p>
          <a:p>
            <a:pPr marL="342900" indent="-342900">
              <a:lnSpc>
                <a:spcPct val="114000"/>
              </a:lnSpc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cs-CZ" sz="2400" dirty="0">
                <a:ea typeface="Cambria" panose="02040503050406030204" pitchFamily="18" charset="0"/>
                <a:cs typeface="Calibri" panose="020F0502020204030204" pitchFamily="34" charset="0"/>
              </a:rPr>
              <a:t>Střednědobě bude klesat pilíř Doktorandi a Projekty.</a:t>
            </a:r>
          </a:p>
          <a:p>
            <a:pPr marL="342900" indent="-342900">
              <a:lnSpc>
                <a:spcPct val="114000"/>
              </a:lnSpc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cs-CZ" sz="2400" dirty="0">
                <a:ea typeface="Cambria" panose="02040503050406030204" pitchFamily="18" charset="0"/>
                <a:cs typeface="Calibri" panose="020F0502020204030204" pitchFamily="34" charset="0"/>
              </a:rPr>
              <a:t>Významný nárůst bude možný pouze nepravděpodobným navýšením IP na vstupu MŠMT -</a:t>
            </a:r>
            <a:r>
              <a:rPr lang="en-US" sz="2400" dirty="0">
                <a:ea typeface="Cambria" panose="02040503050406030204" pitchFamily="18" charset="0"/>
                <a:cs typeface="Calibri" panose="020F0502020204030204" pitchFamily="34" charset="0"/>
              </a:rPr>
              <a:t>&gt; VUT</a:t>
            </a:r>
            <a:r>
              <a:rPr lang="cs-CZ" sz="2400" dirty="0">
                <a:ea typeface="Cambria" panose="02040503050406030204" pitchFamily="18" charset="0"/>
                <a:cs typeface="Calibri" panose="020F050202020403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193977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9448800" y="6263652"/>
            <a:ext cx="2743200" cy="594348"/>
          </a:xfrm>
        </p:spPr>
        <p:txBody>
          <a:bodyPr lIns="360000" rIns="720000" bIns="360000" anchor="b" anchorCtr="0">
            <a:spAutoFit/>
          </a:bodyPr>
          <a:lstStyle/>
          <a:p>
            <a:fld id="{1F541C08-7C2C-44E1-86C2-9FC194D0B4DD}" type="slidenum">
              <a:rPr lang="cs-CZ" smtClean="0"/>
              <a:t>9</a:t>
            </a:fld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0" y="0"/>
            <a:ext cx="12192000" cy="1265640"/>
          </a:xfrm>
          <a:prstGeom prst="rect">
            <a:avLst/>
          </a:prstGeom>
          <a:noFill/>
          <a:ln>
            <a:noFill/>
          </a:ln>
        </p:spPr>
        <p:txBody>
          <a:bodyPr wrap="square" lIns="720000" tIns="720000" rIns="720000" rtlCol="0">
            <a:spAutoFit/>
          </a:bodyPr>
          <a:lstStyle/>
          <a:p>
            <a:r>
              <a:rPr lang="cs-CZ" sz="3200" b="1" dirty="0">
                <a:ea typeface="Cambria" panose="02040503050406030204" pitchFamily="18" charset="0"/>
                <a:cs typeface="Calibri" panose="020F0502020204030204" pitchFamily="34" charset="0"/>
              </a:rPr>
              <a:t>OPATŘENÍ PRO ROK 2025 A DALŠÍ</a:t>
            </a:r>
          </a:p>
        </p:txBody>
      </p:sp>
      <p:cxnSp>
        <p:nvCxnSpPr>
          <p:cNvPr id="8" name="Přímá spojnice 7"/>
          <p:cNvCxnSpPr/>
          <p:nvPr/>
        </p:nvCxnSpPr>
        <p:spPr>
          <a:xfrm flipV="1">
            <a:off x="708000" y="1332000"/>
            <a:ext cx="11484000" cy="0"/>
          </a:xfrm>
          <a:prstGeom prst="line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ovéPole 1">
            <a:extLst>
              <a:ext uri="{FF2B5EF4-FFF2-40B4-BE49-F238E27FC236}">
                <a16:creationId xmlns:a16="http://schemas.microsoft.com/office/drawing/2014/main" id="{799DCD8F-B17A-723B-DEBA-682FE9DCE0C9}"/>
              </a:ext>
            </a:extLst>
          </p:cNvPr>
          <p:cNvSpPr txBox="1"/>
          <p:nvPr/>
        </p:nvSpPr>
        <p:spPr>
          <a:xfrm>
            <a:off x="0" y="1260000"/>
            <a:ext cx="12192000" cy="5598000"/>
          </a:xfrm>
          <a:prstGeom prst="rect">
            <a:avLst/>
          </a:prstGeom>
          <a:noFill/>
        </p:spPr>
        <p:txBody>
          <a:bodyPr wrap="square" lIns="720000" tIns="360000" rIns="720000" bIns="360000" rtlCol="0">
            <a:noAutofit/>
          </a:bodyPr>
          <a:lstStyle/>
          <a:p>
            <a:pPr marL="342900" indent="-342900">
              <a:lnSpc>
                <a:spcPct val="114000"/>
              </a:lnSpc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cs-CZ" sz="2400" b="1" dirty="0">
                <a:ea typeface="Cambria" panose="02040503050406030204" pitchFamily="18" charset="0"/>
                <a:cs typeface="Calibri" panose="020F0502020204030204" pitchFamily="34" charset="0"/>
              </a:rPr>
              <a:t>Revize PRFP</a:t>
            </a:r>
            <a:r>
              <a:rPr lang="cs-CZ" sz="2400" dirty="0">
                <a:ea typeface="Cambria" panose="02040503050406030204" pitchFamily="18" charset="0"/>
                <a:cs typeface="Calibri" panose="020F0502020204030204" pitchFamily="34" charset="0"/>
              </a:rPr>
              <a:t>.</a:t>
            </a:r>
          </a:p>
          <a:p>
            <a:pPr marL="342900" indent="-342900">
              <a:lnSpc>
                <a:spcPct val="114000"/>
              </a:lnSpc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cs-CZ" sz="2400" b="1" dirty="0">
                <a:ea typeface="Cambria" panose="02040503050406030204" pitchFamily="18" charset="0"/>
                <a:cs typeface="Calibri" panose="020F0502020204030204" pitchFamily="34" charset="0"/>
              </a:rPr>
              <a:t>Reforma AEK.</a:t>
            </a:r>
          </a:p>
          <a:p>
            <a:pPr marL="342900" indent="-342900">
              <a:lnSpc>
                <a:spcPct val="114000"/>
              </a:lnSpc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cs-CZ" sz="2400" b="1" dirty="0">
                <a:ea typeface="Cambria" panose="02040503050406030204" pitchFamily="18" charset="0"/>
                <a:cs typeface="Calibri" panose="020F0502020204030204" pitchFamily="34" charset="0"/>
              </a:rPr>
              <a:t>Revize Motivačního systému </a:t>
            </a:r>
            <a:r>
              <a:rPr lang="cs-CZ" sz="2400" b="1" dirty="0" err="1">
                <a:ea typeface="Cambria" panose="02040503050406030204" pitchFamily="18" charset="0"/>
                <a:cs typeface="Calibri" panose="020F0502020204030204" pitchFamily="34" charset="0"/>
              </a:rPr>
              <a:t>VaV</a:t>
            </a:r>
            <a:r>
              <a:rPr lang="cs-CZ" sz="2400" b="1" dirty="0">
                <a:ea typeface="Cambria" panose="02040503050406030204" pitchFamily="18" charset="0"/>
                <a:cs typeface="Calibri" panose="020F0502020204030204" pitchFamily="34" charset="0"/>
              </a:rPr>
              <a:t>.</a:t>
            </a:r>
            <a:endParaRPr lang="cs-CZ" sz="2400" dirty="0">
              <a:ea typeface="Cambria" panose="02040503050406030204" pitchFamily="18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659817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089e22cf-4e6d-4f3e-a9fb-730944fe590f" xsi:nil="true"/>
    <lcf76f155ced4ddcb4097134ff3c332f xmlns="78353be8-3b91-451c-a85f-afd70e2f02dc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F86BA7B55D30C946B21607D417DD72F2" ma:contentTypeVersion="14" ma:contentTypeDescription="Vytvoří nový dokument" ma:contentTypeScope="" ma:versionID="f2704976ab48ce65bdfba0ee0e1a611d">
  <xsd:schema xmlns:xsd="http://www.w3.org/2001/XMLSchema" xmlns:xs="http://www.w3.org/2001/XMLSchema" xmlns:p="http://schemas.microsoft.com/office/2006/metadata/properties" xmlns:ns2="089e22cf-4e6d-4f3e-a9fb-730944fe590f" xmlns:ns3="78353be8-3b91-451c-a85f-afd70e2f02dc" targetNamespace="http://schemas.microsoft.com/office/2006/metadata/properties" ma:root="true" ma:fieldsID="73c8a907bb446938ac839702d8b26e1e" ns2:_="" ns3:_="">
    <xsd:import namespace="089e22cf-4e6d-4f3e-a9fb-730944fe590f"/>
    <xsd:import namespace="78353be8-3b91-451c-a85f-afd70e2f02dc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lcf76f155ced4ddcb4097134ff3c332f" minOccurs="0"/>
                <xsd:element ref="ns2:TaxCatchAll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SearchProperties" minOccurs="0"/>
                <xsd:element ref="ns3:MediaServiceDateTaken" minOccurs="0"/>
                <xsd:element ref="ns3:MediaServiceLocation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9e22cf-4e6d-4f3e-a9fb-730944fe590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TaxCatchAll" ma:index="14" nillable="true" ma:displayName="Taxonomy Catch All Column" ma:hidden="true" ma:list="{0a8375fb-7c94-4390-bd76-0146e6b37b5c}" ma:internalName="TaxCatchAll" ma:showField="CatchAllData" ma:web="089e22cf-4e6d-4f3e-a9fb-730944fe590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353be8-3b91-451c-a85f-afd70e2f02d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3" nillable="true" ma:taxonomy="true" ma:internalName="lcf76f155ced4ddcb4097134ff3c332f" ma:taxonomyFieldName="MediaServiceImageTags" ma:displayName="Značky obrázků" ma:readOnly="false" ma:fieldId="{5cf76f15-5ced-4ddc-b409-7134ff3c332f}" ma:taxonomyMulti="true" ma:sspId="ddc0c66c-3bbb-45c0-81fe-e66ee927fa8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SearchProperties" ma:index="18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9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969AEB5-7E38-4813-A6C9-EF8B500A002F}">
  <ds:schemaRefs>
    <ds:schemaRef ds:uri="http://schemas.microsoft.com/office/2006/metadata/properties"/>
    <ds:schemaRef ds:uri="http://schemas.microsoft.com/office/infopath/2007/PartnerControls"/>
    <ds:schemaRef ds:uri="089e22cf-4e6d-4f3e-a9fb-730944fe590f"/>
    <ds:schemaRef ds:uri="78353be8-3b91-451c-a85f-afd70e2f02dc"/>
  </ds:schemaRefs>
</ds:datastoreItem>
</file>

<file path=customXml/itemProps2.xml><?xml version="1.0" encoding="utf-8"?>
<ds:datastoreItem xmlns:ds="http://schemas.openxmlformats.org/officeDocument/2006/customXml" ds:itemID="{A11C104A-6CBB-4118-B899-92ED060777A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89e22cf-4e6d-4f3e-a9fb-730944fe590f"/>
    <ds:schemaRef ds:uri="78353be8-3b91-451c-a85f-afd70e2f02d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51EC815-4093-4C66-9DE5-7C5F0F9DB82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1030</TotalTime>
  <Words>429</Words>
  <Application>Microsoft Office PowerPoint</Application>
  <PresentationFormat>Širokoúhlá obrazovka</PresentationFormat>
  <Paragraphs>48</Paragraphs>
  <Slides>9</Slides>
  <Notes>9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Cambria</vt:lpstr>
      <vt:lpstr>Motiv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VUT v Brně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Apeltauer Tomáš (54088)</dc:creator>
  <cp:lastModifiedBy>Apeltauer Tomáš (54088)</cp:lastModifiedBy>
  <cp:revision>11</cp:revision>
  <dcterms:created xsi:type="dcterms:W3CDTF">2019-03-17T22:07:57Z</dcterms:created>
  <dcterms:modified xsi:type="dcterms:W3CDTF">2024-09-18T10:47:40Z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0x010100F86BA7B55D30C946B21607D417DD72F2</vt:lpwstr>
  </property>
  <property fmtid="{D5CDD505-2E9C-101B-9397-08002B2CF9AE}" pid="3" name="MediaServiceImageTags">
    <vt:lpwstr/>
  </property>
</Properties>
</file>