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70" r:id="rId3"/>
    <p:sldId id="261" r:id="rId4"/>
    <p:sldId id="306" r:id="rId5"/>
    <p:sldId id="307" r:id="rId6"/>
    <p:sldId id="257" r:id="rId7"/>
    <p:sldId id="308" r:id="rId8"/>
    <p:sldId id="293" r:id="rId9"/>
    <p:sldId id="262" r:id="rId10"/>
    <p:sldId id="298" r:id="rId11"/>
    <p:sldId id="276" r:id="rId12"/>
    <p:sldId id="285" r:id="rId13"/>
    <p:sldId id="286" r:id="rId14"/>
    <p:sldId id="287" r:id="rId15"/>
    <p:sldId id="299" r:id="rId16"/>
    <p:sldId id="300" r:id="rId17"/>
    <p:sldId id="301" r:id="rId18"/>
    <p:sldId id="302" r:id="rId19"/>
    <p:sldId id="30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98"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jamuvbrne-my.sharepoint.com/personal/5156_post_jamu_cz/Documents/RV&#352;/22/Statistika_ISPV_&#353;kolstv&#237;_2010-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jamuvbrne-my.sharepoint.com/personal/5156_post_jamu_cz/Documents/RV&#352;/22/Statistika_ISPV_&#353;kolstv&#237;_2010-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jamuvbrne-my.sharepoint.com/personal/5156_post_jamu_cz/Documents/RV&#352;/22/Statistika_ISPV_&#353;kolstv&#237;_2010-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jamuvbrne-my.sharepoint.com/personal/5156_post_jamu_cz/Documents/RV&#352;/22/Statistika_ISPV_&#353;kolstv&#237;_2010-202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cs-CZ" sz="1800" b="1">
                <a:solidFill>
                  <a:schemeClr val="tx1"/>
                </a:solidFill>
              </a:rPr>
              <a:t>VŠ - tarifní část mzdy pro různé kategorie zaměstnaců - mediány</a:t>
            </a:r>
          </a:p>
        </c:rich>
      </c:tx>
      <c:layout>
        <c:manualLayout>
          <c:xMode val="edge"/>
          <c:yMode val="edge"/>
          <c:x val="0.13903565046887842"/>
          <c:y val="4.4850435779695871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1467033324724497"/>
          <c:y val="0.13072801771522047"/>
          <c:w val="0.81925597798130678"/>
          <c:h val="0.65769502259111401"/>
        </c:manualLayout>
      </c:layout>
      <c:lineChart>
        <c:grouping val="standard"/>
        <c:varyColors val="0"/>
        <c:ser>
          <c:idx val="0"/>
          <c:order val="0"/>
          <c:tx>
            <c:strRef>
              <c:f>'Rozbor MN_2017-2021'!$A$21</c:f>
              <c:strCache>
                <c:ptCount val="1"/>
                <c:pt idx="0">
                  <c:v>PROF na VŠ</c:v>
                </c:pt>
              </c:strCache>
            </c:strRef>
          </c:tx>
          <c:spPr>
            <a:ln w="28575" cap="rnd">
              <a:solidFill>
                <a:schemeClr val="tx1"/>
              </a:solidFill>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MN_2017-2021'!$B$21:$F$21</c:f>
              <c:numCache>
                <c:formatCode>#,##0</c:formatCode>
                <c:ptCount val="5"/>
                <c:pt idx="0">
                  <c:v>38400</c:v>
                </c:pt>
                <c:pt idx="1">
                  <c:v>40500</c:v>
                </c:pt>
                <c:pt idx="2">
                  <c:v>45200</c:v>
                </c:pt>
                <c:pt idx="3">
                  <c:v>46800</c:v>
                </c:pt>
                <c:pt idx="4">
                  <c:v>50800</c:v>
                </c:pt>
              </c:numCache>
            </c:numRef>
          </c:val>
          <c:smooth val="0"/>
          <c:extLst>
            <c:ext xmlns:c16="http://schemas.microsoft.com/office/drawing/2014/chart" uri="{C3380CC4-5D6E-409C-BE32-E72D297353CC}">
              <c16:uniqueId val="{00000000-877A-4E58-A095-3CC299D46538}"/>
            </c:ext>
          </c:extLst>
        </c:ser>
        <c:ser>
          <c:idx val="1"/>
          <c:order val="1"/>
          <c:tx>
            <c:strRef>
              <c:f>'Rozbor MN_2017-2021'!$A$22</c:f>
              <c:strCache>
                <c:ptCount val="1"/>
                <c:pt idx="0">
                  <c:v>DOC na VŠ</c:v>
                </c:pt>
              </c:strCache>
            </c:strRef>
          </c:tx>
          <c:spPr>
            <a:ln w="28575" cap="rnd">
              <a:solidFill>
                <a:srgbClr val="FF0000"/>
              </a:solidFill>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MN_2017-2021'!$B$22:$F$22</c:f>
              <c:numCache>
                <c:formatCode>#,##0</c:formatCode>
                <c:ptCount val="5"/>
                <c:pt idx="0">
                  <c:v>31700</c:v>
                </c:pt>
                <c:pt idx="1">
                  <c:v>33900</c:v>
                </c:pt>
                <c:pt idx="2">
                  <c:v>37000</c:v>
                </c:pt>
                <c:pt idx="3">
                  <c:v>38900</c:v>
                </c:pt>
                <c:pt idx="4">
                  <c:v>40800</c:v>
                </c:pt>
              </c:numCache>
            </c:numRef>
          </c:val>
          <c:smooth val="0"/>
          <c:extLst>
            <c:ext xmlns:c16="http://schemas.microsoft.com/office/drawing/2014/chart" uri="{C3380CC4-5D6E-409C-BE32-E72D297353CC}">
              <c16:uniqueId val="{00000001-877A-4E58-A095-3CC299D46538}"/>
            </c:ext>
          </c:extLst>
        </c:ser>
        <c:ser>
          <c:idx val="2"/>
          <c:order val="2"/>
          <c:tx>
            <c:strRef>
              <c:f>'Rozbor MN_2017-2021'!$A$23</c:f>
              <c:strCache>
                <c:ptCount val="1"/>
                <c:pt idx="0">
                  <c:v>OA na VŠ</c:v>
                </c:pt>
              </c:strCache>
            </c:strRef>
          </c:tx>
          <c:spPr>
            <a:ln w="28575" cap="rnd">
              <a:solidFill>
                <a:srgbClr val="FFC000"/>
              </a:solidFill>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MN_2017-2021'!$B$23:$F$23</c:f>
              <c:numCache>
                <c:formatCode>#,##0</c:formatCode>
                <c:ptCount val="5"/>
                <c:pt idx="0">
                  <c:v>24300</c:v>
                </c:pt>
                <c:pt idx="1">
                  <c:v>26100</c:v>
                </c:pt>
                <c:pt idx="2">
                  <c:v>28400</c:v>
                </c:pt>
                <c:pt idx="3">
                  <c:v>29700</c:v>
                </c:pt>
                <c:pt idx="4">
                  <c:v>31800</c:v>
                </c:pt>
              </c:numCache>
            </c:numRef>
          </c:val>
          <c:smooth val="0"/>
          <c:extLst>
            <c:ext xmlns:c16="http://schemas.microsoft.com/office/drawing/2014/chart" uri="{C3380CC4-5D6E-409C-BE32-E72D297353CC}">
              <c16:uniqueId val="{00000002-877A-4E58-A095-3CC299D46538}"/>
            </c:ext>
          </c:extLst>
        </c:ser>
        <c:ser>
          <c:idx val="3"/>
          <c:order val="3"/>
          <c:tx>
            <c:strRef>
              <c:f>'Rozbor MN_2017-2021'!$A$24</c:f>
              <c:strCache>
                <c:ptCount val="1"/>
                <c:pt idx="0">
                  <c:v>VaV pracovníci na VŠ</c:v>
                </c:pt>
              </c:strCache>
            </c:strRef>
          </c:tx>
          <c:spPr>
            <a:ln w="28575" cap="rnd">
              <a:solidFill>
                <a:srgbClr val="00B050"/>
              </a:solidFill>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MN_2017-2021'!$B$24:$F$24</c:f>
              <c:numCache>
                <c:formatCode>#,##0</c:formatCode>
                <c:ptCount val="5"/>
                <c:pt idx="0">
                  <c:v>26300</c:v>
                </c:pt>
                <c:pt idx="1">
                  <c:v>28600</c:v>
                </c:pt>
                <c:pt idx="2">
                  <c:v>31500</c:v>
                </c:pt>
                <c:pt idx="3">
                  <c:v>32200</c:v>
                </c:pt>
                <c:pt idx="4">
                  <c:v>34700</c:v>
                </c:pt>
              </c:numCache>
            </c:numRef>
          </c:val>
          <c:smooth val="0"/>
          <c:extLst>
            <c:ext xmlns:c16="http://schemas.microsoft.com/office/drawing/2014/chart" uri="{C3380CC4-5D6E-409C-BE32-E72D297353CC}">
              <c16:uniqueId val="{00000003-877A-4E58-A095-3CC299D46538}"/>
            </c:ext>
          </c:extLst>
        </c:ser>
        <c:ser>
          <c:idx val="5"/>
          <c:order val="4"/>
          <c:tx>
            <c:strRef>
              <c:f>'Rozbor MN_2017-2021'!$A$25</c:f>
              <c:strCache>
                <c:ptCount val="1"/>
                <c:pt idx="0">
                  <c:v>PLATOVA SFÉRA s VŠ vzděláním</c:v>
                </c:pt>
              </c:strCache>
            </c:strRef>
          </c:tx>
          <c:spPr>
            <a:ln w="34925" cap="rnd">
              <a:solidFill>
                <a:srgbClr val="FF0000"/>
              </a:solidFill>
              <a:prstDash val="sysDot"/>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MN_2017-2021'!$B$25:$F$25</c:f>
              <c:numCache>
                <c:formatCode>#,##0</c:formatCode>
                <c:ptCount val="5"/>
                <c:pt idx="0">
                  <c:v>25900</c:v>
                </c:pt>
                <c:pt idx="1">
                  <c:v>29100</c:v>
                </c:pt>
                <c:pt idx="2">
                  <c:v>32200</c:v>
                </c:pt>
                <c:pt idx="3">
                  <c:v>34700</c:v>
                </c:pt>
                <c:pt idx="4">
                  <c:v>36400</c:v>
                </c:pt>
              </c:numCache>
            </c:numRef>
          </c:val>
          <c:smooth val="0"/>
          <c:extLst>
            <c:ext xmlns:c16="http://schemas.microsoft.com/office/drawing/2014/chart" uri="{C3380CC4-5D6E-409C-BE32-E72D297353CC}">
              <c16:uniqueId val="{00000004-877A-4E58-A095-3CC299D46538}"/>
            </c:ext>
          </c:extLst>
        </c:ser>
        <c:ser>
          <c:idx val="6"/>
          <c:order val="5"/>
          <c:tx>
            <c:strRef>
              <c:f>'Rozbor MN_2017-2021'!$A$26</c:f>
              <c:strCache>
                <c:ptCount val="1"/>
                <c:pt idx="0">
                  <c:v>MZDOVÁ SFÉRA s VŠ vzděláním</c:v>
                </c:pt>
              </c:strCache>
            </c:strRef>
          </c:tx>
          <c:spPr>
            <a:ln w="38100" cap="rnd">
              <a:solidFill>
                <a:srgbClr val="0070C0"/>
              </a:solidFill>
              <a:prstDash val="sysDot"/>
              <a:round/>
            </a:ln>
            <a:effectLst/>
          </c:spPr>
          <c:marker>
            <c:symbol val="none"/>
          </c:marker>
          <c:cat>
            <c:numRef>
              <c:f>'Rozbor MN_2017-2021'!$B$20:$F$20</c:f>
              <c:numCache>
                <c:formatCode>General</c:formatCode>
                <c:ptCount val="5"/>
                <c:pt idx="0">
                  <c:v>2017</c:v>
                </c:pt>
                <c:pt idx="1">
                  <c:v>2018</c:v>
                </c:pt>
                <c:pt idx="2">
                  <c:v>2019</c:v>
                </c:pt>
                <c:pt idx="3">
                  <c:v>2020</c:v>
                </c:pt>
                <c:pt idx="4">
                  <c:v>2021</c:v>
                </c:pt>
              </c:numCache>
            </c:numRef>
          </c:cat>
          <c:val>
            <c:numRef>
              <c:f>'Rozbor MN_2017-2021'!$B$26:$F$26</c:f>
              <c:numCache>
                <c:formatCode>#,##0</c:formatCode>
                <c:ptCount val="5"/>
                <c:pt idx="0">
                  <c:v>32300</c:v>
                </c:pt>
                <c:pt idx="1">
                  <c:v>34000</c:v>
                </c:pt>
                <c:pt idx="2">
                  <c:v>37500</c:v>
                </c:pt>
                <c:pt idx="3">
                  <c:v>39000</c:v>
                </c:pt>
                <c:pt idx="4">
                  <c:v>40700</c:v>
                </c:pt>
              </c:numCache>
            </c:numRef>
          </c:val>
          <c:smooth val="0"/>
          <c:extLst>
            <c:ext xmlns:c16="http://schemas.microsoft.com/office/drawing/2014/chart" uri="{C3380CC4-5D6E-409C-BE32-E72D297353CC}">
              <c16:uniqueId val="{00000005-877A-4E58-A095-3CC299D46538}"/>
            </c:ext>
          </c:extLst>
        </c:ser>
        <c:dLbls>
          <c:showLegendKey val="0"/>
          <c:showVal val="0"/>
          <c:showCatName val="0"/>
          <c:showSerName val="0"/>
          <c:showPercent val="0"/>
          <c:showBubbleSize val="0"/>
        </c:dLbls>
        <c:smooth val="0"/>
        <c:axId val="391750784"/>
        <c:axId val="391749144"/>
      </c:lineChart>
      <c:catAx>
        <c:axId val="39175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49144"/>
        <c:crosses val="autoZero"/>
        <c:auto val="1"/>
        <c:lblAlgn val="ctr"/>
        <c:lblOffset val="100"/>
        <c:noMultiLvlLbl val="0"/>
      </c:catAx>
      <c:valAx>
        <c:axId val="391749144"/>
        <c:scaling>
          <c:orientation val="minMax"/>
          <c:max val="60000"/>
          <c:min val="2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50784"/>
        <c:crosses val="autoZero"/>
        <c:crossBetween val="between"/>
      </c:valAx>
      <c:spPr>
        <a:noFill/>
        <a:ln>
          <a:noFill/>
        </a:ln>
        <a:effectLst/>
      </c:spPr>
    </c:plotArea>
    <c:legend>
      <c:legendPos val="b"/>
      <c:layout>
        <c:manualLayout>
          <c:xMode val="edge"/>
          <c:yMode val="edge"/>
          <c:x val="0.13184373150363685"/>
          <c:y val="0.88485948274501758"/>
          <c:w val="0.81041288791519506"/>
          <c:h val="9.910845312672589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cs-CZ" sz="1800" b="1">
                <a:solidFill>
                  <a:schemeClr val="tx1"/>
                </a:solidFill>
              </a:rPr>
              <a:t>VŠ - tarifní část mzdy pro různé kategorie zaměstnaců - průměry</a:t>
            </a:r>
          </a:p>
        </c:rich>
      </c:tx>
      <c:layout>
        <c:manualLayout>
          <c:xMode val="edge"/>
          <c:yMode val="edge"/>
          <c:x val="0.14722521477771522"/>
          <c:y val="3.5706945082568907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1467033324724497"/>
          <c:y val="0.14151280385726431"/>
          <c:w val="0.81925597798130678"/>
          <c:h val="0.64653390157216262"/>
        </c:manualLayout>
      </c:layout>
      <c:lineChart>
        <c:grouping val="standard"/>
        <c:varyColors val="0"/>
        <c:ser>
          <c:idx val="0"/>
          <c:order val="0"/>
          <c:tx>
            <c:strRef>
              <c:f>'Rozbor MN_2017-2021'!$A$21</c:f>
              <c:strCache>
                <c:ptCount val="1"/>
                <c:pt idx="0">
                  <c:v>PROF na VŠ</c:v>
                </c:pt>
              </c:strCache>
            </c:strRef>
          </c:tx>
          <c:spPr>
            <a:ln w="28575" cap="rnd">
              <a:solidFill>
                <a:schemeClr val="tx1"/>
              </a:solidFill>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MN_2017-2021'!$H$21:$L$21</c:f>
              <c:numCache>
                <c:formatCode>#,##0</c:formatCode>
                <c:ptCount val="5"/>
                <c:pt idx="0">
                  <c:v>45700</c:v>
                </c:pt>
                <c:pt idx="1">
                  <c:v>48000</c:v>
                </c:pt>
                <c:pt idx="2">
                  <c:v>52800</c:v>
                </c:pt>
                <c:pt idx="3">
                  <c:v>55500</c:v>
                </c:pt>
                <c:pt idx="4">
                  <c:v>59000</c:v>
                </c:pt>
              </c:numCache>
            </c:numRef>
          </c:val>
          <c:smooth val="0"/>
          <c:extLst>
            <c:ext xmlns:c16="http://schemas.microsoft.com/office/drawing/2014/chart" uri="{C3380CC4-5D6E-409C-BE32-E72D297353CC}">
              <c16:uniqueId val="{00000000-AADE-4CE7-A68E-6DA7772692E7}"/>
            </c:ext>
          </c:extLst>
        </c:ser>
        <c:ser>
          <c:idx val="1"/>
          <c:order val="1"/>
          <c:tx>
            <c:strRef>
              <c:f>'Rozbor MN_2017-2021'!$A$22</c:f>
              <c:strCache>
                <c:ptCount val="1"/>
                <c:pt idx="0">
                  <c:v>DOC na VŠ</c:v>
                </c:pt>
              </c:strCache>
            </c:strRef>
          </c:tx>
          <c:spPr>
            <a:ln w="28575" cap="rnd">
              <a:solidFill>
                <a:srgbClr val="FF0000"/>
              </a:solidFill>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MN_2017-2021'!$H$22:$L$22</c:f>
              <c:numCache>
                <c:formatCode>#,##0</c:formatCode>
                <c:ptCount val="5"/>
                <c:pt idx="0">
                  <c:v>36300</c:v>
                </c:pt>
                <c:pt idx="1">
                  <c:v>39200</c:v>
                </c:pt>
                <c:pt idx="2">
                  <c:v>42200</c:v>
                </c:pt>
                <c:pt idx="3">
                  <c:v>44200</c:v>
                </c:pt>
                <c:pt idx="4">
                  <c:v>46400</c:v>
                </c:pt>
              </c:numCache>
            </c:numRef>
          </c:val>
          <c:smooth val="0"/>
          <c:extLst>
            <c:ext xmlns:c16="http://schemas.microsoft.com/office/drawing/2014/chart" uri="{C3380CC4-5D6E-409C-BE32-E72D297353CC}">
              <c16:uniqueId val="{00000001-AADE-4CE7-A68E-6DA7772692E7}"/>
            </c:ext>
          </c:extLst>
        </c:ser>
        <c:ser>
          <c:idx val="2"/>
          <c:order val="2"/>
          <c:tx>
            <c:strRef>
              <c:f>'Rozbor MN_2017-2021'!$A$23</c:f>
              <c:strCache>
                <c:ptCount val="1"/>
                <c:pt idx="0">
                  <c:v>OA na VŠ</c:v>
                </c:pt>
              </c:strCache>
            </c:strRef>
          </c:tx>
          <c:spPr>
            <a:ln w="28575" cap="rnd">
              <a:solidFill>
                <a:srgbClr val="FFC000"/>
              </a:solidFill>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MN_2017-2021'!$H$23:$L$23</c:f>
              <c:numCache>
                <c:formatCode>#,##0</c:formatCode>
                <c:ptCount val="5"/>
                <c:pt idx="0">
                  <c:v>27000</c:v>
                </c:pt>
                <c:pt idx="1">
                  <c:v>29300</c:v>
                </c:pt>
                <c:pt idx="2">
                  <c:v>31600</c:v>
                </c:pt>
                <c:pt idx="3">
                  <c:v>33300</c:v>
                </c:pt>
                <c:pt idx="4">
                  <c:v>35500</c:v>
                </c:pt>
              </c:numCache>
            </c:numRef>
          </c:val>
          <c:smooth val="0"/>
          <c:extLst>
            <c:ext xmlns:c16="http://schemas.microsoft.com/office/drawing/2014/chart" uri="{C3380CC4-5D6E-409C-BE32-E72D297353CC}">
              <c16:uniqueId val="{00000002-AADE-4CE7-A68E-6DA7772692E7}"/>
            </c:ext>
          </c:extLst>
        </c:ser>
        <c:ser>
          <c:idx val="3"/>
          <c:order val="3"/>
          <c:tx>
            <c:strRef>
              <c:f>'Rozbor MN_2017-2021'!$A$24</c:f>
              <c:strCache>
                <c:ptCount val="1"/>
                <c:pt idx="0">
                  <c:v>VaV pracovníci na VŠ</c:v>
                </c:pt>
              </c:strCache>
            </c:strRef>
          </c:tx>
          <c:spPr>
            <a:ln w="28575" cap="rnd">
              <a:solidFill>
                <a:srgbClr val="00B050"/>
              </a:solidFill>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MN_2017-2021'!$H$24:$L$24</c:f>
              <c:numCache>
                <c:formatCode>#,##0</c:formatCode>
                <c:ptCount val="5"/>
                <c:pt idx="0">
                  <c:v>29200</c:v>
                </c:pt>
                <c:pt idx="1">
                  <c:v>31900</c:v>
                </c:pt>
                <c:pt idx="2">
                  <c:v>35400</c:v>
                </c:pt>
                <c:pt idx="3">
                  <c:v>35800</c:v>
                </c:pt>
                <c:pt idx="4">
                  <c:v>38300</c:v>
                </c:pt>
              </c:numCache>
            </c:numRef>
          </c:val>
          <c:smooth val="0"/>
          <c:extLst>
            <c:ext xmlns:c16="http://schemas.microsoft.com/office/drawing/2014/chart" uri="{C3380CC4-5D6E-409C-BE32-E72D297353CC}">
              <c16:uniqueId val="{00000003-AADE-4CE7-A68E-6DA7772692E7}"/>
            </c:ext>
          </c:extLst>
        </c:ser>
        <c:ser>
          <c:idx val="5"/>
          <c:order val="4"/>
          <c:tx>
            <c:strRef>
              <c:f>'Rozbor MN_2017-2021'!$A$25</c:f>
              <c:strCache>
                <c:ptCount val="1"/>
                <c:pt idx="0">
                  <c:v>PLATOVA SFÉRA s VŠ vzděláním</c:v>
                </c:pt>
              </c:strCache>
            </c:strRef>
          </c:tx>
          <c:spPr>
            <a:ln w="38100" cap="rnd">
              <a:solidFill>
                <a:srgbClr val="FF0000"/>
              </a:solidFill>
              <a:prstDash val="sysDot"/>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MN_2017-2021'!$H$25:$L$25</c:f>
              <c:numCache>
                <c:formatCode>#,##0</c:formatCode>
                <c:ptCount val="5"/>
                <c:pt idx="0">
                  <c:v>30200</c:v>
                </c:pt>
                <c:pt idx="1">
                  <c:v>33700</c:v>
                </c:pt>
                <c:pt idx="2">
                  <c:v>36200</c:v>
                </c:pt>
                <c:pt idx="3">
                  <c:v>38700</c:v>
                </c:pt>
                <c:pt idx="4">
                  <c:v>40100</c:v>
                </c:pt>
              </c:numCache>
            </c:numRef>
          </c:val>
          <c:smooth val="0"/>
          <c:extLst>
            <c:ext xmlns:c16="http://schemas.microsoft.com/office/drawing/2014/chart" uri="{C3380CC4-5D6E-409C-BE32-E72D297353CC}">
              <c16:uniqueId val="{00000004-AADE-4CE7-A68E-6DA7772692E7}"/>
            </c:ext>
          </c:extLst>
        </c:ser>
        <c:ser>
          <c:idx val="6"/>
          <c:order val="5"/>
          <c:tx>
            <c:strRef>
              <c:f>'Rozbor MN_2017-2021'!$A$26</c:f>
              <c:strCache>
                <c:ptCount val="1"/>
                <c:pt idx="0">
                  <c:v>MZDOVÁ SFÉRA s VŠ vzděláním</c:v>
                </c:pt>
              </c:strCache>
            </c:strRef>
          </c:tx>
          <c:spPr>
            <a:ln w="38100" cap="rnd">
              <a:solidFill>
                <a:srgbClr val="0070C0"/>
              </a:solidFill>
              <a:prstDash val="sysDot"/>
              <a:round/>
            </a:ln>
            <a:effectLst/>
          </c:spPr>
          <c:marker>
            <c:symbol val="none"/>
          </c:marker>
          <c:cat>
            <c:numRef>
              <c:f>'Rozbor MN_2017-2021'!$H$20:$L$20</c:f>
              <c:numCache>
                <c:formatCode>General</c:formatCode>
                <c:ptCount val="5"/>
                <c:pt idx="0">
                  <c:v>2017</c:v>
                </c:pt>
                <c:pt idx="1">
                  <c:v>2018</c:v>
                </c:pt>
                <c:pt idx="2">
                  <c:v>2019</c:v>
                </c:pt>
                <c:pt idx="3">
                  <c:v>2020</c:v>
                </c:pt>
                <c:pt idx="4">
                  <c:v>2021</c:v>
                </c:pt>
              </c:numCache>
            </c:numRef>
          </c:cat>
          <c:val>
            <c:numRef>
              <c:f>'Rozbor MN_2017-2021'!$H$26:$L$26</c:f>
              <c:numCache>
                <c:formatCode>#,##0</c:formatCode>
                <c:ptCount val="5"/>
                <c:pt idx="0">
                  <c:v>41600</c:v>
                </c:pt>
                <c:pt idx="1">
                  <c:v>43600</c:v>
                </c:pt>
                <c:pt idx="2">
                  <c:v>47400</c:v>
                </c:pt>
                <c:pt idx="3">
                  <c:v>49300</c:v>
                </c:pt>
                <c:pt idx="4">
                  <c:v>51400</c:v>
                </c:pt>
              </c:numCache>
            </c:numRef>
          </c:val>
          <c:smooth val="0"/>
          <c:extLst>
            <c:ext xmlns:c16="http://schemas.microsoft.com/office/drawing/2014/chart" uri="{C3380CC4-5D6E-409C-BE32-E72D297353CC}">
              <c16:uniqueId val="{00000005-AADE-4CE7-A68E-6DA7772692E7}"/>
            </c:ext>
          </c:extLst>
        </c:ser>
        <c:dLbls>
          <c:showLegendKey val="0"/>
          <c:showVal val="0"/>
          <c:showCatName val="0"/>
          <c:showSerName val="0"/>
          <c:showPercent val="0"/>
          <c:showBubbleSize val="0"/>
        </c:dLbls>
        <c:smooth val="0"/>
        <c:axId val="391750784"/>
        <c:axId val="391749144"/>
      </c:lineChart>
      <c:catAx>
        <c:axId val="39175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49144"/>
        <c:crosses val="autoZero"/>
        <c:auto val="1"/>
        <c:lblAlgn val="ctr"/>
        <c:lblOffset val="100"/>
        <c:noMultiLvlLbl val="0"/>
      </c:catAx>
      <c:valAx>
        <c:axId val="391749144"/>
        <c:scaling>
          <c:orientation val="minMax"/>
          <c:max val="60000"/>
          <c:min val="25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50784"/>
        <c:crosses val="autoZero"/>
        <c:crossBetween val="between"/>
      </c:valAx>
      <c:spPr>
        <a:noFill/>
        <a:ln>
          <a:noFill/>
        </a:ln>
        <a:effectLst/>
      </c:spPr>
    </c:plotArea>
    <c:legend>
      <c:legendPos val="b"/>
      <c:layout>
        <c:manualLayout>
          <c:xMode val="edge"/>
          <c:yMode val="edge"/>
          <c:x val="6.9756440530312575E-2"/>
          <c:y val="0.88439614062326721"/>
          <c:w val="0.8789857617851129"/>
          <c:h val="9.9507279899871667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cs-CZ" sz="1800" b="1">
                <a:solidFill>
                  <a:schemeClr val="tx1"/>
                </a:solidFill>
              </a:rPr>
              <a:t>VŠ - porovnání hrubé mzdy pro různé kategorie zaměstnaců - průměry</a:t>
            </a:r>
          </a:p>
        </c:rich>
      </c:tx>
      <c:layout>
        <c:manualLayout>
          <c:xMode val="edge"/>
          <c:yMode val="edge"/>
          <c:x val="0.13849050997496798"/>
          <c:y val="3.6897954869735246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1467033324724497"/>
          <c:y val="0.14689806056122179"/>
          <c:w val="0.81925597798130678"/>
          <c:h val="0.63034719653331928"/>
        </c:manualLayout>
      </c:layout>
      <c:lineChart>
        <c:grouping val="standard"/>
        <c:varyColors val="0"/>
        <c:ser>
          <c:idx val="1"/>
          <c:order val="0"/>
          <c:tx>
            <c:strRef>
              <c:f>'Rozbor MN_2017-2021'!$A$4</c:f>
              <c:strCache>
                <c:ptCount val="1"/>
                <c:pt idx="0">
                  <c:v>PROF na VŠ</c:v>
                </c:pt>
              </c:strCache>
            </c:strRef>
          </c:tx>
          <c:spPr>
            <a:ln w="28575" cap="rnd">
              <a:solidFill>
                <a:schemeClr val="tx1"/>
              </a:solidFill>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MN_2017-2021'!$H$4:$L$4</c:f>
              <c:numCache>
                <c:formatCode>#,##0</c:formatCode>
                <c:ptCount val="5"/>
                <c:pt idx="0">
                  <c:v>78200</c:v>
                </c:pt>
                <c:pt idx="1">
                  <c:v>83500</c:v>
                </c:pt>
                <c:pt idx="2">
                  <c:v>90100</c:v>
                </c:pt>
                <c:pt idx="3">
                  <c:v>92300</c:v>
                </c:pt>
                <c:pt idx="4">
                  <c:v>94800</c:v>
                </c:pt>
              </c:numCache>
            </c:numRef>
          </c:val>
          <c:smooth val="0"/>
          <c:extLst>
            <c:ext xmlns:c16="http://schemas.microsoft.com/office/drawing/2014/chart" uri="{C3380CC4-5D6E-409C-BE32-E72D297353CC}">
              <c16:uniqueId val="{00000000-A934-4595-8CB4-B2034991E2AE}"/>
            </c:ext>
          </c:extLst>
        </c:ser>
        <c:ser>
          <c:idx val="2"/>
          <c:order val="1"/>
          <c:tx>
            <c:strRef>
              <c:f>'Rozbor MN_2017-2021'!$A$5</c:f>
              <c:strCache>
                <c:ptCount val="1"/>
                <c:pt idx="0">
                  <c:v>DOC na VŠ</c:v>
                </c:pt>
              </c:strCache>
            </c:strRef>
          </c:tx>
          <c:spPr>
            <a:ln w="28575" cap="rnd">
              <a:solidFill>
                <a:srgbClr val="FF0000"/>
              </a:solidFill>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MN_2017-2021'!$H$5:$L$5</c:f>
              <c:numCache>
                <c:formatCode>#,##0</c:formatCode>
                <c:ptCount val="5"/>
                <c:pt idx="0">
                  <c:v>59300</c:v>
                </c:pt>
                <c:pt idx="1">
                  <c:v>65600</c:v>
                </c:pt>
                <c:pt idx="2">
                  <c:v>69500</c:v>
                </c:pt>
                <c:pt idx="3">
                  <c:v>71100</c:v>
                </c:pt>
                <c:pt idx="4">
                  <c:v>71500</c:v>
                </c:pt>
              </c:numCache>
            </c:numRef>
          </c:val>
          <c:smooth val="0"/>
          <c:extLst>
            <c:ext xmlns:c16="http://schemas.microsoft.com/office/drawing/2014/chart" uri="{C3380CC4-5D6E-409C-BE32-E72D297353CC}">
              <c16:uniqueId val="{00000001-A934-4595-8CB4-B2034991E2AE}"/>
            </c:ext>
          </c:extLst>
        </c:ser>
        <c:ser>
          <c:idx val="3"/>
          <c:order val="2"/>
          <c:tx>
            <c:strRef>
              <c:f>'Rozbor MN_2017-2021'!$A$6</c:f>
              <c:strCache>
                <c:ptCount val="1"/>
                <c:pt idx="0">
                  <c:v>OA na VŠ</c:v>
                </c:pt>
              </c:strCache>
            </c:strRef>
          </c:tx>
          <c:spPr>
            <a:ln w="28575" cap="rnd">
              <a:solidFill>
                <a:srgbClr val="FFC000"/>
              </a:solidFill>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MN_2017-2021'!$H$6:$L$6</c:f>
              <c:numCache>
                <c:formatCode>#,##0</c:formatCode>
                <c:ptCount val="5"/>
                <c:pt idx="0">
                  <c:v>41100</c:v>
                </c:pt>
                <c:pt idx="1">
                  <c:v>45800</c:v>
                </c:pt>
                <c:pt idx="2">
                  <c:v>49000</c:v>
                </c:pt>
                <c:pt idx="3">
                  <c:v>50600</c:v>
                </c:pt>
                <c:pt idx="4">
                  <c:v>51200</c:v>
                </c:pt>
              </c:numCache>
            </c:numRef>
          </c:val>
          <c:smooth val="0"/>
          <c:extLst>
            <c:ext xmlns:c16="http://schemas.microsoft.com/office/drawing/2014/chart" uri="{C3380CC4-5D6E-409C-BE32-E72D297353CC}">
              <c16:uniqueId val="{00000002-A934-4595-8CB4-B2034991E2AE}"/>
            </c:ext>
          </c:extLst>
        </c:ser>
        <c:ser>
          <c:idx val="5"/>
          <c:order val="3"/>
          <c:tx>
            <c:strRef>
              <c:f>'Rozbor MN_2017-2021'!$A$7</c:f>
              <c:strCache>
                <c:ptCount val="1"/>
                <c:pt idx="0">
                  <c:v>VaV pracovníci na VŠ</c:v>
                </c:pt>
              </c:strCache>
            </c:strRef>
          </c:tx>
          <c:spPr>
            <a:ln w="28575" cap="rnd">
              <a:solidFill>
                <a:srgbClr val="00B050"/>
              </a:solidFill>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MN_2017-2021'!$H$7:$L$7</c:f>
              <c:numCache>
                <c:formatCode>#,##0</c:formatCode>
                <c:ptCount val="5"/>
                <c:pt idx="0">
                  <c:v>38800</c:v>
                </c:pt>
                <c:pt idx="1">
                  <c:v>41800</c:v>
                </c:pt>
                <c:pt idx="2">
                  <c:v>46100</c:v>
                </c:pt>
                <c:pt idx="3">
                  <c:v>47000</c:v>
                </c:pt>
                <c:pt idx="4">
                  <c:v>49000</c:v>
                </c:pt>
              </c:numCache>
            </c:numRef>
          </c:val>
          <c:smooth val="0"/>
          <c:extLst>
            <c:ext xmlns:c16="http://schemas.microsoft.com/office/drawing/2014/chart" uri="{C3380CC4-5D6E-409C-BE32-E72D297353CC}">
              <c16:uniqueId val="{00000003-A934-4595-8CB4-B2034991E2AE}"/>
            </c:ext>
          </c:extLst>
        </c:ser>
        <c:ser>
          <c:idx val="6"/>
          <c:order val="4"/>
          <c:tx>
            <c:strRef>
              <c:f>'Rozbor MN_2017-2021'!$A$8</c:f>
              <c:strCache>
                <c:ptCount val="1"/>
                <c:pt idx="0">
                  <c:v>PLATOVA SFÉRA s VŠ vzděláním</c:v>
                </c:pt>
              </c:strCache>
            </c:strRef>
          </c:tx>
          <c:spPr>
            <a:ln w="38100" cap="rnd">
              <a:solidFill>
                <a:srgbClr val="FF0000"/>
              </a:solidFill>
              <a:prstDash val="sysDot"/>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MN_2017-2021'!$H$8:$L$8</c:f>
              <c:numCache>
                <c:formatCode>#,##0</c:formatCode>
                <c:ptCount val="5"/>
                <c:pt idx="0">
                  <c:v>40800</c:v>
                </c:pt>
                <c:pt idx="1">
                  <c:v>44800</c:v>
                </c:pt>
                <c:pt idx="2">
                  <c:v>48900</c:v>
                </c:pt>
                <c:pt idx="3">
                  <c:v>52900</c:v>
                </c:pt>
                <c:pt idx="4">
                  <c:v>55700</c:v>
                </c:pt>
              </c:numCache>
            </c:numRef>
          </c:val>
          <c:smooth val="0"/>
          <c:extLst>
            <c:ext xmlns:c16="http://schemas.microsoft.com/office/drawing/2014/chart" uri="{C3380CC4-5D6E-409C-BE32-E72D297353CC}">
              <c16:uniqueId val="{00000004-A934-4595-8CB4-B2034991E2AE}"/>
            </c:ext>
          </c:extLst>
        </c:ser>
        <c:ser>
          <c:idx val="4"/>
          <c:order val="5"/>
          <c:tx>
            <c:strRef>
              <c:f>'Rozbor MN_2017-2021'!$A$9</c:f>
              <c:strCache>
                <c:ptCount val="1"/>
                <c:pt idx="0">
                  <c:v>MZDOVÁ SFÉRA s VŠ vzděláním</c:v>
                </c:pt>
              </c:strCache>
            </c:strRef>
          </c:tx>
          <c:spPr>
            <a:ln w="38100" cap="rnd">
              <a:solidFill>
                <a:srgbClr val="0070C0"/>
              </a:solidFill>
              <a:prstDash val="sysDot"/>
              <a:round/>
            </a:ln>
            <a:effectLst/>
          </c:spPr>
          <c:marker>
            <c:symbol val="none"/>
          </c:marker>
          <c:cat>
            <c:numRef>
              <c:f>'Rozbor MN_2017-2021'!$H$3:$L$3</c:f>
              <c:numCache>
                <c:formatCode>General</c:formatCode>
                <c:ptCount val="5"/>
                <c:pt idx="0">
                  <c:v>2017</c:v>
                </c:pt>
                <c:pt idx="1">
                  <c:v>2018</c:v>
                </c:pt>
                <c:pt idx="2">
                  <c:v>2019</c:v>
                </c:pt>
                <c:pt idx="3">
                  <c:v>2020</c:v>
                </c:pt>
                <c:pt idx="4">
                  <c:v>2021</c:v>
                </c:pt>
              </c:numCache>
            </c:numRef>
          </c:cat>
          <c:val>
            <c:numRef>
              <c:f>'Rozbor MN_2017-2021'!$H$9:$L$9</c:f>
              <c:numCache>
                <c:formatCode>#,##0</c:formatCode>
                <c:ptCount val="5"/>
                <c:pt idx="0">
                  <c:v>51500</c:v>
                </c:pt>
                <c:pt idx="1">
                  <c:v>54500</c:v>
                </c:pt>
                <c:pt idx="2">
                  <c:v>58700</c:v>
                </c:pt>
                <c:pt idx="3">
                  <c:v>60800</c:v>
                </c:pt>
                <c:pt idx="4">
                  <c:v>63800</c:v>
                </c:pt>
              </c:numCache>
            </c:numRef>
          </c:val>
          <c:smooth val="0"/>
          <c:extLst>
            <c:ext xmlns:c16="http://schemas.microsoft.com/office/drawing/2014/chart" uri="{C3380CC4-5D6E-409C-BE32-E72D297353CC}">
              <c16:uniqueId val="{00000005-A934-4595-8CB4-B2034991E2AE}"/>
            </c:ext>
          </c:extLst>
        </c:ser>
        <c:dLbls>
          <c:showLegendKey val="0"/>
          <c:showVal val="0"/>
          <c:showCatName val="0"/>
          <c:showSerName val="0"/>
          <c:showPercent val="0"/>
          <c:showBubbleSize val="0"/>
        </c:dLbls>
        <c:smooth val="0"/>
        <c:axId val="391750784"/>
        <c:axId val="391749144"/>
      </c:lineChart>
      <c:catAx>
        <c:axId val="39175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49144"/>
        <c:crosses val="autoZero"/>
        <c:auto val="1"/>
        <c:lblAlgn val="ctr"/>
        <c:lblOffset val="100"/>
        <c:noMultiLvlLbl val="0"/>
      </c:catAx>
      <c:valAx>
        <c:axId val="391749144"/>
        <c:scaling>
          <c:orientation val="minMax"/>
          <c:max val="100000"/>
          <c:min val="3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50784"/>
        <c:crosses val="autoZero"/>
        <c:crossBetween val="between"/>
      </c:valAx>
      <c:spPr>
        <a:noFill/>
        <a:ln>
          <a:noFill/>
        </a:ln>
        <a:effectLst/>
      </c:spPr>
    </c:plotArea>
    <c:legend>
      <c:legendPos val="b"/>
      <c:layout>
        <c:manualLayout>
          <c:xMode val="edge"/>
          <c:yMode val="edge"/>
          <c:x val="5.0000028031383939E-2"/>
          <c:y val="0.88758357554299006"/>
          <c:w val="0.89999994393723215"/>
          <c:h val="9.630904190667442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cs-CZ" sz="1800" b="1">
                <a:solidFill>
                  <a:schemeClr val="tx1"/>
                </a:solidFill>
              </a:rPr>
              <a:t>VŠ - porovnání hrubé mzdy pro různé kategorie zaměstnaců - mediány</a:t>
            </a:r>
          </a:p>
        </c:rich>
      </c:tx>
      <c:layout>
        <c:manualLayout>
          <c:xMode val="edge"/>
          <c:yMode val="edge"/>
          <c:x val="0.12636224959059605"/>
          <c:y val="3.2419725605633505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cs-CZ"/>
        </a:p>
      </c:txPr>
    </c:title>
    <c:autoTitleDeleted val="0"/>
    <c:plotArea>
      <c:layout>
        <c:manualLayout>
          <c:layoutTarget val="inner"/>
          <c:xMode val="edge"/>
          <c:yMode val="edge"/>
          <c:x val="0.11467033324724497"/>
          <c:y val="0.14378805687598165"/>
          <c:w val="0.81925597798130678"/>
          <c:h val="0.62962314981433143"/>
        </c:manualLayout>
      </c:layout>
      <c:lineChart>
        <c:grouping val="standard"/>
        <c:varyColors val="0"/>
        <c:ser>
          <c:idx val="1"/>
          <c:order val="0"/>
          <c:tx>
            <c:strRef>
              <c:f>'Rozbor MN_2017-2021'!$A$4</c:f>
              <c:strCache>
                <c:ptCount val="1"/>
                <c:pt idx="0">
                  <c:v>PROF na VŠ</c:v>
                </c:pt>
              </c:strCache>
            </c:strRef>
          </c:tx>
          <c:spPr>
            <a:ln w="28575" cap="rnd">
              <a:solidFill>
                <a:schemeClr val="tx1"/>
              </a:solidFill>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MN_2017-2021'!$B$4:$F$4</c:f>
              <c:numCache>
                <c:formatCode>#,##0</c:formatCode>
                <c:ptCount val="5"/>
                <c:pt idx="0">
                  <c:v>65700</c:v>
                </c:pt>
                <c:pt idx="1">
                  <c:v>70400</c:v>
                </c:pt>
                <c:pt idx="2">
                  <c:v>77100</c:v>
                </c:pt>
                <c:pt idx="3">
                  <c:v>77700</c:v>
                </c:pt>
                <c:pt idx="4">
                  <c:v>81600</c:v>
                </c:pt>
              </c:numCache>
            </c:numRef>
          </c:val>
          <c:smooth val="0"/>
          <c:extLst>
            <c:ext xmlns:c16="http://schemas.microsoft.com/office/drawing/2014/chart" uri="{C3380CC4-5D6E-409C-BE32-E72D297353CC}">
              <c16:uniqueId val="{00000000-EAC3-4087-A2F2-84A93EF3CBD4}"/>
            </c:ext>
          </c:extLst>
        </c:ser>
        <c:ser>
          <c:idx val="2"/>
          <c:order val="1"/>
          <c:tx>
            <c:strRef>
              <c:f>'Rozbor MN_2017-2021'!$A$5</c:f>
              <c:strCache>
                <c:ptCount val="1"/>
                <c:pt idx="0">
                  <c:v>DOC na VŠ</c:v>
                </c:pt>
              </c:strCache>
            </c:strRef>
          </c:tx>
          <c:spPr>
            <a:ln w="28575" cap="rnd">
              <a:solidFill>
                <a:srgbClr val="FF0000"/>
              </a:solidFill>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MN_2017-2021'!$B$5:$F$5</c:f>
              <c:numCache>
                <c:formatCode>#,##0</c:formatCode>
                <c:ptCount val="5"/>
                <c:pt idx="0">
                  <c:v>51800</c:v>
                </c:pt>
                <c:pt idx="1">
                  <c:v>56700</c:v>
                </c:pt>
                <c:pt idx="2">
                  <c:v>61000</c:v>
                </c:pt>
                <c:pt idx="3">
                  <c:v>62500</c:v>
                </c:pt>
                <c:pt idx="4">
                  <c:v>62900</c:v>
                </c:pt>
              </c:numCache>
            </c:numRef>
          </c:val>
          <c:smooth val="0"/>
          <c:extLst>
            <c:ext xmlns:c16="http://schemas.microsoft.com/office/drawing/2014/chart" uri="{C3380CC4-5D6E-409C-BE32-E72D297353CC}">
              <c16:uniqueId val="{00000001-EAC3-4087-A2F2-84A93EF3CBD4}"/>
            </c:ext>
          </c:extLst>
        </c:ser>
        <c:ser>
          <c:idx val="3"/>
          <c:order val="2"/>
          <c:tx>
            <c:strRef>
              <c:f>'Rozbor MN_2017-2021'!$A$6</c:f>
              <c:strCache>
                <c:ptCount val="1"/>
                <c:pt idx="0">
                  <c:v>OA na VŠ</c:v>
                </c:pt>
              </c:strCache>
            </c:strRef>
          </c:tx>
          <c:spPr>
            <a:ln w="28575" cap="rnd">
              <a:solidFill>
                <a:srgbClr val="FFC000"/>
              </a:solidFill>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MN_2017-2021'!$B$6:$F$6</c:f>
              <c:numCache>
                <c:formatCode>#,##0</c:formatCode>
                <c:ptCount val="5"/>
                <c:pt idx="0">
                  <c:v>36900</c:v>
                </c:pt>
                <c:pt idx="1">
                  <c:v>40800</c:v>
                </c:pt>
                <c:pt idx="2">
                  <c:v>44000</c:v>
                </c:pt>
                <c:pt idx="3">
                  <c:v>45200</c:v>
                </c:pt>
                <c:pt idx="4">
                  <c:v>45900</c:v>
                </c:pt>
              </c:numCache>
            </c:numRef>
          </c:val>
          <c:smooth val="0"/>
          <c:extLst>
            <c:ext xmlns:c16="http://schemas.microsoft.com/office/drawing/2014/chart" uri="{C3380CC4-5D6E-409C-BE32-E72D297353CC}">
              <c16:uniqueId val="{00000002-EAC3-4087-A2F2-84A93EF3CBD4}"/>
            </c:ext>
          </c:extLst>
        </c:ser>
        <c:ser>
          <c:idx val="5"/>
          <c:order val="3"/>
          <c:tx>
            <c:strRef>
              <c:f>'Rozbor MN_2017-2021'!$A$7</c:f>
              <c:strCache>
                <c:ptCount val="1"/>
                <c:pt idx="0">
                  <c:v>VaV pracovníci na VŠ</c:v>
                </c:pt>
              </c:strCache>
            </c:strRef>
          </c:tx>
          <c:spPr>
            <a:ln w="28575" cap="rnd">
              <a:solidFill>
                <a:srgbClr val="00B050"/>
              </a:solidFill>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MN_2017-2021'!$B$7:$F$7</c:f>
              <c:numCache>
                <c:formatCode>#,##0</c:formatCode>
                <c:ptCount val="5"/>
                <c:pt idx="0">
                  <c:v>35000</c:v>
                </c:pt>
                <c:pt idx="1">
                  <c:v>37500</c:v>
                </c:pt>
                <c:pt idx="2">
                  <c:v>41100</c:v>
                </c:pt>
                <c:pt idx="3">
                  <c:v>42300</c:v>
                </c:pt>
                <c:pt idx="4">
                  <c:v>44400</c:v>
                </c:pt>
              </c:numCache>
            </c:numRef>
          </c:val>
          <c:smooth val="0"/>
          <c:extLst>
            <c:ext xmlns:c16="http://schemas.microsoft.com/office/drawing/2014/chart" uri="{C3380CC4-5D6E-409C-BE32-E72D297353CC}">
              <c16:uniqueId val="{00000003-EAC3-4087-A2F2-84A93EF3CBD4}"/>
            </c:ext>
          </c:extLst>
        </c:ser>
        <c:ser>
          <c:idx val="6"/>
          <c:order val="4"/>
          <c:tx>
            <c:strRef>
              <c:f>'Rozbor MN_2017-2021'!$A$8</c:f>
              <c:strCache>
                <c:ptCount val="1"/>
                <c:pt idx="0">
                  <c:v>PLATOVA SFÉRA s VŠ vzděláním</c:v>
                </c:pt>
              </c:strCache>
            </c:strRef>
          </c:tx>
          <c:spPr>
            <a:ln w="38100" cap="rnd">
              <a:solidFill>
                <a:srgbClr val="FF0000"/>
              </a:solidFill>
              <a:prstDash val="sysDot"/>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MN_2017-2021'!$B$8:$F$8</c:f>
              <c:numCache>
                <c:formatCode>#,##0</c:formatCode>
                <c:ptCount val="5"/>
                <c:pt idx="0">
                  <c:v>35000</c:v>
                </c:pt>
                <c:pt idx="1">
                  <c:v>38700</c:v>
                </c:pt>
                <c:pt idx="2">
                  <c:v>43500</c:v>
                </c:pt>
                <c:pt idx="3">
                  <c:v>47400</c:v>
                </c:pt>
                <c:pt idx="4">
                  <c:v>50500</c:v>
                </c:pt>
              </c:numCache>
            </c:numRef>
          </c:val>
          <c:smooth val="0"/>
          <c:extLst>
            <c:ext xmlns:c16="http://schemas.microsoft.com/office/drawing/2014/chart" uri="{C3380CC4-5D6E-409C-BE32-E72D297353CC}">
              <c16:uniqueId val="{00000004-EAC3-4087-A2F2-84A93EF3CBD4}"/>
            </c:ext>
          </c:extLst>
        </c:ser>
        <c:ser>
          <c:idx val="4"/>
          <c:order val="5"/>
          <c:tx>
            <c:strRef>
              <c:f>'Rozbor MN_2017-2021'!$A$9</c:f>
              <c:strCache>
                <c:ptCount val="1"/>
                <c:pt idx="0">
                  <c:v>MZDOVÁ SFÉRA s VŠ vzděláním</c:v>
                </c:pt>
              </c:strCache>
            </c:strRef>
          </c:tx>
          <c:spPr>
            <a:ln w="38100" cap="rnd">
              <a:solidFill>
                <a:srgbClr val="0070C0"/>
              </a:solidFill>
              <a:prstDash val="sysDot"/>
              <a:round/>
            </a:ln>
            <a:effectLst/>
          </c:spPr>
          <c:marker>
            <c:symbol val="none"/>
          </c:marker>
          <c:cat>
            <c:numRef>
              <c:f>'Rozbor MN_2017-2021'!$B$3:$F$3</c:f>
              <c:numCache>
                <c:formatCode>General</c:formatCode>
                <c:ptCount val="5"/>
                <c:pt idx="0">
                  <c:v>2017</c:v>
                </c:pt>
                <c:pt idx="1">
                  <c:v>2018</c:v>
                </c:pt>
                <c:pt idx="2">
                  <c:v>2019</c:v>
                </c:pt>
                <c:pt idx="3">
                  <c:v>2020</c:v>
                </c:pt>
                <c:pt idx="4">
                  <c:v>2021</c:v>
                </c:pt>
              </c:numCache>
            </c:numRef>
          </c:cat>
          <c:val>
            <c:numRef>
              <c:f>'Rozbor MN_2017-2021'!$B$9:$F$9</c:f>
              <c:numCache>
                <c:formatCode>#,##0</c:formatCode>
                <c:ptCount val="5"/>
                <c:pt idx="0">
                  <c:v>40000</c:v>
                </c:pt>
                <c:pt idx="1">
                  <c:v>42500</c:v>
                </c:pt>
                <c:pt idx="2">
                  <c:v>46400</c:v>
                </c:pt>
                <c:pt idx="3">
                  <c:v>48000</c:v>
                </c:pt>
                <c:pt idx="4">
                  <c:v>50500</c:v>
                </c:pt>
              </c:numCache>
            </c:numRef>
          </c:val>
          <c:smooth val="0"/>
          <c:extLst>
            <c:ext xmlns:c16="http://schemas.microsoft.com/office/drawing/2014/chart" uri="{C3380CC4-5D6E-409C-BE32-E72D297353CC}">
              <c16:uniqueId val="{00000005-EAC3-4087-A2F2-84A93EF3CBD4}"/>
            </c:ext>
          </c:extLst>
        </c:ser>
        <c:dLbls>
          <c:showLegendKey val="0"/>
          <c:showVal val="0"/>
          <c:showCatName val="0"/>
          <c:showSerName val="0"/>
          <c:showPercent val="0"/>
          <c:showBubbleSize val="0"/>
        </c:dLbls>
        <c:smooth val="0"/>
        <c:axId val="391750784"/>
        <c:axId val="391749144"/>
      </c:lineChart>
      <c:catAx>
        <c:axId val="39175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49144"/>
        <c:crosses val="autoZero"/>
        <c:auto val="1"/>
        <c:lblAlgn val="ctr"/>
        <c:lblOffset val="100"/>
        <c:noMultiLvlLbl val="0"/>
      </c:catAx>
      <c:valAx>
        <c:axId val="391749144"/>
        <c:scaling>
          <c:orientation val="minMax"/>
          <c:max val="90000"/>
          <c:min val="3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crossAx val="391750784"/>
        <c:crosses val="autoZero"/>
        <c:crossBetween val="between"/>
      </c:valAx>
      <c:spPr>
        <a:noFill/>
        <a:ln>
          <a:noFill/>
        </a:ln>
        <a:effectLst/>
      </c:spPr>
    </c:plotArea>
    <c:legend>
      <c:legendPos val="b"/>
      <c:layout>
        <c:manualLayout>
          <c:xMode val="edge"/>
          <c:yMode val="edge"/>
          <c:x val="1.486051021214016E-2"/>
          <c:y val="0.8872155881177104"/>
          <c:w val="0.95672540239183268"/>
          <c:h val="8.187933461959638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cs-CZ"/>
          </a:p>
        </p:txBody>
      </p:sp>
      <p:sp>
        <p:nvSpPr>
          <p:cNvPr id="3" name="Zástupný symbol pro datum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F9F613-EC0E-42C7-A2EB-ACA9DC9568AC}" type="datetimeFigureOut">
              <a:rPr lang="cs-CZ" smtClean="0"/>
              <a:t>23.3.2023</a:t>
            </a:fld>
            <a:endParaRPr lang="cs-CZ"/>
          </a:p>
        </p:txBody>
      </p:sp>
      <p:sp>
        <p:nvSpPr>
          <p:cNvPr id="4" name="Zástupný symbol pro obrázek snímku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cs-CZ"/>
          </a:p>
        </p:txBody>
      </p:sp>
      <p:sp>
        <p:nvSpPr>
          <p:cNvPr id="5" name="Zástupný symbol pro poznámky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AA2832E-0CB3-4898-87E9-477C87CC6D44}" type="slidenum">
              <a:rPr lang="cs-CZ" smtClean="0"/>
              <a:t>‹#›</a:t>
            </a:fld>
            <a:endParaRPr lang="cs-CZ"/>
          </a:p>
        </p:txBody>
      </p:sp>
    </p:spTree>
    <p:extLst>
      <p:ext uri="{BB962C8B-B14F-4D97-AF65-F5344CB8AC3E}">
        <p14:creationId xmlns:p14="http://schemas.microsoft.com/office/powerpoint/2010/main" val="244051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56652-3457-4C9A-8C79-64981A883D1A}"/>
              </a:ext>
            </a:extLst>
          </p:cNvPr>
          <p:cNvSpPr>
            <a:spLocks noGrp="1"/>
          </p:cNvSpPr>
          <p:nvPr>
            <p:ph type="ctrTitle"/>
          </p:nvPr>
        </p:nvSpPr>
        <p:spPr/>
        <p:txBody>
          <a:bodyPr/>
          <a:lstStyle/>
          <a:p>
            <a:r>
              <a:rPr lang="cs-CZ" dirty="0"/>
              <a:t>Ekonomické informace</a:t>
            </a:r>
          </a:p>
        </p:txBody>
      </p:sp>
      <p:sp>
        <p:nvSpPr>
          <p:cNvPr id="3" name="Podnadpis 2">
            <a:extLst>
              <a:ext uri="{FF2B5EF4-FFF2-40B4-BE49-F238E27FC236}">
                <a16:creationId xmlns:a16="http://schemas.microsoft.com/office/drawing/2014/main" id="{A1A3D48E-D86F-4364-94F1-FD786E8FDCD7}"/>
              </a:ext>
            </a:extLst>
          </p:cNvPr>
          <p:cNvSpPr>
            <a:spLocks noGrp="1"/>
          </p:cNvSpPr>
          <p:nvPr>
            <p:ph type="subTitle" idx="1"/>
          </p:nvPr>
        </p:nvSpPr>
        <p:spPr/>
        <p:txBody>
          <a:bodyPr>
            <a:normAutofit lnSpcReduction="10000"/>
          </a:bodyPr>
          <a:lstStyle/>
          <a:p>
            <a:r>
              <a:rPr lang="cs-CZ" dirty="0"/>
              <a:t>Sněm RVŠ</a:t>
            </a:r>
          </a:p>
          <a:p>
            <a:r>
              <a:rPr lang="cs-CZ" dirty="0"/>
              <a:t>9.února 2023</a:t>
            </a:r>
          </a:p>
          <a:p>
            <a:r>
              <a:rPr lang="cs-CZ" dirty="0"/>
              <a:t>Lenka Valová</a:t>
            </a:r>
          </a:p>
        </p:txBody>
      </p:sp>
    </p:spTree>
    <p:extLst>
      <p:ext uri="{BB962C8B-B14F-4D97-AF65-F5344CB8AC3E}">
        <p14:creationId xmlns:p14="http://schemas.microsoft.com/office/powerpoint/2010/main" val="141625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CA811-1E39-471D-870F-F93A1ED63777}"/>
              </a:ext>
            </a:extLst>
          </p:cNvPr>
          <p:cNvSpPr>
            <a:spLocks noGrp="1"/>
          </p:cNvSpPr>
          <p:nvPr>
            <p:ph type="title"/>
          </p:nvPr>
        </p:nvSpPr>
        <p:spPr>
          <a:xfrm>
            <a:off x="677334" y="609600"/>
            <a:ext cx="8596668" cy="707472"/>
          </a:xfrm>
        </p:spPr>
        <p:txBody>
          <a:bodyPr/>
          <a:lstStyle/>
          <a:p>
            <a:r>
              <a:rPr lang="cs-CZ" dirty="0"/>
              <a:t>Vývoj počtu studentů VŠ</a:t>
            </a:r>
          </a:p>
        </p:txBody>
      </p:sp>
      <p:graphicFrame>
        <p:nvGraphicFramePr>
          <p:cNvPr id="5" name="Tabulka 4">
            <a:extLst>
              <a:ext uri="{FF2B5EF4-FFF2-40B4-BE49-F238E27FC236}">
                <a16:creationId xmlns:a16="http://schemas.microsoft.com/office/drawing/2014/main" id="{DD682F01-6C22-4428-8BDB-BFD5EC312C72}"/>
              </a:ext>
            </a:extLst>
          </p:cNvPr>
          <p:cNvGraphicFramePr>
            <a:graphicFrameLocks noGrp="1"/>
          </p:cNvGraphicFramePr>
          <p:nvPr>
            <p:extLst>
              <p:ext uri="{D42A27DB-BD31-4B8C-83A1-F6EECF244321}">
                <p14:modId xmlns:p14="http://schemas.microsoft.com/office/powerpoint/2010/main" val="2174546178"/>
              </p:ext>
            </p:extLst>
          </p:nvPr>
        </p:nvGraphicFramePr>
        <p:xfrm>
          <a:off x="234891" y="1459685"/>
          <a:ext cx="9412446" cy="5398315"/>
        </p:xfrm>
        <a:graphic>
          <a:graphicData uri="http://schemas.openxmlformats.org/drawingml/2006/table">
            <a:tbl>
              <a:tblPr>
                <a:tableStyleId>{5C22544A-7EE6-4342-B048-85BDC9FD1C3A}</a:tableStyleId>
              </a:tblPr>
              <a:tblGrid>
                <a:gridCol w="944577">
                  <a:extLst>
                    <a:ext uri="{9D8B030D-6E8A-4147-A177-3AD203B41FA5}">
                      <a16:colId xmlns:a16="http://schemas.microsoft.com/office/drawing/2014/main" val="1805069456"/>
                    </a:ext>
                  </a:extLst>
                </a:gridCol>
                <a:gridCol w="605944">
                  <a:extLst>
                    <a:ext uri="{9D8B030D-6E8A-4147-A177-3AD203B41FA5}">
                      <a16:colId xmlns:a16="http://schemas.microsoft.com/office/drawing/2014/main" val="2796782487"/>
                    </a:ext>
                  </a:extLst>
                </a:gridCol>
                <a:gridCol w="597607">
                  <a:extLst>
                    <a:ext uri="{9D8B030D-6E8A-4147-A177-3AD203B41FA5}">
                      <a16:colId xmlns:a16="http://schemas.microsoft.com/office/drawing/2014/main" val="2183917417"/>
                    </a:ext>
                  </a:extLst>
                </a:gridCol>
                <a:gridCol w="597607">
                  <a:extLst>
                    <a:ext uri="{9D8B030D-6E8A-4147-A177-3AD203B41FA5}">
                      <a16:colId xmlns:a16="http://schemas.microsoft.com/office/drawing/2014/main" val="3711321740"/>
                    </a:ext>
                  </a:extLst>
                </a:gridCol>
                <a:gridCol w="597607">
                  <a:extLst>
                    <a:ext uri="{9D8B030D-6E8A-4147-A177-3AD203B41FA5}">
                      <a16:colId xmlns:a16="http://schemas.microsoft.com/office/drawing/2014/main" val="311942231"/>
                    </a:ext>
                  </a:extLst>
                </a:gridCol>
                <a:gridCol w="597607">
                  <a:extLst>
                    <a:ext uri="{9D8B030D-6E8A-4147-A177-3AD203B41FA5}">
                      <a16:colId xmlns:a16="http://schemas.microsoft.com/office/drawing/2014/main" val="991204555"/>
                    </a:ext>
                  </a:extLst>
                </a:gridCol>
                <a:gridCol w="597607">
                  <a:extLst>
                    <a:ext uri="{9D8B030D-6E8A-4147-A177-3AD203B41FA5}">
                      <a16:colId xmlns:a16="http://schemas.microsoft.com/office/drawing/2014/main" val="1324102124"/>
                    </a:ext>
                  </a:extLst>
                </a:gridCol>
                <a:gridCol w="651744">
                  <a:extLst>
                    <a:ext uri="{9D8B030D-6E8A-4147-A177-3AD203B41FA5}">
                      <a16:colId xmlns:a16="http://schemas.microsoft.com/office/drawing/2014/main" val="3944551643"/>
                    </a:ext>
                  </a:extLst>
                </a:gridCol>
                <a:gridCol w="692216">
                  <a:extLst>
                    <a:ext uri="{9D8B030D-6E8A-4147-A177-3AD203B41FA5}">
                      <a16:colId xmlns:a16="http://schemas.microsoft.com/office/drawing/2014/main" val="4183624324"/>
                    </a:ext>
                  </a:extLst>
                </a:gridCol>
                <a:gridCol w="660154">
                  <a:extLst>
                    <a:ext uri="{9D8B030D-6E8A-4147-A177-3AD203B41FA5}">
                      <a16:colId xmlns:a16="http://schemas.microsoft.com/office/drawing/2014/main" val="3364904200"/>
                    </a:ext>
                  </a:extLst>
                </a:gridCol>
                <a:gridCol w="717444">
                  <a:extLst>
                    <a:ext uri="{9D8B030D-6E8A-4147-A177-3AD203B41FA5}">
                      <a16:colId xmlns:a16="http://schemas.microsoft.com/office/drawing/2014/main" val="3305516849"/>
                    </a:ext>
                  </a:extLst>
                </a:gridCol>
                <a:gridCol w="717444">
                  <a:extLst>
                    <a:ext uri="{9D8B030D-6E8A-4147-A177-3AD203B41FA5}">
                      <a16:colId xmlns:a16="http://schemas.microsoft.com/office/drawing/2014/main" val="1409137239"/>
                    </a:ext>
                  </a:extLst>
                </a:gridCol>
                <a:gridCol w="717444">
                  <a:extLst>
                    <a:ext uri="{9D8B030D-6E8A-4147-A177-3AD203B41FA5}">
                      <a16:colId xmlns:a16="http://schemas.microsoft.com/office/drawing/2014/main" val="3047830959"/>
                    </a:ext>
                  </a:extLst>
                </a:gridCol>
                <a:gridCol w="717444">
                  <a:extLst>
                    <a:ext uri="{9D8B030D-6E8A-4147-A177-3AD203B41FA5}">
                      <a16:colId xmlns:a16="http://schemas.microsoft.com/office/drawing/2014/main" val="2285430908"/>
                    </a:ext>
                  </a:extLst>
                </a:gridCol>
              </a:tblGrid>
              <a:tr h="244777">
                <a:tc>
                  <a:txBody>
                    <a:bodyPr/>
                    <a:lstStyle/>
                    <a:p>
                      <a:pPr algn="l"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dirty="0">
                          <a:effectLst/>
                          <a:latin typeface="Arial" panose="020B0604020202020204" pitchFamily="34" charset="0"/>
                          <a:cs typeface="Arial" panose="020B0604020202020204" pitchFamily="34" charset="0"/>
                        </a:rPr>
                        <a:t>2011</a:t>
                      </a:r>
                      <a:endParaRPr lang="cs-CZ" sz="900" b="1"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dirty="0">
                          <a:effectLst/>
                          <a:latin typeface="Arial" panose="020B0604020202020204" pitchFamily="34" charset="0"/>
                          <a:cs typeface="Arial" panose="020B0604020202020204" pitchFamily="34" charset="0"/>
                        </a:rPr>
                        <a:t>2012</a:t>
                      </a:r>
                      <a:endParaRPr lang="cs-CZ" sz="900" b="1"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a:effectLst/>
                          <a:latin typeface="Arial" panose="020B0604020202020204" pitchFamily="34" charset="0"/>
                          <a:cs typeface="Arial" panose="020B0604020202020204" pitchFamily="34" charset="0"/>
                        </a:rPr>
                        <a:t>2013</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dirty="0">
                          <a:effectLst/>
                          <a:latin typeface="Arial" panose="020B0604020202020204" pitchFamily="34" charset="0"/>
                          <a:cs typeface="Arial" panose="020B0604020202020204" pitchFamily="34" charset="0"/>
                        </a:rPr>
                        <a:t>2014</a:t>
                      </a:r>
                      <a:endParaRPr lang="cs-CZ" sz="900" b="1"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a:effectLst/>
                          <a:latin typeface="Arial" panose="020B0604020202020204" pitchFamily="34" charset="0"/>
                          <a:cs typeface="Arial" panose="020B0604020202020204" pitchFamily="34" charset="0"/>
                        </a:rPr>
                        <a:t>2015</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a:effectLst/>
                          <a:latin typeface="Arial" panose="020B0604020202020204" pitchFamily="34" charset="0"/>
                          <a:cs typeface="Arial" panose="020B0604020202020204" pitchFamily="34" charset="0"/>
                        </a:rPr>
                        <a:t>2016</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a:effectLst/>
                          <a:latin typeface="Arial" panose="020B0604020202020204" pitchFamily="34" charset="0"/>
                          <a:cs typeface="Arial" panose="020B0604020202020204" pitchFamily="34" charset="0"/>
                        </a:rPr>
                        <a:t>2017</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b="1" kern="1200">
                          <a:effectLst/>
                          <a:latin typeface="Arial" panose="020B0604020202020204" pitchFamily="34" charset="0"/>
                          <a:cs typeface="Arial" panose="020B0604020202020204" pitchFamily="34" charset="0"/>
                        </a:rPr>
                        <a:t>2018</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Bef>
                          <a:spcPts val="800"/>
                        </a:spcBef>
                        <a:spcAft>
                          <a:spcPts val="600"/>
                        </a:spcAft>
                      </a:pPr>
                      <a:r>
                        <a:rPr lang="cs-CZ" sz="1100" b="1" kern="1200">
                          <a:effectLst/>
                          <a:latin typeface="Arial" panose="020B0604020202020204" pitchFamily="34" charset="0"/>
                          <a:cs typeface="Arial" panose="020B0604020202020204" pitchFamily="34" charset="0"/>
                        </a:rPr>
                        <a:t>2019</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Bef>
                          <a:spcPts val="800"/>
                        </a:spcBef>
                        <a:spcAft>
                          <a:spcPts val="1000"/>
                        </a:spcAft>
                      </a:pPr>
                      <a:r>
                        <a:rPr lang="cs-CZ" sz="1100" b="1" kern="1200">
                          <a:effectLst/>
                          <a:latin typeface="Arial" panose="020B0604020202020204" pitchFamily="34" charset="0"/>
                          <a:cs typeface="Arial" panose="020B0604020202020204" pitchFamily="34" charset="0"/>
                        </a:rPr>
                        <a:t>2020</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Bef>
                          <a:spcPts val="800"/>
                        </a:spcBef>
                        <a:spcAft>
                          <a:spcPts val="1000"/>
                        </a:spcAft>
                      </a:pPr>
                      <a:r>
                        <a:rPr lang="cs-CZ" sz="1100" b="1" kern="1200">
                          <a:effectLst/>
                          <a:latin typeface="Arial" panose="020B0604020202020204" pitchFamily="34" charset="0"/>
                          <a:cs typeface="Arial" panose="020B0604020202020204" pitchFamily="34" charset="0"/>
                        </a:rPr>
                        <a:t>2021</a:t>
                      </a:r>
                      <a:endParaRPr lang="cs-CZ" sz="900" b="1">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Bef>
                          <a:spcPts val="800"/>
                        </a:spcBef>
                        <a:spcAft>
                          <a:spcPts val="1000"/>
                        </a:spcAft>
                      </a:pPr>
                      <a:r>
                        <a:rPr lang="cs-CZ" sz="1100" b="0" kern="1200" dirty="0">
                          <a:effectLst/>
                          <a:latin typeface="Arial" panose="020B0604020202020204" pitchFamily="34" charset="0"/>
                          <a:cs typeface="Arial" panose="020B0604020202020204" pitchFamily="34" charset="0"/>
                        </a:rPr>
                        <a:t>2022</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Bef>
                          <a:spcPts val="800"/>
                        </a:spcBef>
                        <a:spcAft>
                          <a:spcPts val="1000"/>
                        </a:spcAft>
                      </a:pPr>
                      <a:r>
                        <a:rPr lang="cs-CZ" sz="1200" b="1" dirty="0">
                          <a:effectLst/>
                          <a:latin typeface="Arial" panose="020B0604020202020204" pitchFamily="34" charset="0"/>
                          <a:ea typeface="Calibri" panose="020F0502020204030204" pitchFamily="34" charset="0"/>
                          <a:cs typeface="Arial" panose="020B0604020202020204" pitchFamily="34" charset="0"/>
                        </a:rPr>
                        <a:t>2023</a:t>
                      </a:r>
                    </a:p>
                  </a:txBody>
                  <a:tcPr marL="0" marR="0" marT="0" marB="0" anchor="ctr"/>
                </a:tc>
                <a:extLst>
                  <a:ext uri="{0D108BD9-81ED-4DB2-BD59-A6C34878D82A}">
                    <a16:rowId xmlns:a16="http://schemas.microsoft.com/office/drawing/2014/main" val="1642043256"/>
                  </a:ext>
                </a:extLst>
              </a:tr>
              <a:tr h="1372809">
                <a:tc>
                  <a:txBody>
                    <a:bodyPr/>
                    <a:lstStyle/>
                    <a:p>
                      <a:pPr algn="l" fontAlgn="ctr">
                        <a:lnSpc>
                          <a:spcPct val="115000"/>
                        </a:lnSpc>
                        <a:spcAft>
                          <a:spcPts val="1000"/>
                        </a:spcAft>
                      </a:pPr>
                      <a:r>
                        <a:rPr lang="cs-CZ" sz="1100" kern="1200">
                          <a:effectLst/>
                          <a:latin typeface="Arial" panose="020B0604020202020204" pitchFamily="34" charset="0"/>
                          <a:cs typeface="Arial" panose="020B0604020202020204" pitchFamily="34" charset="0"/>
                        </a:rPr>
                        <a:t>Celkový počet studentů (bez ohledu na financování) </a:t>
                      </a:r>
                      <a:r>
                        <a:rPr lang="cs-CZ" sz="1100" kern="1200" baseline="30000">
                          <a:effectLst/>
                          <a:latin typeface="Arial" panose="020B0604020202020204" pitchFamily="34" charset="0"/>
                          <a:cs typeface="Arial" panose="020B0604020202020204" pitchFamily="34" charset="0"/>
                        </a:rPr>
                        <a:t>1*)</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364 172</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363 252</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355 492</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345 696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334 054</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317 706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304 680</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294 651</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286 066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284 734</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293 726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301 386</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200" b="1" dirty="0">
                          <a:effectLst/>
                          <a:latin typeface="Arial" panose="020B0604020202020204" pitchFamily="34" charset="0"/>
                          <a:ea typeface="Calibri" panose="020F0502020204030204" pitchFamily="34" charset="0"/>
                          <a:cs typeface="Arial" panose="020B0604020202020204" pitchFamily="34" charset="0"/>
                        </a:rPr>
                        <a:t>302 229</a:t>
                      </a:r>
                    </a:p>
                  </a:txBody>
                  <a:tcPr marL="0" marR="0" marT="0" marB="0" anchor="ctr"/>
                </a:tc>
                <a:extLst>
                  <a:ext uri="{0D108BD9-81ED-4DB2-BD59-A6C34878D82A}">
                    <a16:rowId xmlns:a16="http://schemas.microsoft.com/office/drawing/2014/main" val="2608165725"/>
                  </a:ext>
                </a:extLst>
              </a:tr>
              <a:tr h="948666">
                <a:tc>
                  <a:txBody>
                    <a:bodyPr/>
                    <a:lstStyle/>
                    <a:p>
                      <a:pPr algn="l" fontAlgn="ctr">
                        <a:lnSpc>
                          <a:spcPct val="115000"/>
                        </a:lnSpc>
                        <a:spcAft>
                          <a:spcPts val="1000"/>
                        </a:spcAft>
                      </a:pPr>
                      <a:r>
                        <a:rPr lang="cs-CZ" sz="1100" kern="1200">
                          <a:effectLst/>
                          <a:latin typeface="Arial" panose="020B0604020202020204" pitchFamily="34" charset="0"/>
                          <a:cs typeface="Arial" panose="020B0604020202020204" pitchFamily="34" charset="0"/>
                        </a:rPr>
                        <a:t>Přepočtený počet studentů </a:t>
                      </a:r>
                      <a:r>
                        <a:rPr lang="cs-CZ" sz="1100" kern="1200" baseline="30000">
                          <a:effectLst/>
                          <a:latin typeface="Arial" panose="020B0604020202020204" pitchFamily="34" charset="0"/>
                          <a:cs typeface="Arial" panose="020B0604020202020204" pitchFamily="34" charset="0"/>
                        </a:rPr>
                        <a:t>1*)</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334 024</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331 725</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323 266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312 649</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294 575</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277 196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263 049</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252 471</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244 124</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243 386</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260 527</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265 161</a:t>
                      </a:r>
                      <a:endParaRPr lang="cs-CZ" sz="900" b="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200" b="1" dirty="0">
                          <a:effectLst/>
                          <a:latin typeface="Arial" panose="020B0604020202020204" pitchFamily="34" charset="0"/>
                          <a:ea typeface="Calibri" panose="020F0502020204030204" pitchFamily="34" charset="0"/>
                          <a:cs typeface="Arial" panose="020B0604020202020204" pitchFamily="34" charset="0"/>
                        </a:rPr>
                        <a:t>263 628</a:t>
                      </a:r>
                    </a:p>
                  </a:txBody>
                  <a:tcPr marL="0" marR="0" marT="0" marB="0" anchor="ctr"/>
                </a:tc>
                <a:extLst>
                  <a:ext uri="{0D108BD9-81ED-4DB2-BD59-A6C34878D82A}">
                    <a16:rowId xmlns:a16="http://schemas.microsoft.com/office/drawing/2014/main" val="1570597432"/>
                  </a:ext>
                </a:extLst>
              </a:tr>
              <a:tr h="397733">
                <a:tc>
                  <a:txBody>
                    <a:bodyPr/>
                    <a:lstStyle/>
                    <a:p>
                      <a:pPr algn="l" fontAlgn="ctr">
                        <a:lnSpc>
                          <a:spcPct val="115000"/>
                        </a:lnSpc>
                        <a:spcAft>
                          <a:spcPts val="1000"/>
                        </a:spcAft>
                      </a:pPr>
                      <a:r>
                        <a:rPr lang="cs-CZ" sz="1100" kern="1200">
                          <a:effectLst/>
                          <a:latin typeface="Arial" panose="020B0604020202020204" pitchFamily="34" charset="0"/>
                          <a:cs typeface="Arial" panose="020B0604020202020204" pitchFamily="34" charset="0"/>
                        </a:rPr>
                        <a:t>Limit  </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320 200</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320 185</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304 025</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289 482</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272 953</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265 892</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xxx</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xxx</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 </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endParaRPr lang="cs-CZ"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202524503"/>
                  </a:ext>
                </a:extLst>
              </a:tr>
              <a:tr h="1107302">
                <a:tc>
                  <a:txBody>
                    <a:bodyPr/>
                    <a:lstStyle/>
                    <a:p>
                      <a:pPr algn="l" fontAlgn="ctr">
                        <a:lnSpc>
                          <a:spcPct val="115000"/>
                        </a:lnSpc>
                        <a:spcAft>
                          <a:spcPts val="1000"/>
                        </a:spcAft>
                      </a:pPr>
                      <a:r>
                        <a:rPr lang="cs-CZ" sz="1100" kern="1200">
                          <a:effectLst/>
                          <a:latin typeface="Arial" panose="020B0604020202020204" pitchFamily="34" charset="0"/>
                          <a:cs typeface="Arial" panose="020B0604020202020204" pitchFamily="34" charset="0"/>
                        </a:rPr>
                        <a:t>Započtený počet studentů do výpočtu ukaz. A </a:t>
                      </a:r>
                      <a:r>
                        <a:rPr lang="cs-CZ" sz="1100" kern="1200" baseline="30000">
                          <a:effectLst/>
                          <a:latin typeface="Arial" panose="020B0604020202020204" pitchFamily="34" charset="0"/>
                          <a:cs typeface="Arial" panose="020B0604020202020204" pitchFamily="34" charset="0"/>
                        </a:rPr>
                        <a:t> </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317 176</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319 191</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303 323</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288 847</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272 751</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263 511</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xxx</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 </a:t>
                      </a:r>
                      <a:endParaRPr lang="cs-CZ" sz="90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xxx</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 </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endParaRPr lang="cs-CZ"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786052249"/>
                  </a:ext>
                </a:extLst>
              </a:tr>
              <a:tr h="1327028">
                <a:tc>
                  <a:txBody>
                    <a:bodyPr/>
                    <a:lstStyle/>
                    <a:p>
                      <a:pPr algn="l" fontAlgn="ctr">
                        <a:lnSpc>
                          <a:spcPct val="115000"/>
                        </a:lnSpc>
                        <a:spcAft>
                          <a:spcPts val="1000"/>
                        </a:spcAft>
                      </a:pPr>
                      <a:r>
                        <a:rPr lang="cs-CZ" sz="1100" kern="1200">
                          <a:effectLst/>
                          <a:latin typeface="Arial" panose="020B0604020202020204" pitchFamily="34" charset="0"/>
                          <a:cs typeface="Arial" panose="020B0604020202020204" pitchFamily="34" charset="0"/>
                        </a:rPr>
                        <a:t>Podíl započteného vůči přepočteném počtu studentů  </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94,96%</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96,22%</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93,83%</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92,39%</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92,59%</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r" fontAlgn="ctr">
                        <a:lnSpc>
                          <a:spcPct val="115000"/>
                        </a:lnSpc>
                        <a:spcAft>
                          <a:spcPts val="1000"/>
                        </a:spcAft>
                      </a:pPr>
                      <a:r>
                        <a:rPr lang="cs-CZ" sz="1100" kern="1200">
                          <a:effectLst/>
                          <a:latin typeface="Arial" panose="020B0604020202020204" pitchFamily="34" charset="0"/>
                          <a:cs typeface="Arial" panose="020B0604020202020204" pitchFamily="34" charset="0"/>
                        </a:rPr>
                        <a:t>95,06%</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67019" marT="7616" marB="0" anchor="ctr"/>
                </a:tc>
                <a:tc>
                  <a:txBody>
                    <a:bodyPr/>
                    <a:lstStyle/>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a:effectLst/>
                          <a:latin typeface="Arial" panose="020B0604020202020204" pitchFamily="34" charset="0"/>
                          <a:cs typeface="Arial" panose="020B0604020202020204" pitchFamily="34" charset="0"/>
                        </a:rPr>
                        <a:t>xxx</a:t>
                      </a:r>
                      <a:endParaRPr lang="cs-CZ" sz="900">
                        <a:effectLst/>
                        <a:latin typeface="Arial" panose="020B0604020202020204" pitchFamily="34" charset="0"/>
                        <a:ea typeface="Calibri" panose="020F0502020204030204" pitchFamily="34" charset="0"/>
                        <a:cs typeface="Arial" panose="020B0604020202020204" pitchFamily="34" charset="0"/>
                      </a:endParaRPr>
                    </a:p>
                  </a:txBody>
                  <a:tcPr marL="7616" marR="7616" marT="7616"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cs typeface="Arial" panose="020B0604020202020204" pitchFamily="34" charset="0"/>
                      </a:endParaRPr>
                    </a:p>
                    <a:p>
                      <a:pPr algn="ctr" fontAlgn="ctr">
                        <a:lnSpc>
                          <a:spcPct val="115000"/>
                        </a:lnSpc>
                        <a:spcAft>
                          <a:spcPts val="1000"/>
                        </a:spcAft>
                      </a:pPr>
                      <a:r>
                        <a:rPr lang="cs-CZ" sz="1100" kern="1200" dirty="0" err="1">
                          <a:effectLst/>
                          <a:latin typeface="Arial" panose="020B0604020202020204" pitchFamily="34" charset="0"/>
                          <a:cs typeface="Arial" panose="020B0604020202020204" pitchFamily="34" charset="0"/>
                        </a:rPr>
                        <a:t>xxx</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kern="1200" dirty="0">
                          <a:effectLst/>
                          <a:latin typeface="Arial" panose="020B0604020202020204" pitchFamily="34" charset="0"/>
                          <a:cs typeface="Arial" panose="020B0604020202020204" pitchFamily="34" charset="0"/>
                        </a:rPr>
                        <a:t> </a:t>
                      </a:r>
                      <a:endParaRPr lang="cs-CZ"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r>
                        <a:rPr lang="cs-CZ" sz="1100" b="0" kern="1200" dirty="0">
                          <a:effectLst/>
                          <a:latin typeface="Arial" panose="020B0604020202020204" pitchFamily="34" charset="0"/>
                          <a:cs typeface="Arial" panose="020B0604020202020204" pitchFamily="34" charset="0"/>
                        </a:rPr>
                        <a:t> </a:t>
                      </a:r>
                      <a:endParaRPr lang="cs-CZ" sz="9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fontAlgn="ctr">
                        <a:lnSpc>
                          <a:spcPct val="115000"/>
                        </a:lnSpc>
                        <a:spcAft>
                          <a:spcPts val="1000"/>
                        </a:spcAft>
                      </a:pPr>
                      <a:endParaRPr lang="cs-CZ"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786434893"/>
                  </a:ext>
                </a:extLst>
              </a:tr>
            </a:tbl>
          </a:graphicData>
        </a:graphic>
      </p:graphicFrame>
      <p:sp>
        <p:nvSpPr>
          <p:cNvPr id="6" name="Rectangle 2">
            <a:extLst>
              <a:ext uri="{FF2B5EF4-FFF2-40B4-BE49-F238E27FC236}">
                <a16:creationId xmlns:a16="http://schemas.microsoft.com/office/drawing/2014/main" id="{9F4F4EE8-95AD-493C-AAF8-C169C77E254A}"/>
              </a:ext>
            </a:extLst>
          </p:cNvPr>
          <p:cNvSpPr>
            <a:spLocks noChangeArrowheads="1"/>
          </p:cNvSpPr>
          <p:nvPr/>
        </p:nvSpPr>
        <p:spPr bwMode="auto">
          <a:xfrm>
            <a:off x="776288" y="-1655628"/>
            <a:ext cx="45719" cy="804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Zdrojem dat jsou výstupy SIMS, vždy k 31. 10 roku </a:t>
            </a:r>
            <a:r>
              <a:rPr kumimoji="0" lang="cs-CZ" altLang="cs-CZ" sz="1100" b="0" i="0" u="none" strike="noStrike" cap="none" normalizeH="0" baseline="0" dirty="0" err="1">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předch</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1993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67490" y="1027664"/>
            <a:ext cx="7024744" cy="817160"/>
          </a:xfrm>
        </p:spPr>
        <p:txBody>
          <a:bodyPr/>
          <a:lstStyle/>
          <a:p>
            <a:r>
              <a:rPr lang="cs-CZ" dirty="0"/>
              <a:t>Rozpočtový okruh I</a:t>
            </a:r>
          </a:p>
        </p:txBody>
      </p:sp>
      <p:sp>
        <p:nvSpPr>
          <p:cNvPr id="3" name="Zástupný symbol pro obsah 2"/>
          <p:cNvSpPr>
            <a:spLocks noGrp="1"/>
          </p:cNvSpPr>
          <p:nvPr>
            <p:ph idx="1"/>
          </p:nvPr>
        </p:nvSpPr>
        <p:spPr>
          <a:xfrm>
            <a:off x="1990725" y="2060848"/>
            <a:ext cx="7921699" cy="3960440"/>
          </a:xfrm>
        </p:spPr>
        <p:txBody>
          <a:bodyPr/>
          <a:lstStyle/>
          <a:p>
            <a:pPr marL="0" indent="0">
              <a:buNone/>
            </a:pPr>
            <a:r>
              <a:rPr lang="cs-CZ" dirty="0"/>
              <a:t>Normativní část rozpočtu</a:t>
            </a:r>
          </a:p>
          <a:p>
            <a:pPr marL="68580" indent="0">
              <a:buNone/>
            </a:pPr>
            <a:r>
              <a:rPr lang="cs-CZ" dirty="0"/>
              <a:t>Fixní část - A                      17 965 </a:t>
            </a:r>
            <a:r>
              <a:rPr lang="cs-CZ" dirty="0" err="1"/>
              <a:t>mil.Kč</a:t>
            </a:r>
            <a:r>
              <a:rPr lang="cs-CZ" dirty="0"/>
              <a:t>  =      0%</a:t>
            </a:r>
          </a:p>
          <a:p>
            <a:pPr marL="68580" indent="0">
              <a:buNone/>
            </a:pPr>
            <a:r>
              <a:rPr lang="cs-CZ" dirty="0"/>
              <a:t>Výkonová část – K                 4 321                + 13,1%</a:t>
            </a:r>
          </a:p>
          <a:p>
            <a:pPr marL="68580" indent="0">
              <a:buNone/>
            </a:pPr>
            <a:r>
              <a:rPr lang="cs-CZ" dirty="0"/>
              <a:t>Společenské priority – P           848                +  1,4%</a:t>
            </a:r>
          </a:p>
          <a:p>
            <a:pPr marL="68580" indent="0">
              <a:buNone/>
            </a:pPr>
            <a:endParaRPr lang="cs-CZ" dirty="0"/>
          </a:p>
          <a:p>
            <a:pPr marL="68580" indent="0">
              <a:buNone/>
            </a:pPr>
            <a:r>
              <a:rPr lang="cs-CZ" b="1" dirty="0"/>
              <a:t>CELKEM                             23 136               +   2,3%</a:t>
            </a:r>
          </a:p>
        </p:txBody>
      </p:sp>
    </p:spTree>
    <p:extLst>
      <p:ext uri="{BB962C8B-B14F-4D97-AF65-F5344CB8AC3E}">
        <p14:creationId xmlns:p14="http://schemas.microsoft.com/office/powerpoint/2010/main" val="177515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79576" y="1027664"/>
            <a:ext cx="7848872" cy="1143000"/>
          </a:xfrm>
        </p:spPr>
        <p:txBody>
          <a:bodyPr>
            <a:normAutofit/>
          </a:bodyPr>
          <a:lstStyle/>
          <a:p>
            <a:r>
              <a:rPr lang="cs-CZ" b="1" dirty="0"/>
              <a:t>RO II. Sociální záležitosti studentů</a:t>
            </a:r>
            <a:br>
              <a:rPr lang="cs-CZ" b="1" dirty="0"/>
            </a:br>
            <a:r>
              <a:rPr lang="cs-CZ" sz="1000" b="1" dirty="0"/>
              <a:t>v tis. Kč</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69678343"/>
              </p:ext>
            </p:extLst>
          </p:nvPr>
        </p:nvGraphicFramePr>
        <p:xfrm>
          <a:off x="1979803" y="2170665"/>
          <a:ext cx="7716597" cy="4066648"/>
        </p:xfrm>
        <a:graphic>
          <a:graphicData uri="http://schemas.openxmlformats.org/drawingml/2006/table">
            <a:tbl>
              <a:tblPr firstRow="1" firstCol="1" bandRow="1">
                <a:tableStyleId>{5C22544A-7EE6-4342-B048-85BDC9FD1C3A}</a:tableStyleId>
              </a:tblPr>
              <a:tblGrid>
                <a:gridCol w="4948235">
                  <a:extLst>
                    <a:ext uri="{9D8B030D-6E8A-4147-A177-3AD203B41FA5}">
                      <a16:colId xmlns:a16="http://schemas.microsoft.com/office/drawing/2014/main" val="20000"/>
                    </a:ext>
                  </a:extLst>
                </a:gridCol>
                <a:gridCol w="1987107">
                  <a:extLst>
                    <a:ext uri="{9D8B030D-6E8A-4147-A177-3AD203B41FA5}">
                      <a16:colId xmlns:a16="http://schemas.microsoft.com/office/drawing/2014/main" val="20001"/>
                    </a:ext>
                  </a:extLst>
                </a:gridCol>
                <a:gridCol w="781255">
                  <a:extLst>
                    <a:ext uri="{9D8B030D-6E8A-4147-A177-3AD203B41FA5}">
                      <a16:colId xmlns:a16="http://schemas.microsoft.com/office/drawing/2014/main" val="20002"/>
                    </a:ext>
                  </a:extLst>
                </a:gridCol>
              </a:tblGrid>
              <a:tr h="882982">
                <a:tc>
                  <a:txBody>
                    <a:bodyPr/>
                    <a:lstStyle/>
                    <a:p>
                      <a:pPr>
                        <a:lnSpc>
                          <a:spcPct val="115000"/>
                        </a:lnSpc>
                        <a:spcAft>
                          <a:spcPts val="0"/>
                        </a:spcAft>
                      </a:pPr>
                      <a:r>
                        <a:rPr lang="cs-CZ" sz="1100">
                          <a:effectLst/>
                        </a:rPr>
                        <a:t>Ukazatel C - stipendia pro studenty doktorských st.prog.</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1 678 725</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- 3,4%</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0"/>
                  </a:ext>
                </a:extLst>
              </a:tr>
              <a:tr h="882982">
                <a:tc>
                  <a:txBody>
                    <a:bodyPr/>
                    <a:lstStyle/>
                    <a:p>
                      <a:pPr>
                        <a:lnSpc>
                          <a:spcPct val="115000"/>
                        </a:lnSpc>
                        <a:spcAft>
                          <a:spcPts val="0"/>
                        </a:spcAft>
                      </a:pPr>
                      <a:r>
                        <a:rPr lang="cs-CZ" sz="1100" dirty="0">
                          <a:effectLst/>
                        </a:rPr>
                        <a:t>Ukazatel J - dotace na ubytování a stravování studentů</a:t>
                      </a:r>
                      <a:endParaRPr lang="cs-CZ" sz="11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120 000 </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4,3%</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1"/>
                  </a:ext>
                </a:extLst>
              </a:tr>
              <a:tr h="451114">
                <a:tc>
                  <a:txBody>
                    <a:bodyPr/>
                    <a:lstStyle/>
                    <a:p>
                      <a:pPr>
                        <a:lnSpc>
                          <a:spcPct val="115000"/>
                        </a:lnSpc>
                        <a:spcAft>
                          <a:spcPts val="0"/>
                        </a:spcAft>
                      </a:pPr>
                      <a:r>
                        <a:rPr lang="cs-CZ" sz="1100">
                          <a:effectLst/>
                        </a:rPr>
                        <a:t>Ukazatel S1 - příspěvek na sociální stipendia VVŠ</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24 000 </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20,0%</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2"/>
                  </a:ext>
                </a:extLst>
              </a:tr>
              <a:tr h="451114">
                <a:tc>
                  <a:txBody>
                    <a:bodyPr/>
                    <a:lstStyle/>
                    <a:p>
                      <a:pPr>
                        <a:lnSpc>
                          <a:spcPct val="115000"/>
                        </a:lnSpc>
                        <a:spcAft>
                          <a:spcPts val="0"/>
                        </a:spcAft>
                      </a:pPr>
                      <a:r>
                        <a:rPr lang="cs-CZ" sz="1100">
                          <a:effectLst/>
                        </a:rPr>
                        <a:t>Ukazatel S2 - dotace na sociální stipendia SVŠ</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2 000 </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a:effectLst/>
                        </a:rPr>
                        <a:t>0,0%</a:t>
                      </a:r>
                      <a:endParaRPr lang="cs-CZ" sz="1400">
                        <a:effectLst/>
                        <a:latin typeface="Calibri"/>
                        <a:ea typeface="Calibri"/>
                        <a:cs typeface="Times New Roman"/>
                      </a:endParaRPr>
                    </a:p>
                  </a:txBody>
                  <a:tcPr marL="44450" marR="44450" marT="0" marB="0" anchor="ctr"/>
                </a:tc>
                <a:extLst>
                  <a:ext uri="{0D108BD9-81ED-4DB2-BD59-A6C34878D82A}">
                    <a16:rowId xmlns:a16="http://schemas.microsoft.com/office/drawing/2014/main" val="10003"/>
                  </a:ext>
                </a:extLst>
              </a:tr>
              <a:tr h="451114">
                <a:tc>
                  <a:txBody>
                    <a:bodyPr/>
                    <a:lstStyle/>
                    <a:p>
                      <a:pPr>
                        <a:lnSpc>
                          <a:spcPct val="115000"/>
                        </a:lnSpc>
                        <a:spcAft>
                          <a:spcPts val="0"/>
                        </a:spcAft>
                      </a:pPr>
                      <a:r>
                        <a:rPr lang="cs-CZ" sz="1100">
                          <a:effectLst/>
                        </a:rPr>
                        <a:t>Ukazatel U1- příspěvek na ubytovací stipendia VVŠ</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785 019 </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-1,5%</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4"/>
                  </a:ext>
                </a:extLst>
              </a:tr>
              <a:tr h="473671">
                <a:tc>
                  <a:txBody>
                    <a:bodyPr/>
                    <a:lstStyle/>
                    <a:p>
                      <a:pPr>
                        <a:lnSpc>
                          <a:spcPct val="115000"/>
                        </a:lnSpc>
                        <a:spcAft>
                          <a:spcPts val="0"/>
                        </a:spcAft>
                      </a:pPr>
                      <a:r>
                        <a:rPr lang="cs-CZ" sz="1100">
                          <a:effectLst/>
                        </a:rPr>
                        <a:t>Ukazatel U2 - dotace na ubytovací stipendia SVŠ</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25 000 </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0,0%</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5"/>
                  </a:ext>
                </a:extLst>
              </a:tr>
              <a:tr h="473671">
                <a:tc>
                  <a:txBody>
                    <a:bodyPr/>
                    <a:lstStyle/>
                    <a:p>
                      <a:pPr>
                        <a:lnSpc>
                          <a:spcPct val="115000"/>
                        </a:lnSpc>
                        <a:spcAft>
                          <a:spcPts val="0"/>
                        </a:spcAft>
                      </a:pPr>
                      <a:r>
                        <a:rPr lang="cs-CZ" sz="1200">
                          <a:effectLst/>
                        </a:rPr>
                        <a:t>Celkem sociální záležitosti studentů</a:t>
                      </a:r>
                      <a:endParaRPr lang="cs-CZ" sz="110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2 634 744</a:t>
                      </a:r>
                      <a:endParaRPr lang="cs-CZ" sz="1400" dirty="0">
                        <a:effectLst/>
                        <a:latin typeface="Calibri"/>
                        <a:ea typeface="Calibri"/>
                        <a:cs typeface="Times New Roman"/>
                      </a:endParaRPr>
                    </a:p>
                  </a:txBody>
                  <a:tcPr marL="44450" marR="44450" marT="0" marB="0" anchor="ctr"/>
                </a:tc>
                <a:tc>
                  <a:txBody>
                    <a:bodyPr/>
                    <a:lstStyle/>
                    <a:p>
                      <a:pPr algn="r">
                        <a:lnSpc>
                          <a:spcPct val="115000"/>
                        </a:lnSpc>
                        <a:spcAft>
                          <a:spcPts val="1000"/>
                        </a:spcAft>
                      </a:pPr>
                      <a:r>
                        <a:rPr lang="cs-CZ" sz="1400" dirty="0">
                          <a:effectLst/>
                        </a:rPr>
                        <a:t>-2,3%</a:t>
                      </a:r>
                      <a:endParaRPr lang="cs-CZ" sz="1400" dirty="0">
                        <a:effectLst/>
                        <a:latin typeface="Calibri"/>
                        <a:ea typeface="Calibri"/>
                        <a:cs typeface="Times New Roman"/>
                      </a:endParaRPr>
                    </a:p>
                  </a:txBody>
                  <a:tcPr marL="44450" marR="4445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4686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 III. Rozvoj vysokých škol</a:t>
            </a:r>
          </a:p>
        </p:txBody>
      </p:sp>
      <p:sp>
        <p:nvSpPr>
          <p:cNvPr id="5" name="Rectangle 1"/>
          <p:cNvSpPr>
            <a:spLocks noChangeArrowheads="1"/>
          </p:cNvSpPr>
          <p:nvPr/>
        </p:nvSpPr>
        <p:spPr bwMode="auto">
          <a:xfrm>
            <a:off x="2566989" y="37364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endParaRPr lang="cs-CZ" altLang="cs-CZ">
              <a:latin typeface="Arial" pitchFamily="34" charset="0"/>
              <a:cs typeface="Arial" pitchFamily="34" charset="0"/>
            </a:endParaRPr>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611327928"/>
              </p:ext>
            </p:extLst>
          </p:nvPr>
        </p:nvGraphicFramePr>
        <p:xfrm>
          <a:off x="1895913" y="2564904"/>
          <a:ext cx="6761526" cy="2436972"/>
        </p:xfrm>
        <a:graphic>
          <a:graphicData uri="http://schemas.openxmlformats.org/drawingml/2006/table">
            <a:tbl>
              <a:tblPr>
                <a:tableStyleId>{5C22544A-7EE6-4342-B048-85BDC9FD1C3A}</a:tableStyleId>
              </a:tblPr>
              <a:tblGrid>
                <a:gridCol w="238189">
                  <a:extLst>
                    <a:ext uri="{9D8B030D-6E8A-4147-A177-3AD203B41FA5}">
                      <a16:colId xmlns:a16="http://schemas.microsoft.com/office/drawing/2014/main" val="20000"/>
                    </a:ext>
                  </a:extLst>
                </a:gridCol>
                <a:gridCol w="238189">
                  <a:extLst>
                    <a:ext uri="{9D8B030D-6E8A-4147-A177-3AD203B41FA5}">
                      <a16:colId xmlns:a16="http://schemas.microsoft.com/office/drawing/2014/main" val="20001"/>
                    </a:ext>
                  </a:extLst>
                </a:gridCol>
                <a:gridCol w="350414">
                  <a:extLst>
                    <a:ext uri="{9D8B030D-6E8A-4147-A177-3AD203B41FA5}">
                      <a16:colId xmlns:a16="http://schemas.microsoft.com/office/drawing/2014/main" val="20002"/>
                    </a:ext>
                  </a:extLst>
                </a:gridCol>
                <a:gridCol w="1472207">
                  <a:extLst>
                    <a:ext uri="{9D8B030D-6E8A-4147-A177-3AD203B41FA5}">
                      <a16:colId xmlns:a16="http://schemas.microsoft.com/office/drawing/2014/main" val="20003"/>
                    </a:ext>
                  </a:extLst>
                </a:gridCol>
                <a:gridCol w="472249">
                  <a:extLst>
                    <a:ext uri="{9D8B030D-6E8A-4147-A177-3AD203B41FA5}">
                      <a16:colId xmlns:a16="http://schemas.microsoft.com/office/drawing/2014/main" val="20004"/>
                    </a:ext>
                  </a:extLst>
                </a:gridCol>
                <a:gridCol w="1119952">
                  <a:extLst>
                    <a:ext uri="{9D8B030D-6E8A-4147-A177-3AD203B41FA5}">
                      <a16:colId xmlns:a16="http://schemas.microsoft.com/office/drawing/2014/main" val="20005"/>
                    </a:ext>
                  </a:extLst>
                </a:gridCol>
                <a:gridCol w="1119952">
                  <a:extLst>
                    <a:ext uri="{9D8B030D-6E8A-4147-A177-3AD203B41FA5}">
                      <a16:colId xmlns:a16="http://schemas.microsoft.com/office/drawing/2014/main" val="20006"/>
                    </a:ext>
                  </a:extLst>
                </a:gridCol>
                <a:gridCol w="44110">
                  <a:extLst>
                    <a:ext uri="{9D8B030D-6E8A-4147-A177-3AD203B41FA5}">
                      <a16:colId xmlns:a16="http://schemas.microsoft.com/office/drawing/2014/main" val="20007"/>
                    </a:ext>
                  </a:extLst>
                </a:gridCol>
                <a:gridCol w="1064984">
                  <a:extLst>
                    <a:ext uri="{9D8B030D-6E8A-4147-A177-3AD203B41FA5}">
                      <a16:colId xmlns:a16="http://schemas.microsoft.com/office/drawing/2014/main" val="20008"/>
                    </a:ext>
                  </a:extLst>
                </a:gridCol>
                <a:gridCol w="641280">
                  <a:extLst>
                    <a:ext uri="{9D8B030D-6E8A-4147-A177-3AD203B41FA5}">
                      <a16:colId xmlns:a16="http://schemas.microsoft.com/office/drawing/2014/main" val="20009"/>
                    </a:ext>
                  </a:extLst>
                </a:gridCol>
              </a:tblGrid>
              <a:tr h="311987">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200" b="1" u="none" strike="noStrike" dirty="0">
                          <a:effectLst/>
                        </a:rPr>
                        <a:t>D</a:t>
                      </a:r>
                      <a:endParaRPr lang="cs-CZ" sz="1200" b="1" i="1" u="none" strike="noStrike" dirty="0">
                        <a:solidFill>
                          <a:srgbClr val="000000"/>
                        </a:solidFill>
                        <a:effectLst/>
                        <a:latin typeface="Arial"/>
                      </a:endParaRPr>
                    </a:p>
                  </a:txBody>
                  <a:tcPr marL="6934" marR="6934" marT="6934" marB="0" anchor="ctr"/>
                </a:tc>
                <a:tc gridSpan="5">
                  <a:txBody>
                    <a:bodyPr/>
                    <a:lstStyle/>
                    <a:p>
                      <a:pPr algn="l" fontAlgn="ctr"/>
                      <a:r>
                        <a:rPr lang="cs-CZ" sz="1200" b="1" u="none" strike="noStrike">
                          <a:effectLst/>
                        </a:rPr>
                        <a:t>Ukazatel I - rozvojové programy </a:t>
                      </a:r>
                      <a:endParaRPr lang="cs-CZ" sz="1200" b="1" i="0" u="none" strike="noStrike">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fontAlgn="ctr"/>
                      <a:r>
                        <a:rPr lang="cs-CZ" sz="1200" b="1" u="none" strike="noStrike">
                          <a:effectLst/>
                        </a:rPr>
                        <a:t> </a:t>
                      </a:r>
                      <a:endParaRPr lang="cs-CZ" sz="1200" b="1" i="0" u="none" strike="noStrike">
                        <a:solidFill>
                          <a:srgbClr val="000000"/>
                        </a:solidFill>
                        <a:effectLst/>
                        <a:latin typeface="Arial"/>
                      </a:endParaRPr>
                    </a:p>
                  </a:txBody>
                  <a:tcPr marL="6934" marR="6934" marT="6934" marB="0" anchor="ctr"/>
                </a:tc>
                <a:tc>
                  <a:txBody>
                    <a:bodyPr/>
                    <a:lstStyle/>
                    <a:p>
                      <a:pPr algn="r" fontAlgn="ctr"/>
                      <a:r>
                        <a:rPr lang="cs-CZ" sz="1200" b="1" u="none" strike="noStrike" dirty="0">
                          <a:effectLst/>
                        </a:rPr>
                        <a:t>1 399 232 643</a:t>
                      </a:r>
                      <a:endParaRPr lang="cs-CZ" sz="1200" b="1" i="0" u="none" strike="noStrike" dirty="0">
                        <a:solidFill>
                          <a:srgbClr val="000000"/>
                        </a:solidFill>
                        <a:effectLst/>
                        <a:latin typeface="Arial"/>
                      </a:endParaRPr>
                    </a:p>
                  </a:txBody>
                  <a:tcPr marL="6934" marR="6934" marT="6934" marB="0" anchor="ctr"/>
                </a:tc>
                <a:tc>
                  <a:txBody>
                    <a:bodyPr/>
                    <a:lstStyle/>
                    <a:p>
                      <a:pPr algn="r" fontAlgn="ctr"/>
                      <a:r>
                        <a:rPr lang="cs-CZ" sz="1200" b="1" u="none" strike="noStrike" dirty="0">
                          <a:effectLst/>
                        </a:rPr>
                        <a:t>0 %</a:t>
                      </a:r>
                      <a:endParaRPr lang="cs-CZ" sz="12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0"/>
                  </a:ext>
                </a:extLst>
              </a:tr>
              <a:tr h="1112718">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200" b="1" u="none" strike="noStrike" dirty="0">
                          <a:effectLst/>
                        </a:rPr>
                        <a:t> </a:t>
                      </a:r>
                      <a:endParaRPr lang="cs-CZ" sz="1200" b="1" i="1" u="none" strike="noStrike" dirty="0">
                        <a:solidFill>
                          <a:srgbClr val="000000"/>
                        </a:solidFill>
                        <a:effectLst/>
                        <a:latin typeface="Arial"/>
                      </a:endParaRPr>
                    </a:p>
                  </a:txBody>
                  <a:tcPr marL="6934" marR="6934" marT="6934" marB="0" anchor="ctr"/>
                </a:tc>
                <a:tc>
                  <a:txBody>
                    <a:bodyPr/>
                    <a:lstStyle/>
                    <a:p>
                      <a:pPr algn="l" fontAlgn="ctr"/>
                      <a:r>
                        <a:rPr lang="cs-CZ" sz="1200" b="1" u="none" strike="noStrike" dirty="0">
                          <a:effectLst/>
                        </a:rPr>
                        <a:t>v tom</a:t>
                      </a:r>
                      <a:endParaRPr lang="cs-CZ" sz="1200" b="1" i="1" u="none" strike="noStrike" dirty="0">
                        <a:solidFill>
                          <a:srgbClr val="000000"/>
                        </a:solidFill>
                        <a:effectLst/>
                        <a:latin typeface="Arial"/>
                      </a:endParaRPr>
                    </a:p>
                  </a:txBody>
                  <a:tcPr marL="6934" marR="6934" marT="6934" marB="0" anchor="ctr"/>
                </a:tc>
                <a:tc>
                  <a:txBody>
                    <a:bodyPr/>
                    <a:lstStyle/>
                    <a:p>
                      <a:pPr algn="l" fontAlgn="ctr"/>
                      <a:r>
                        <a:rPr lang="cs-CZ" sz="1200" b="1" u="none" strike="noStrike" dirty="0">
                          <a:effectLst/>
                        </a:rPr>
                        <a:t>IP od roku 2022  PPSŘ</a:t>
                      </a:r>
                      <a:endParaRPr lang="cs-CZ" sz="1200" b="1" i="1" u="none" strike="noStrike" dirty="0">
                        <a:solidFill>
                          <a:srgbClr val="000000"/>
                        </a:solidFill>
                        <a:effectLst/>
                        <a:latin typeface="Arial"/>
                      </a:endParaRPr>
                    </a:p>
                  </a:txBody>
                  <a:tcPr marL="6934" marR="6934" marT="6934" marB="0" anchor="ctr"/>
                </a:tc>
                <a:tc>
                  <a:txBody>
                    <a:bodyPr/>
                    <a:lstStyle/>
                    <a:p>
                      <a:pPr algn="l" fontAlgn="ctr"/>
                      <a:r>
                        <a:rPr lang="cs-CZ" sz="1200" b="1" u="none" strike="noStrike" dirty="0">
                          <a:effectLst/>
                        </a:rPr>
                        <a:t> </a:t>
                      </a:r>
                      <a:endParaRPr lang="cs-CZ" sz="1200" b="1" i="1" u="none" strike="noStrike" dirty="0">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dirty="0">
                          <a:effectLst/>
                        </a:rPr>
                        <a:t>1 235 000 000</a:t>
                      </a:r>
                      <a:endParaRPr lang="cs-CZ" sz="1200" b="1" i="1" u="none" strike="noStrike" dirty="0">
                        <a:solidFill>
                          <a:srgbClr val="000000"/>
                        </a:solidFill>
                        <a:effectLst/>
                        <a:latin typeface="Arial"/>
                      </a:endParaRPr>
                    </a:p>
                  </a:txBody>
                  <a:tcPr marL="6934" marR="6934" marT="6934" marB="0" anchor="ctr"/>
                </a:tc>
                <a:tc>
                  <a:txBody>
                    <a:bodyPr/>
                    <a:lstStyle/>
                    <a:p>
                      <a:pPr algn="r" fontAlgn="ctr"/>
                      <a:r>
                        <a:rPr lang="cs-CZ" sz="1200" b="1" u="none" strike="noStrike" dirty="0">
                          <a:effectLst/>
                        </a:rPr>
                        <a:t>0 %</a:t>
                      </a:r>
                      <a:endParaRPr lang="cs-CZ" sz="12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1"/>
                  </a:ext>
                </a:extLst>
              </a:tr>
              <a:tr h="311987">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D</a:t>
                      </a:r>
                      <a:endParaRPr lang="cs-CZ" sz="1200" b="1"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gridSpan="2">
                  <a:txBody>
                    <a:bodyPr/>
                    <a:lstStyle/>
                    <a:p>
                      <a:pPr algn="l" fontAlgn="ctr"/>
                      <a:r>
                        <a:rPr lang="cs-CZ" sz="1200" b="1" u="none" strike="noStrike" dirty="0">
                          <a:effectLst/>
                        </a:rPr>
                        <a:t>Centralizované rozvojové projekty</a:t>
                      </a:r>
                      <a:endParaRPr lang="cs-CZ" sz="1200" b="1" i="1" u="none" strike="noStrike" dirty="0">
                        <a:solidFill>
                          <a:srgbClr val="000000"/>
                        </a:solidFill>
                        <a:effectLst/>
                        <a:latin typeface="Arial"/>
                      </a:endParaRPr>
                    </a:p>
                  </a:txBody>
                  <a:tcPr marL="6934" marR="6934" marT="6934" marB="0" anchor="ctr"/>
                </a:tc>
                <a:tc hMerge="1">
                  <a:txBody>
                    <a:bodyPr/>
                    <a:lstStyle/>
                    <a:p>
                      <a:endParaRPr lang="cs-CZ"/>
                    </a:p>
                  </a:txBody>
                  <a:tcP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dirty="0">
                          <a:effectLst/>
                        </a:rPr>
                        <a:t>160 000 000</a:t>
                      </a:r>
                      <a:endParaRPr lang="cs-CZ" sz="1200" b="1" i="1" u="none" strike="noStrike" dirty="0">
                        <a:solidFill>
                          <a:srgbClr val="000000"/>
                        </a:solidFill>
                        <a:effectLst/>
                        <a:latin typeface="Arial"/>
                      </a:endParaRPr>
                    </a:p>
                  </a:txBody>
                  <a:tcPr marL="6934" marR="6934" marT="6934" marB="0" anchor="ctr"/>
                </a:tc>
                <a:tc>
                  <a:txBody>
                    <a:bodyPr/>
                    <a:lstStyle/>
                    <a:p>
                      <a:pPr algn="r" fontAlgn="ctr"/>
                      <a:r>
                        <a:rPr lang="cs-CZ" sz="1200" b="1" u="none" strike="noStrike" dirty="0">
                          <a:effectLst/>
                        </a:rPr>
                        <a:t>0 %</a:t>
                      </a:r>
                      <a:endParaRPr lang="cs-CZ" sz="12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2"/>
                  </a:ext>
                </a:extLst>
              </a:tr>
              <a:tr h="311987">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D</a:t>
                      </a:r>
                      <a:endParaRPr lang="cs-CZ" sz="1200" b="1"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gridSpan="2">
                  <a:txBody>
                    <a:bodyPr/>
                    <a:lstStyle/>
                    <a:p>
                      <a:pPr algn="l" fontAlgn="ctr"/>
                      <a:r>
                        <a:rPr lang="cs-CZ" sz="1200" b="1" u="none" strike="noStrike" dirty="0">
                          <a:effectLst/>
                        </a:rPr>
                        <a:t>Program digitalizace</a:t>
                      </a:r>
                      <a:endParaRPr lang="cs-CZ" sz="1200" b="1" i="1" u="none" strike="noStrike" dirty="0">
                        <a:solidFill>
                          <a:srgbClr val="000000"/>
                        </a:solidFill>
                        <a:effectLst/>
                        <a:latin typeface="Arial"/>
                      </a:endParaRPr>
                    </a:p>
                  </a:txBody>
                  <a:tcPr marL="6934" marR="6934" marT="6934" marB="0" anchor="ctr"/>
                </a:tc>
                <a:tc hMerge="1">
                  <a:txBody>
                    <a:bodyPr/>
                    <a:lstStyle/>
                    <a:p>
                      <a:endParaRPr lang="cs-CZ"/>
                    </a:p>
                  </a:txBody>
                  <a:tcP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a:txBody>
                    <a:bodyPr/>
                    <a:lstStyle/>
                    <a:p>
                      <a:pPr algn="r" fontAlgn="ctr"/>
                      <a:r>
                        <a:rPr lang="cs-CZ" sz="1200" b="1" u="none" strike="noStrike">
                          <a:effectLst/>
                        </a:rPr>
                        <a:t> </a:t>
                      </a:r>
                      <a:endParaRPr lang="cs-CZ" sz="1200" b="1" i="1" u="none" strike="noStrike">
                        <a:solidFill>
                          <a:srgbClr val="808080"/>
                        </a:solidFill>
                        <a:effectLst/>
                        <a:latin typeface="Arial"/>
                      </a:endParaRPr>
                    </a:p>
                  </a:txBody>
                  <a:tcPr marL="6934" marR="6934" marT="6934" marB="0" anchor="ctr"/>
                </a:tc>
                <a:extLst>
                  <a:ext uri="{0D108BD9-81ED-4DB2-BD59-A6C34878D82A}">
                    <a16:rowId xmlns:a16="http://schemas.microsoft.com/office/drawing/2014/main" val="10003"/>
                  </a:ext>
                </a:extLst>
              </a:tr>
              <a:tr h="327586">
                <a:tc>
                  <a:txBody>
                    <a:bodyPr/>
                    <a:lstStyle/>
                    <a:p>
                      <a:pPr algn="l" fontAlgn="ctr"/>
                      <a:r>
                        <a:rPr lang="cs-CZ" sz="900" u="none" strike="noStrike">
                          <a:effectLst/>
                        </a:rPr>
                        <a:t> </a:t>
                      </a:r>
                      <a:endParaRPr lang="cs-CZ" sz="900" b="0" i="1" u="none" strike="noStrike">
                        <a:solidFill>
                          <a:srgbClr val="000000"/>
                        </a:solidFill>
                        <a:effectLst/>
                        <a:latin typeface="Arial"/>
                      </a:endParaRPr>
                    </a:p>
                  </a:txBody>
                  <a:tcPr marL="6934" marR="6934" marT="6934" marB="0" anchor="ctr"/>
                </a:tc>
                <a:tc>
                  <a:txBody>
                    <a:bodyPr/>
                    <a:lstStyle/>
                    <a:p>
                      <a:pPr algn="l" fontAlgn="ctr"/>
                      <a:r>
                        <a:rPr lang="cs-CZ" sz="1200" b="1" u="none" strike="noStrike">
                          <a:effectLst/>
                        </a:rPr>
                        <a:t> </a:t>
                      </a:r>
                      <a:endParaRPr lang="cs-CZ" sz="1200" b="1" i="1" u="none" strike="noStrike">
                        <a:solidFill>
                          <a:srgbClr val="000000"/>
                        </a:solidFill>
                        <a:effectLst/>
                        <a:latin typeface="Arial"/>
                      </a:endParaRPr>
                    </a:p>
                  </a:txBody>
                  <a:tcPr marL="6934" marR="6934" marT="6934" marB="0" anchor="ctr"/>
                </a:tc>
                <a:tc gridSpan="5">
                  <a:txBody>
                    <a:bodyPr/>
                    <a:lstStyle/>
                    <a:p>
                      <a:pPr algn="l" fontAlgn="ctr"/>
                      <a:r>
                        <a:rPr lang="cs-CZ" sz="1200" b="1" u="none" strike="noStrike" dirty="0">
                          <a:effectLst/>
                        </a:rPr>
                        <a:t>Celkem rozvoj vysokých škol</a:t>
                      </a:r>
                      <a:endParaRPr lang="cs-CZ" sz="1200" b="1" i="1"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fontAlgn="ctr"/>
                      <a:r>
                        <a:rPr lang="cs-CZ" sz="1200" b="1" u="none" strike="noStrike" dirty="0">
                          <a:effectLst/>
                        </a:rPr>
                        <a:t> </a:t>
                      </a:r>
                      <a:endParaRPr lang="cs-CZ" sz="1200" b="1" i="1" u="none" strike="noStrike" dirty="0">
                        <a:solidFill>
                          <a:srgbClr val="000000"/>
                        </a:solidFill>
                        <a:effectLst/>
                        <a:latin typeface="Arial"/>
                      </a:endParaRPr>
                    </a:p>
                  </a:txBody>
                  <a:tcPr marL="6934" marR="6934" marT="6934" marB="0" anchor="ctr"/>
                </a:tc>
                <a:tc>
                  <a:txBody>
                    <a:bodyPr/>
                    <a:lstStyle/>
                    <a:p>
                      <a:pPr algn="r" fontAlgn="ctr"/>
                      <a:r>
                        <a:rPr lang="cs-CZ" sz="1200" b="1" u="none" strike="noStrike" dirty="0">
                          <a:effectLst/>
                        </a:rPr>
                        <a:t>1 399 232 643</a:t>
                      </a:r>
                      <a:endParaRPr lang="cs-CZ" sz="1200" b="1" i="1" u="none" strike="noStrike" dirty="0">
                        <a:solidFill>
                          <a:srgbClr val="000000"/>
                        </a:solidFill>
                        <a:effectLst/>
                        <a:latin typeface="Arial"/>
                      </a:endParaRPr>
                    </a:p>
                  </a:txBody>
                  <a:tcPr marL="6934" marR="6934" marT="6934" marB="0" anchor="ctr"/>
                </a:tc>
                <a:tc>
                  <a:txBody>
                    <a:bodyPr/>
                    <a:lstStyle/>
                    <a:p>
                      <a:pPr algn="r" fontAlgn="ctr"/>
                      <a:r>
                        <a:rPr lang="cs-CZ" sz="1200" b="1" u="none" strike="noStrike" dirty="0">
                          <a:effectLst/>
                        </a:rPr>
                        <a:t>0 %</a:t>
                      </a:r>
                      <a:endParaRPr lang="cs-CZ" sz="12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0550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3552" y="692696"/>
            <a:ext cx="7920880" cy="1152128"/>
          </a:xfrm>
        </p:spPr>
        <p:txBody>
          <a:bodyPr>
            <a:normAutofit fontScale="90000"/>
          </a:bodyPr>
          <a:lstStyle/>
          <a:p>
            <a:r>
              <a:rPr lang="cs-CZ" b="1" dirty="0"/>
              <a:t>RO IV. Mezinárodní spolupráce a</a:t>
            </a:r>
            <a:br>
              <a:rPr lang="cs-CZ" b="1" dirty="0"/>
            </a:br>
            <a:r>
              <a:rPr lang="cs-CZ" b="1" dirty="0"/>
              <a:t>            ostatní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72209713"/>
              </p:ext>
            </p:extLst>
          </p:nvPr>
        </p:nvGraphicFramePr>
        <p:xfrm>
          <a:off x="1367406" y="1719743"/>
          <a:ext cx="8473010" cy="4834877"/>
        </p:xfrm>
        <a:graphic>
          <a:graphicData uri="http://schemas.openxmlformats.org/drawingml/2006/table">
            <a:tbl>
              <a:tblPr>
                <a:tableStyleId>{5C22544A-7EE6-4342-B048-85BDC9FD1C3A}</a:tableStyleId>
              </a:tblPr>
              <a:tblGrid>
                <a:gridCol w="298701">
                  <a:extLst>
                    <a:ext uri="{9D8B030D-6E8A-4147-A177-3AD203B41FA5}">
                      <a16:colId xmlns:a16="http://schemas.microsoft.com/office/drawing/2014/main" val="20000"/>
                    </a:ext>
                  </a:extLst>
                </a:gridCol>
                <a:gridCol w="298701">
                  <a:extLst>
                    <a:ext uri="{9D8B030D-6E8A-4147-A177-3AD203B41FA5}">
                      <a16:colId xmlns:a16="http://schemas.microsoft.com/office/drawing/2014/main" val="20001"/>
                    </a:ext>
                  </a:extLst>
                </a:gridCol>
                <a:gridCol w="439436">
                  <a:extLst>
                    <a:ext uri="{9D8B030D-6E8A-4147-A177-3AD203B41FA5}">
                      <a16:colId xmlns:a16="http://schemas.microsoft.com/office/drawing/2014/main" val="20002"/>
                    </a:ext>
                  </a:extLst>
                </a:gridCol>
                <a:gridCol w="1033967">
                  <a:extLst>
                    <a:ext uri="{9D8B030D-6E8A-4147-A177-3AD203B41FA5}">
                      <a16:colId xmlns:a16="http://schemas.microsoft.com/office/drawing/2014/main" val="20003"/>
                    </a:ext>
                  </a:extLst>
                </a:gridCol>
                <a:gridCol w="1404474">
                  <a:extLst>
                    <a:ext uri="{9D8B030D-6E8A-4147-A177-3AD203B41FA5}">
                      <a16:colId xmlns:a16="http://schemas.microsoft.com/office/drawing/2014/main" val="20004"/>
                    </a:ext>
                  </a:extLst>
                </a:gridCol>
                <a:gridCol w="1404474">
                  <a:extLst>
                    <a:ext uri="{9D8B030D-6E8A-4147-A177-3AD203B41FA5}">
                      <a16:colId xmlns:a16="http://schemas.microsoft.com/office/drawing/2014/main" val="20005"/>
                    </a:ext>
                  </a:extLst>
                </a:gridCol>
                <a:gridCol w="1404474">
                  <a:extLst>
                    <a:ext uri="{9D8B030D-6E8A-4147-A177-3AD203B41FA5}">
                      <a16:colId xmlns:a16="http://schemas.microsoft.com/office/drawing/2014/main" val="20006"/>
                    </a:ext>
                  </a:extLst>
                </a:gridCol>
                <a:gridCol w="49046">
                  <a:extLst>
                    <a:ext uri="{9D8B030D-6E8A-4147-A177-3AD203B41FA5}">
                      <a16:colId xmlns:a16="http://schemas.microsoft.com/office/drawing/2014/main" val="20007"/>
                    </a:ext>
                  </a:extLst>
                </a:gridCol>
                <a:gridCol w="1335541">
                  <a:extLst>
                    <a:ext uri="{9D8B030D-6E8A-4147-A177-3AD203B41FA5}">
                      <a16:colId xmlns:a16="http://schemas.microsoft.com/office/drawing/2014/main" val="20008"/>
                    </a:ext>
                  </a:extLst>
                </a:gridCol>
                <a:gridCol w="804196">
                  <a:extLst>
                    <a:ext uri="{9D8B030D-6E8A-4147-A177-3AD203B41FA5}">
                      <a16:colId xmlns:a16="http://schemas.microsoft.com/office/drawing/2014/main" val="20009"/>
                    </a:ext>
                  </a:extLst>
                </a:gridCol>
              </a:tblGrid>
              <a:tr h="228722">
                <a:tc>
                  <a:txBody>
                    <a:bodyPr/>
                    <a:lstStyle/>
                    <a:p>
                      <a:pPr algn="l" fontAlgn="ctr"/>
                      <a:r>
                        <a:rPr lang="cs-CZ" sz="800" u="none" strike="noStrike" dirty="0">
                          <a:effectLst/>
                        </a:rPr>
                        <a:t>P</a:t>
                      </a:r>
                      <a:endParaRPr lang="cs-CZ" sz="800" b="0" i="1" u="none" strike="noStrike" dirty="0">
                        <a:solidFill>
                          <a:srgbClr val="000000"/>
                        </a:solidFill>
                        <a:effectLst/>
                        <a:latin typeface="Arial"/>
                      </a:endParaRPr>
                    </a:p>
                  </a:txBody>
                  <a:tcPr marL="6934" marR="6934" marT="6934" marB="0" anchor="ctr"/>
                </a:tc>
                <a:tc>
                  <a:txBody>
                    <a:bodyPr/>
                    <a:lstStyle/>
                    <a:p>
                      <a:pPr algn="l" fontAlgn="ctr"/>
                      <a:r>
                        <a:rPr lang="cs-CZ" sz="800" u="none" strike="noStrike">
                          <a:effectLst/>
                        </a:rPr>
                        <a:t>D</a:t>
                      </a:r>
                      <a:endParaRPr lang="cs-CZ" sz="800" b="0" i="1" u="none" strike="noStrike">
                        <a:solidFill>
                          <a:srgbClr val="000000"/>
                        </a:solidFill>
                        <a:effectLst/>
                        <a:latin typeface="Arial"/>
                      </a:endParaRPr>
                    </a:p>
                  </a:txBody>
                  <a:tcPr marL="6934" marR="6934" marT="6934" marB="0" anchor="ctr"/>
                </a:tc>
                <a:tc gridSpan="3">
                  <a:txBody>
                    <a:bodyPr/>
                    <a:lstStyle/>
                    <a:p>
                      <a:pPr algn="l" fontAlgn="ctr"/>
                      <a:r>
                        <a:rPr lang="cs-CZ" sz="1000" b="1" u="none" strike="noStrike" dirty="0">
                          <a:effectLst/>
                        </a:rPr>
                        <a:t>Ukazatel D - mezinárodní spolupráce</a:t>
                      </a:r>
                      <a:endParaRPr lang="cs-CZ" sz="1000" b="1" i="0"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a:txBody>
                    <a:bodyPr/>
                    <a:lstStyle/>
                    <a:p>
                      <a:pPr algn="l"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31 667 000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-32,6 %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0"/>
                  </a:ext>
                </a:extLst>
              </a:tr>
              <a:tr h="217830">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CEEPUS</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11667 000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16,7 %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1"/>
                  </a:ext>
                </a:extLst>
              </a:tr>
              <a:tr h="228722">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gridSpan="2">
                  <a:txBody>
                    <a:bodyPr/>
                    <a:lstStyle/>
                    <a:p>
                      <a:pPr algn="l" fontAlgn="ctr"/>
                      <a:r>
                        <a:rPr lang="cs-CZ" sz="1000" b="1" u="none" strike="noStrike" dirty="0">
                          <a:effectLst/>
                        </a:rPr>
                        <a:t>Podpora mezinárodní spolupráce</a:t>
                      </a:r>
                      <a:endParaRPr lang="cs-CZ" sz="1000" b="1" i="1" u="none" strike="noStrike" dirty="0">
                        <a:solidFill>
                          <a:srgbClr val="000000"/>
                        </a:solidFill>
                        <a:effectLst/>
                        <a:latin typeface="Arial"/>
                      </a:endParaRPr>
                    </a:p>
                  </a:txBody>
                  <a:tcPr marL="6934" marR="6934" marT="6934" marB="0" anchor="ctr"/>
                </a:tc>
                <a:tc hMerge="1">
                  <a:txBody>
                    <a:bodyPr/>
                    <a:lstStyle/>
                    <a:p>
                      <a:endParaRPr lang="cs-CZ"/>
                    </a:p>
                  </a:txBody>
                  <a:tcP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20 000 000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-45,9 %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2"/>
                  </a:ext>
                </a:extLst>
              </a:tr>
              <a:tr h="228722">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gridSpan="3">
                  <a:txBody>
                    <a:bodyPr/>
                    <a:lstStyle/>
                    <a:p>
                      <a:pPr algn="l" fontAlgn="ctr"/>
                      <a:r>
                        <a:rPr lang="cs-CZ" sz="1000" b="1" u="none" strike="noStrike" dirty="0">
                          <a:effectLst/>
                        </a:rPr>
                        <a:t>Ukazatel F - Fond vzdělávací politiky</a:t>
                      </a:r>
                      <a:endParaRPr lang="cs-CZ" sz="1000" b="1" i="0"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a:txBody>
                    <a:bodyPr/>
                    <a:lstStyle/>
                    <a:p>
                      <a:pPr algn="l"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i="0" u="none" strike="noStrike" dirty="0">
                          <a:solidFill>
                            <a:srgbClr val="000000"/>
                          </a:solidFill>
                          <a:effectLst/>
                          <a:latin typeface="Arial"/>
                        </a:rPr>
                        <a:t>1 331 068 926</a:t>
                      </a:r>
                    </a:p>
                  </a:txBody>
                  <a:tcPr marL="6934" marR="6934" marT="6934" marB="0" anchor="ctr"/>
                </a:tc>
                <a:tc>
                  <a:txBody>
                    <a:bodyPr/>
                    <a:lstStyle/>
                    <a:p>
                      <a:pPr algn="r" fontAlgn="ctr"/>
                      <a:r>
                        <a:rPr lang="cs-CZ" sz="1000" b="1" u="none" strike="noStrike" dirty="0">
                          <a:effectLst/>
                        </a:rPr>
                        <a:t>188,3 %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3"/>
                  </a:ext>
                </a:extLst>
              </a:tr>
              <a:tr h="336289">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D</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V tom:</a:t>
                      </a:r>
                      <a:endParaRPr lang="cs-CZ" sz="1000" b="1" i="1" u="none" strike="noStrike">
                        <a:solidFill>
                          <a:srgbClr val="000000"/>
                        </a:solidFill>
                        <a:effectLst/>
                        <a:latin typeface="Arial"/>
                      </a:endParaRPr>
                    </a:p>
                  </a:txBody>
                  <a:tcPr marL="6934" marR="6934" marT="6934" marB="0" anchor="ctr"/>
                </a:tc>
                <a:tc gridSpan="2">
                  <a:txBody>
                    <a:bodyPr/>
                    <a:lstStyle/>
                    <a:p>
                      <a:pPr algn="l" fontAlgn="ctr"/>
                      <a:r>
                        <a:rPr lang="cs-CZ" sz="1000" b="1" u="none" strike="noStrike" dirty="0">
                          <a:effectLst/>
                        </a:rPr>
                        <a:t>Systémová podpora VŠ</a:t>
                      </a:r>
                      <a:endParaRPr lang="cs-CZ" sz="1000" b="1" i="1" u="none" strike="noStrike" dirty="0">
                        <a:solidFill>
                          <a:srgbClr val="000000"/>
                        </a:solidFill>
                        <a:effectLst/>
                        <a:latin typeface="Arial"/>
                      </a:endParaRPr>
                    </a:p>
                  </a:txBody>
                  <a:tcPr marL="6934" marR="6934" marT="6934" marB="0" anchor="ctr"/>
                </a:tc>
                <a:tc hMerge="1">
                  <a:txBody>
                    <a:bodyPr/>
                    <a:lstStyle/>
                    <a:p>
                      <a:endParaRPr lang="cs-CZ"/>
                    </a:p>
                  </a:txBody>
                  <a:tcP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FF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1" u="none" strike="noStrike">
                        <a:solidFill>
                          <a:srgbClr val="808080"/>
                        </a:solidFill>
                        <a:effectLst/>
                        <a:latin typeface="Arial"/>
                      </a:endParaRPr>
                    </a:p>
                  </a:txBody>
                  <a:tcPr marL="6934" marR="6934" marT="6934" marB="0" anchor="ctr"/>
                </a:tc>
                <a:extLst>
                  <a:ext uri="{0D108BD9-81ED-4DB2-BD59-A6C34878D82A}">
                    <a16:rowId xmlns:a16="http://schemas.microsoft.com/office/drawing/2014/main" val="10004"/>
                  </a:ext>
                </a:extLst>
              </a:tr>
              <a:tr h="500693">
                <a:tc>
                  <a:txBody>
                    <a:bodyPr/>
                    <a:lstStyle/>
                    <a:p>
                      <a:pPr algn="l" fontAlgn="ctr"/>
                      <a:r>
                        <a:rPr lang="cs-CZ" sz="800" u="none" strike="noStrike" dirty="0">
                          <a:effectLst/>
                        </a:rPr>
                        <a:t>P</a:t>
                      </a:r>
                      <a:endParaRPr lang="cs-CZ" sz="800" b="0" i="1" u="none" strike="noStrike" dirty="0">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v tom</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Studium studentů se specifickými potřebami</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100 000 000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0 %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5"/>
                  </a:ext>
                </a:extLst>
              </a:tr>
              <a:tr h="394273">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Univerzita třetího věku (U3V)</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solidFill>
                            <a:srgbClr val="FF0000"/>
                          </a:solidFill>
                          <a:effectLst/>
                        </a:rPr>
                        <a:t>25 000 000</a:t>
                      </a:r>
                      <a:endParaRPr lang="cs-CZ" sz="1000" b="1" i="0" u="none" strike="noStrike" dirty="0">
                        <a:solidFill>
                          <a:srgbClr val="FF0000"/>
                        </a:solidFill>
                        <a:effectLst/>
                        <a:latin typeface="Arial"/>
                      </a:endParaRPr>
                    </a:p>
                  </a:txBody>
                  <a:tcPr marL="6934" marR="6934" marT="6934" marB="0" anchor="ctr"/>
                </a:tc>
                <a:tc>
                  <a:txBody>
                    <a:bodyPr/>
                    <a:lstStyle/>
                    <a:p>
                      <a:pPr algn="r" fontAlgn="ctr"/>
                      <a:r>
                        <a:rPr lang="cs-CZ" sz="1000" b="1" u="none" strike="noStrike" dirty="0">
                          <a:effectLst/>
                        </a:rPr>
                        <a:t>66,7 %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06"/>
                  </a:ext>
                </a:extLst>
              </a:tr>
              <a:tr h="217830">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D</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Soukromé VŠ</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solidFill>
                            <a:srgbClr val="FF0000"/>
                          </a:solidFill>
                          <a:effectLst/>
                        </a:rPr>
                        <a:t>15 200 0</a:t>
                      </a:r>
                      <a:r>
                        <a:rPr lang="cs-CZ" sz="1000" b="1" u="none" strike="noStrike" dirty="0">
                          <a:effectLst/>
                        </a:rPr>
                        <a:t>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38,2 %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0"/>
                  </a:ext>
                </a:extLst>
              </a:tr>
              <a:tr h="217830">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D</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Univerzita obrany</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20 000 000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0 %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1"/>
                  </a:ext>
                </a:extLst>
              </a:tr>
              <a:tr h="217830">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D</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i="1" u="none" strike="noStrike" dirty="0">
                          <a:solidFill>
                            <a:srgbClr val="000000"/>
                          </a:solidFill>
                          <a:effectLst/>
                          <a:latin typeface="Arial"/>
                        </a:rPr>
                        <a:t>Podpora ukrajinských studentů</a:t>
                      </a: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solidFill>
                            <a:srgbClr val="FF0000"/>
                          </a:solidFill>
                          <a:effectLst/>
                        </a:rPr>
                        <a:t>200 000 000</a:t>
                      </a:r>
                      <a:endParaRPr lang="cs-CZ" sz="1000" b="1" i="0" u="none" strike="noStrike" dirty="0">
                        <a:solidFill>
                          <a:srgbClr val="FF0000"/>
                        </a:solidFill>
                        <a:effectLst/>
                        <a:latin typeface="Arial"/>
                      </a:endParaRPr>
                    </a:p>
                  </a:txBody>
                  <a:tcPr marL="6934" marR="6934" marT="6934" marB="0" anchor="ctr"/>
                </a:tc>
                <a:tc>
                  <a:txBody>
                    <a:bodyPr/>
                    <a:lstStyle/>
                    <a:p>
                      <a:pPr algn="r" fontAlgn="ctr"/>
                      <a:r>
                        <a:rPr lang="cs-CZ" sz="1000" b="1" u="none" strike="noStrike" dirty="0">
                          <a:effectLst/>
                        </a:rPr>
                        <a:t>25,0%</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2"/>
                  </a:ext>
                </a:extLst>
              </a:tr>
              <a:tr h="217830">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i="1" u="none" strike="noStrike" dirty="0">
                          <a:solidFill>
                            <a:srgbClr val="000000"/>
                          </a:solidFill>
                          <a:effectLst/>
                          <a:latin typeface="Arial"/>
                        </a:rPr>
                        <a:t>( Kofinancování NPO (DPH</a:t>
                      </a: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r" fontAlgn="ct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i="0" u="none" strike="noStrike" dirty="0">
                          <a:solidFill>
                            <a:srgbClr val="FF0000"/>
                          </a:solidFill>
                          <a:effectLst/>
                          <a:latin typeface="Arial"/>
                        </a:rPr>
                        <a:t>133 200 000</a:t>
                      </a:r>
                    </a:p>
                  </a:txBody>
                  <a:tcPr marL="6934" marR="6934" marT="6934" marB="0" anchor="ctr"/>
                </a:tc>
                <a:tc>
                  <a:txBody>
                    <a:bodyPr/>
                    <a:lstStyle/>
                    <a:p>
                      <a:pPr algn="r" fontAlgn="ctr"/>
                      <a:r>
                        <a:rPr lang="cs-CZ" sz="1000" b="1" i="1" u="none" strike="noStrike" dirty="0">
                          <a:solidFill>
                            <a:srgbClr val="808080"/>
                          </a:solidFill>
                          <a:effectLst/>
                          <a:latin typeface="Arial"/>
                        </a:rPr>
                        <a:t>10,0 %</a:t>
                      </a:r>
                    </a:p>
                  </a:txBody>
                  <a:tcPr marL="6934" marR="6934" marT="6934" marB="0" anchor="ctr"/>
                </a:tc>
                <a:extLst>
                  <a:ext uri="{0D108BD9-81ED-4DB2-BD59-A6C34878D82A}">
                    <a16:rowId xmlns:a16="http://schemas.microsoft.com/office/drawing/2014/main" val="2346496802"/>
                  </a:ext>
                </a:extLst>
              </a:tr>
              <a:tr h="217830">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i="1" u="none" strike="noStrike" dirty="0">
                          <a:solidFill>
                            <a:srgbClr val="000000"/>
                          </a:solidFill>
                          <a:effectLst/>
                          <a:latin typeface="Arial"/>
                        </a:rPr>
                        <a:t>Podpora růstu cen energii</a:t>
                      </a: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r" fontAlgn="ct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i="0" u="none" strike="noStrike" dirty="0">
                          <a:solidFill>
                            <a:srgbClr val="FF0000"/>
                          </a:solidFill>
                          <a:effectLst/>
                          <a:latin typeface="Arial"/>
                        </a:rPr>
                        <a:t>800 000 000</a:t>
                      </a:r>
                    </a:p>
                  </a:txBody>
                  <a:tcPr marL="6934" marR="6934" marT="6934" marB="0" anchor="ctr"/>
                </a:tc>
                <a:tc>
                  <a:txBody>
                    <a:bodyPr/>
                    <a:lstStyle/>
                    <a:p>
                      <a:pPr algn="r" fontAlgn="ctr"/>
                      <a:r>
                        <a:rPr lang="cs-CZ" sz="1000" b="1" i="1" u="none" strike="noStrike" dirty="0">
                          <a:solidFill>
                            <a:srgbClr val="808080"/>
                          </a:solidFill>
                          <a:effectLst/>
                          <a:latin typeface="Arial"/>
                        </a:rPr>
                        <a:t>100 %</a:t>
                      </a:r>
                    </a:p>
                  </a:txBody>
                  <a:tcPr marL="6934" marR="6934" marT="6934" marB="0" anchor="ctr"/>
                </a:tc>
                <a:extLst>
                  <a:ext uri="{0D108BD9-81ED-4DB2-BD59-A6C34878D82A}">
                    <a16:rowId xmlns:a16="http://schemas.microsoft.com/office/drawing/2014/main" val="1087409462"/>
                  </a:ext>
                </a:extLst>
              </a:tr>
              <a:tr h="217830">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800" b="0"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i="1" u="none" strike="noStrike" dirty="0">
                          <a:solidFill>
                            <a:srgbClr val="000000"/>
                          </a:solidFill>
                          <a:effectLst/>
                          <a:latin typeface="Arial"/>
                        </a:rPr>
                        <a:t>další</a:t>
                      </a: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l" fontAlgn="ctr"/>
                      <a:endParaRPr lang="cs-CZ" sz="1000" b="1" i="1" u="none" strike="noStrike" dirty="0">
                        <a:solidFill>
                          <a:srgbClr val="000000"/>
                        </a:solidFill>
                        <a:effectLst/>
                        <a:latin typeface="Arial"/>
                      </a:endParaRPr>
                    </a:p>
                  </a:txBody>
                  <a:tcPr marL="6934" marR="6934" marT="6934" marB="0" anchor="ctr"/>
                </a:tc>
                <a:tc>
                  <a:txBody>
                    <a:bodyPr/>
                    <a:lstStyle/>
                    <a:p>
                      <a:pPr algn="r" fontAlgn="ct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i="0" u="none" strike="noStrike" dirty="0">
                          <a:solidFill>
                            <a:srgbClr val="000000"/>
                          </a:solidFill>
                          <a:effectLst/>
                          <a:latin typeface="Arial"/>
                        </a:rPr>
                        <a:t>37 668 926</a:t>
                      </a:r>
                    </a:p>
                  </a:txBody>
                  <a:tcPr marL="6934" marR="6934" marT="6934" marB="0" anchor="ctr"/>
                </a:tc>
                <a:tc>
                  <a:txBody>
                    <a:bodyPr/>
                    <a:lstStyle/>
                    <a:p>
                      <a:pPr algn="r" fontAlgn="ctr"/>
                      <a:r>
                        <a:rPr lang="cs-CZ" sz="1000" b="1" i="1" u="none" strike="noStrike" dirty="0">
                          <a:solidFill>
                            <a:srgbClr val="808080"/>
                          </a:solidFill>
                          <a:effectLst/>
                          <a:latin typeface="Arial"/>
                        </a:rPr>
                        <a:t>- 17,7%</a:t>
                      </a:r>
                    </a:p>
                  </a:txBody>
                  <a:tcPr marL="6934" marR="6934" marT="6934" marB="0" anchor="ctr"/>
                </a:tc>
                <a:extLst>
                  <a:ext uri="{0D108BD9-81ED-4DB2-BD59-A6C34878D82A}">
                    <a16:rowId xmlns:a16="http://schemas.microsoft.com/office/drawing/2014/main" val="1564268653"/>
                  </a:ext>
                </a:extLst>
              </a:tr>
              <a:tr h="217830">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gridSpan="5">
                  <a:txBody>
                    <a:bodyPr/>
                    <a:lstStyle/>
                    <a:p>
                      <a:pPr algn="l" fontAlgn="ctr"/>
                      <a:r>
                        <a:rPr lang="cs-CZ" sz="1000" b="1" u="none" strike="noStrike" dirty="0">
                          <a:effectLst/>
                        </a:rPr>
                        <a:t>Fond umělecké činnosti (FUČ)</a:t>
                      </a:r>
                      <a:endParaRPr lang="cs-CZ" sz="1000" b="1" i="1"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100 000 000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0,0%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3"/>
                  </a:ext>
                </a:extLst>
              </a:tr>
              <a:tr h="217830">
                <a:tc>
                  <a:txBody>
                    <a:bodyPr/>
                    <a:lstStyle/>
                    <a:p>
                      <a:pPr algn="l" fontAlgn="ctr"/>
                      <a:r>
                        <a:rPr lang="cs-CZ" sz="800" u="none" strike="noStrike">
                          <a:effectLst/>
                        </a:rPr>
                        <a:t>P</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gridSpan="5">
                  <a:txBody>
                    <a:bodyPr/>
                    <a:lstStyle/>
                    <a:p>
                      <a:pPr algn="l" fontAlgn="ctr"/>
                      <a:r>
                        <a:rPr lang="pl-PL" sz="1000" b="1" u="none" strike="noStrike" dirty="0">
                          <a:effectLst/>
                        </a:rPr>
                        <a:t>Rezerva na navýš. RO I dle čl. 14 odst. 3 Pravidel pro rok 2020</a:t>
                      </a:r>
                      <a:endParaRPr lang="pl-PL" sz="1000" b="1" i="1"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0</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dirty="0">
                          <a:effectLst/>
                        </a:rPr>
                        <a:t>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4"/>
                  </a:ext>
                </a:extLst>
              </a:tr>
              <a:tr h="217830">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gridSpan="3">
                  <a:txBody>
                    <a:bodyPr/>
                    <a:lstStyle/>
                    <a:p>
                      <a:pPr algn="l" fontAlgn="ctr"/>
                      <a:r>
                        <a:rPr lang="cs-CZ" sz="1000" b="1" u="none" strike="noStrike" dirty="0">
                          <a:effectLst/>
                        </a:rPr>
                        <a:t>Rezerva na priority MŠMT</a:t>
                      </a:r>
                      <a:endParaRPr lang="cs-CZ" sz="1000" b="1" i="1"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l"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  0 </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1" u="none" strike="noStrike">
                        <a:solidFill>
                          <a:srgbClr val="808080"/>
                        </a:solidFill>
                        <a:effectLst/>
                        <a:latin typeface="Arial"/>
                      </a:endParaRPr>
                    </a:p>
                  </a:txBody>
                  <a:tcPr marL="6934" marR="6934" marT="6934" marB="0" anchor="ctr"/>
                </a:tc>
                <a:extLst>
                  <a:ext uri="{0D108BD9-81ED-4DB2-BD59-A6C34878D82A}">
                    <a16:rowId xmlns:a16="http://schemas.microsoft.com/office/drawing/2014/main" val="10015"/>
                  </a:ext>
                </a:extLst>
              </a:tr>
              <a:tr h="228722">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a:txBody>
                    <a:bodyPr/>
                    <a:lstStyle/>
                    <a:p>
                      <a:pPr algn="l" fontAlgn="ctr"/>
                      <a:r>
                        <a:rPr lang="cs-CZ" sz="800" u="none" strike="noStrike">
                          <a:effectLst/>
                        </a:rPr>
                        <a:t> </a:t>
                      </a:r>
                      <a:endParaRPr lang="cs-CZ" sz="800" b="0" i="1" u="none" strike="noStrike">
                        <a:solidFill>
                          <a:srgbClr val="000000"/>
                        </a:solidFill>
                        <a:effectLst/>
                        <a:latin typeface="Arial"/>
                      </a:endParaRPr>
                    </a:p>
                  </a:txBody>
                  <a:tcPr marL="6934" marR="6934" marT="6934" marB="0" anchor="ctr"/>
                </a:tc>
                <a:tc gridSpan="5">
                  <a:txBody>
                    <a:bodyPr/>
                    <a:lstStyle/>
                    <a:p>
                      <a:pPr algn="l" fontAlgn="ctr"/>
                      <a:r>
                        <a:rPr lang="cs-CZ" sz="1000" b="1" u="none" strike="noStrike" dirty="0">
                          <a:effectLst/>
                        </a:rPr>
                        <a:t>Ukazatel M - mimořádné aktivity VŠ</a:t>
                      </a:r>
                      <a:endParaRPr lang="cs-CZ" sz="1000" b="1" i="0" u="none" strike="noStrike" dirty="0">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r" fontAlgn="ctr"/>
                      <a:r>
                        <a:rPr lang="cs-CZ" sz="1000" b="1" u="none" strike="noStrike">
                          <a:effectLst/>
                        </a:rPr>
                        <a:t> </a:t>
                      </a:r>
                      <a:endParaRPr lang="cs-CZ" sz="1000" b="1" i="0" u="none" strike="noStrike">
                        <a:solidFill>
                          <a:srgbClr val="000000"/>
                        </a:solidFill>
                        <a:effectLst/>
                        <a:latin typeface="Arial"/>
                      </a:endParaRPr>
                    </a:p>
                  </a:txBody>
                  <a:tcPr marL="6934" marR="6934" marT="6934" marB="0" anchor="ctr"/>
                </a:tc>
                <a:tc>
                  <a:txBody>
                    <a:bodyPr/>
                    <a:lstStyle/>
                    <a:p>
                      <a:pPr algn="r" fontAlgn="ctr"/>
                      <a:r>
                        <a:rPr lang="cs-CZ" sz="1000" b="1" u="none" strike="noStrike" dirty="0">
                          <a:effectLst/>
                        </a:rPr>
                        <a:t>0 </a:t>
                      </a:r>
                      <a:endParaRPr lang="cs-CZ" sz="1000" b="1" i="0"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1" u="none" strike="noStrike">
                        <a:solidFill>
                          <a:srgbClr val="808080"/>
                        </a:solidFill>
                        <a:effectLst/>
                        <a:latin typeface="Arial"/>
                      </a:endParaRPr>
                    </a:p>
                  </a:txBody>
                  <a:tcPr marL="6934" marR="6934" marT="6934" marB="0" anchor="ctr"/>
                </a:tc>
                <a:extLst>
                  <a:ext uri="{0D108BD9-81ED-4DB2-BD59-A6C34878D82A}">
                    <a16:rowId xmlns:a16="http://schemas.microsoft.com/office/drawing/2014/main" val="10016"/>
                  </a:ext>
                </a:extLst>
              </a:tr>
              <a:tr h="228722">
                <a:tc>
                  <a:txBody>
                    <a:bodyPr/>
                    <a:lstStyle/>
                    <a:p>
                      <a:pPr algn="l" fontAlgn="ctr"/>
                      <a:r>
                        <a:rPr lang="cs-CZ" sz="900" u="none" strike="noStrike">
                          <a:effectLst/>
                        </a:rPr>
                        <a:t> </a:t>
                      </a:r>
                      <a:endParaRPr lang="cs-CZ" sz="900" b="0" i="1" u="none" strike="noStrike">
                        <a:solidFill>
                          <a:srgbClr val="000000"/>
                        </a:solidFill>
                        <a:effectLst/>
                        <a:latin typeface="Arial"/>
                      </a:endParaRPr>
                    </a:p>
                  </a:txBody>
                  <a:tcPr marL="6934" marR="6934" marT="6934" marB="0" anchor="ctr"/>
                </a:tc>
                <a:tc>
                  <a:txBody>
                    <a:bodyPr/>
                    <a:lstStyle/>
                    <a:p>
                      <a:pPr algn="l" fontAlgn="ctr"/>
                      <a:r>
                        <a:rPr lang="cs-CZ" sz="900" u="none" strike="noStrike">
                          <a:effectLst/>
                        </a:rPr>
                        <a:t> </a:t>
                      </a:r>
                      <a:endParaRPr lang="cs-CZ" sz="900" b="0" i="1" u="none" strike="noStrike">
                        <a:solidFill>
                          <a:srgbClr val="000000"/>
                        </a:solidFill>
                        <a:effectLst/>
                        <a:latin typeface="Arial"/>
                      </a:endParaRPr>
                    </a:p>
                  </a:txBody>
                  <a:tcPr marL="6934" marR="6934" marT="6934" marB="0" anchor="ctr"/>
                </a:tc>
                <a:tc gridSpan="3">
                  <a:txBody>
                    <a:bodyPr/>
                    <a:lstStyle/>
                    <a:p>
                      <a:pPr algn="l" fontAlgn="ctr"/>
                      <a:r>
                        <a:rPr lang="cs-CZ" sz="1000" b="1" u="none" strike="noStrike">
                          <a:effectLst/>
                        </a:rPr>
                        <a:t>Celkem Mezinárodní spolupráce a ostatní</a:t>
                      </a:r>
                      <a:endParaRPr lang="cs-CZ" sz="1000" b="1" i="1" u="none" strike="noStrike">
                        <a:solidFill>
                          <a:srgbClr val="000000"/>
                        </a:solidFill>
                        <a:effectLst/>
                        <a:latin typeface="Arial"/>
                      </a:endParaRPr>
                    </a:p>
                  </a:txBody>
                  <a:tcPr marL="6934" marR="6934" marT="6934" marB="0" anchor="ctr"/>
                </a:tc>
                <a:tc hMerge="1">
                  <a:txBody>
                    <a:bodyPr/>
                    <a:lstStyle/>
                    <a:p>
                      <a:endParaRPr lang="cs-CZ"/>
                    </a:p>
                  </a:txBody>
                  <a:tcPr/>
                </a:tc>
                <a:tc hMerge="1">
                  <a:txBody>
                    <a:bodyPr/>
                    <a:lstStyle/>
                    <a:p>
                      <a:endParaRPr lang="cs-CZ"/>
                    </a:p>
                  </a:txBody>
                  <a:tcP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l" fontAlgn="ctr"/>
                      <a:r>
                        <a:rPr lang="cs-CZ" sz="1000" b="1" u="none" strike="noStrike" dirty="0">
                          <a:effectLst/>
                        </a:rPr>
                        <a:t> </a:t>
                      </a:r>
                      <a:endParaRPr lang="cs-CZ" sz="1000" b="1" i="1" u="none" strike="noStrike" dirty="0">
                        <a:solidFill>
                          <a:srgbClr val="000000"/>
                        </a:solidFill>
                        <a:effectLst/>
                        <a:latin typeface="Arial"/>
                      </a:endParaRPr>
                    </a:p>
                  </a:txBody>
                  <a:tcPr marL="6934" marR="6934" marT="6934" marB="0" anchor="ctr"/>
                </a:tc>
                <a:tc>
                  <a:txBody>
                    <a:bodyPr/>
                    <a:lstStyle/>
                    <a:p>
                      <a:pPr algn="r" fontAlgn="ctr"/>
                      <a:r>
                        <a:rPr lang="cs-CZ" sz="1000" b="1" u="none" strike="noStrike">
                          <a:effectLst/>
                        </a:rPr>
                        <a:t> </a:t>
                      </a:r>
                      <a:endParaRPr lang="cs-CZ" sz="1000" b="1" i="1" u="none" strike="noStrike">
                        <a:solidFill>
                          <a:srgbClr val="000000"/>
                        </a:solidFill>
                        <a:effectLst/>
                        <a:latin typeface="Arial"/>
                      </a:endParaRPr>
                    </a:p>
                  </a:txBody>
                  <a:tcPr marL="6934" marR="6934" marT="6934" marB="0" anchor="ctr"/>
                </a:tc>
                <a:tc>
                  <a:txBody>
                    <a:bodyPr/>
                    <a:lstStyle/>
                    <a:p>
                      <a:pPr algn="r" fontAlgn="ctr"/>
                      <a:r>
                        <a:rPr lang="cs-CZ" sz="1000" b="1" i="1" u="none" strike="noStrike" dirty="0">
                          <a:solidFill>
                            <a:srgbClr val="000000"/>
                          </a:solidFill>
                          <a:effectLst/>
                          <a:latin typeface="Arial"/>
                        </a:rPr>
                        <a:t>1 462 813 001</a:t>
                      </a:r>
                    </a:p>
                  </a:txBody>
                  <a:tcPr marL="6934" marR="6934" marT="6934" marB="0" anchor="ctr"/>
                </a:tc>
                <a:tc>
                  <a:txBody>
                    <a:bodyPr/>
                    <a:lstStyle/>
                    <a:p>
                      <a:pPr algn="r" fontAlgn="ctr"/>
                      <a:r>
                        <a:rPr lang="cs-CZ" sz="1000" b="1" u="none" strike="noStrike" dirty="0">
                          <a:effectLst/>
                        </a:rPr>
                        <a:t>140,3 %</a:t>
                      </a:r>
                      <a:endParaRPr lang="cs-CZ" sz="1000" b="1" i="1" u="none" strike="noStrike" dirty="0">
                        <a:solidFill>
                          <a:srgbClr val="808080"/>
                        </a:solidFill>
                        <a:effectLst/>
                        <a:latin typeface="Arial"/>
                      </a:endParaRPr>
                    </a:p>
                  </a:txBody>
                  <a:tcPr marL="6934" marR="6934" marT="6934" marB="0" anchor="ct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78069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11B13A-09F6-B5FD-5235-18C32EF3AF95}"/>
              </a:ext>
            </a:extLst>
          </p:cNvPr>
          <p:cNvSpPr>
            <a:spLocks noGrp="1"/>
          </p:cNvSpPr>
          <p:nvPr>
            <p:ph type="title"/>
          </p:nvPr>
        </p:nvSpPr>
        <p:spPr/>
        <p:txBody>
          <a:bodyPr/>
          <a:lstStyle/>
          <a:p>
            <a:r>
              <a:rPr lang="cs-CZ" dirty="0"/>
              <a:t>Podpora ukrajinských studentů</a:t>
            </a:r>
            <a:br>
              <a:rPr lang="cs-CZ" dirty="0"/>
            </a:br>
            <a:r>
              <a:rPr lang="cs-CZ" dirty="0"/>
              <a:t>Výzva MŠMT – stanovisko EK RVŠ</a:t>
            </a:r>
          </a:p>
        </p:txBody>
      </p:sp>
      <p:sp>
        <p:nvSpPr>
          <p:cNvPr id="3" name="Zástupný obsah 2">
            <a:extLst>
              <a:ext uri="{FF2B5EF4-FFF2-40B4-BE49-F238E27FC236}">
                <a16:creationId xmlns:a16="http://schemas.microsoft.com/office/drawing/2014/main" id="{D150BEE8-3BD3-23EA-7B08-D876EA965048}"/>
              </a:ext>
            </a:extLst>
          </p:cNvPr>
          <p:cNvSpPr>
            <a:spLocks noGrp="1"/>
          </p:cNvSpPr>
          <p:nvPr>
            <p:ph idx="1"/>
          </p:nvPr>
        </p:nvSpPr>
        <p:spPr/>
        <p:txBody>
          <a:bodyPr>
            <a:normAutofit lnSpcReduction="10000"/>
          </a:bodyPr>
          <a:lstStyle/>
          <a:p>
            <a:pPr algn="just">
              <a:spcAft>
                <a:spcPts val="600"/>
              </a:spcAft>
            </a:pP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Podpora ve výši 200 mil. Kč  navazuje na podporu realizovanou v roce 2022 s tím, že ji lze </a:t>
            </a:r>
            <a:r>
              <a:rPr lang="cs-CZ"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využít pro všechny ukrajinské studenty zapsané ke studiu na VVŠ </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 České republice, kteří v důsledku válečného konfliktu nemohou studovat na ukrajinských vysokých školách nebo kteří se v průběhu již probíhajícího studia na VVŠ v ČR z uvedené příčiny dostali do tíživé situace.</a:t>
            </a:r>
            <a:endParaRPr lang="cs-CZ"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algn="just">
              <a:spcAft>
                <a:spcPts val="600"/>
              </a:spcAft>
            </a:pP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Finanční prostředky z poskytnuté podpory lze obecně použít na výdaje, související se studiem nebo pobytem ukrajinských studentů, přičemž jednoznačně preferována je přímá podpora těchto studentů formou stipendií. </a:t>
            </a:r>
            <a:r>
              <a:rPr lang="cs-CZ"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Podporu lze použít pro studenta s ukrajinským státním občanstvím bez ohledu na typ studovaného studijního programu nebo formu studia. Podmínkou v případě adresné podpory konkrétnímu studentovi je ověření potřebnosti takové podpory</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Toto ověření zajišťuje VVŠ administrativně přijatelným dokladovatelným způsobem (záznam o akceptaci žádosti o podporu, záznam o výsledku pohovoru apod.)</a:t>
            </a:r>
            <a:endParaRPr lang="cs-CZ"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103213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A2AC486-61D0-F24A-5DCD-DA9DF84A152B}"/>
              </a:ext>
            </a:extLst>
          </p:cNvPr>
          <p:cNvSpPr>
            <a:spLocks noGrp="1"/>
          </p:cNvSpPr>
          <p:nvPr>
            <p:ph idx="1"/>
          </p:nvPr>
        </p:nvSpPr>
        <p:spPr>
          <a:xfrm>
            <a:off x="677334" y="655319"/>
            <a:ext cx="8596668" cy="5386043"/>
          </a:xfrm>
        </p:spPr>
        <p:txBody>
          <a:bodyPr>
            <a:normAutofit fontScale="77500" lnSpcReduction="20000"/>
          </a:bodyPr>
          <a:lstStyle/>
          <a:p>
            <a:pPr marL="0" lvl="0" indent="0">
              <a:spcAft>
                <a:spcPts val="300"/>
              </a:spcAft>
              <a:buNone/>
            </a:pPr>
            <a:r>
              <a:rPr lang="cs-CZ" sz="1800" b="1" dirty="0">
                <a:effectLst/>
                <a:latin typeface="Times New Roman" panose="02020603050405020304" pitchFamily="18" charset="0"/>
                <a:ea typeface="Times New Roman" panose="02020603050405020304" pitchFamily="18" charset="0"/>
              </a:rPr>
              <a:t>Podporované činnosti:</a:t>
            </a: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stipendijní podpora pokrytí životních nákladů po dobu studia na veřejné vysoké škole   na území České republiky;</a:t>
            </a: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podpora studia v bakalářských, magisterských nebo doktorských studijních programech v českém i cizím jazyce;</a:t>
            </a: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výuka češtiny jako cizího jazyka, pokud je nabízena jako nepovinně volitelný předmět VVŠ, na které studují;</a:t>
            </a: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další služby související se studiem (např. služby knihoven, překladatelské služby, nákup literatury, pomůcek apod.);</a:t>
            </a: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individuální poradenská podpora;</a:t>
            </a:r>
          </a:p>
          <a:p>
            <a:pPr marL="342900" lvl="0" indent="-342900">
              <a:spcAft>
                <a:spcPts val="6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související administrativní a organizační činnosti;</a:t>
            </a:r>
          </a:p>
          <a:p>
            <a:pPr marL="0" lvl="0" indent="0">
              <a:spcAft>
                <a:spcPts val="600"/>
              </a:spcAft>
              <a:buNone/>
            </a:pPr>
            <a:r>
              <a:rPr lang="cs-CZ" b="1" dirty="0">
                <a:latin typeface="Times New Roman" panose="02020603050405020304" pitchFamily="18" charset="0"/>
                <a:ea typeface="Times New Roman" panose="02020603050405020304" pitchFamily="18" charset="0"/>
              </a:rPr>
              <a:t>Podmínky podpory:</a:t>
            </a:r>
          </a:p>
          <a:p>
            <a:pPr marL="342900" lvl="0" indent="-342900">
              <a:spcAft>
                <a:spcPts val="300"/>
              </a:spcAft>
              <a:buFont typeface="Calibri" panose="020F0502020204030204" pitchFamily="34" charset="0"/>
              <a:buChar char="-"/>
            </a:pPr>
            <a:r>
              <a:rPr lang="cs-CZ" sz="1800" dirty="0">
                <a:solidFill>
                  <a:srgbClr val="000000"/>
                </a:solidFill>
                <a:effectLst/>
                <a:highlight>
                  <a:srgbClr val="00FF00"/>
                </a:highlight>
                <a:latin typeface="Times New Roman" panose="02020603050405020304" pitchFamily="18" charset="0"/>
                <a:ea typeface="Times New Roman" panose="02020603050405020304" pitchFamily="18" charset="0"/>
              </a:rPr>
              <a:t>částka na stipendia pro ukrajinské studenty bude činit minimálně 80 % celkového objemu přidělených prostředků</a:t>
            </a:r>
            <a:r>
              <a:rPr lang="cs-CZ" sz="1800" dirty="0">
                <a:solidFill>
                  <a:srgbClr val="000000"/>
                </a:solidFill>
                <a:effectLst/>
                <a:latin typeface="Times New Roman" panose="02020603050405020304" pitchFamily="18" charset="0"/>
                <a:ea typeface="Times New Roman" panose="02020603050405020304" pitchFamily="18" charset="0"/>
              </a:rPr>
              <a:t>; z projektu je možné hradit i stipendia studentům jiné národnosti, kteří se budou podílet na podpoře ukrajinských studentů (např. poradenství, </a:t>
            </a:r>
            <a:r>
              <a:rPr lang="cs-CZ" sz="1800" dirty="0" err="1">
                <a:solidFill>
                  <a:srgbClr val="000000"/>
                </a:solidFill>
                <a:effectLst/>
                <a:latin typeface="Times New Roman" panose="02020603050405020304" pitchFamily="18" charset="0"/>
                <a:ea typeface="Times New Roman" panose="02020603050405020304" pitchFamily="18" charset="0"/>
              </a:rPr>
              <a:t>buddy</a:t>
            </a:r>
            <a:r>
              <a:rPr lang="cs-CZ" sz="1800" dirty="0">
                <a:solidFill>
                  <a:srgbClr val="000000"/>
                </a:solidFill>
                <a:effectLst/>
                <a:latin typeface="Times New Roman" panose="02020603050405020304" pitchFamily="18" charset="0"/>
                <a:ea typeface="Times New Roman" panose="02020603050405020304" pitchFamily="18" charset="0"/>
              </a:rPr>
              <a:t> systém apod.)</a:t>
            </a:r>
            <a:endParaRPr lang="cs-CZ" sz="1800" dirty="0">
              <a:effectLst/>
              <a:latin typeface="Times New Roman" panose="02020603050405020304" pitchFamily="18" charset="0"/>
              <a:ea typeface="Times New Roman" panose="02020603050405020304" pitchFamily="18" charset="0"/>
            </a:endParaRPr>
          </a:p>
          <a:p>
            <a:pPr marL="342900" lvl="0" indent="-342900">
              <a:spcAft>
                <a:spcPts val="3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částky jednotlivých stipendií musí odpovídat stipendijnímu řádu VVŠ</a:t>
            </a:r>
          </a:p>
          <a:p>
            <a:pPr marL="342900" lvl="0" indent="-342900" algn="just">
              <a:spcAft>
                <a:spcPts val="600"/>
              </a:spcAft>
              <a:buFont typeface="Calibri" panose="020F0502020204030204" pitchFamily="34" charset="0"/>
              <a:buChar char="-"/>
            </a:pPr>
            <a:r>
              <a:rPr lang="cs-CZ" sz="1800" dirty="0">
                <a:effectLst/>
                <a:latin typeface="Times New Roman" panose="02020603050405020304" pitchFamily="18" charset="0"/>
                <a:ea typeface="Times New Roman" panose="02020603050405020304" pitchFamily="18" charset="0"/>
              </a:rPr>
              <a:t>v rozpočtu budou osobní náklady (ON) rozděleny na ON na pedagogickou činnost a ON na ostatní činnosti (organizační zajištění, činnosti studijních oddělení, koordinace, ekonomické činnosti apod.)</a:t>
            </a:r>
          </a:p>
          <a:p>
            <a:r>
              <a:rPr lang="cs-CZ" sz="1500" dirty="0">
                <a:solidFill>
                  <a:srgbClr val="000000"/>
                </a:solidFill>
                <a:effectLst/>
                <a:highlight>
                  <a:srgbClr val="00FF00"/>
                </a:highlight>
                <a:latin typeface="Verdana" panose="020B0604030504040204" pitchFamily="34" charset="0"/>
                <a:ea typeface="Times New Roman" panose="02020603050405020304" pitchFamily="18" charset="0"/>
                <a:cs typeface="Times New Roman" panose="02020603050405020304" pitchFamily="18" charset="0"/>
              </a:rPr>
              <a:t>částka na ON na ostatní činnosti, uvedená v rozpočtu projektu s finančním krytím z podpory, může činit maximálně 5 % výše požadované podpory</a:t>
            </a:r>
            <a:endParaRPr lang="cs-CZ" sz="1500" b="1" dirty="0">
              <a:effectLst/>
              <a:latin typeface="Times New Roman" panose="02020603050405020304" pitchFamily="18" charset="0"/>
              <a:ea typeface="Times New Roman" panose="02020603050405020304" pitchFamily="18" charset="0"/>
            </a:endParaRPr>
          </a:p>
          <a:p>
            <a:pPr marL="0" lvl="0" indent="0">
              <a:spcAft>
                <a:spcPts val="600"/>
              </a:spcAft>
              <a:buNone/>
            </a:pPr>
            <a:endParaRPr lang="cs-CZ" sz="15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02009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DA76F4-39C0-02A3-9EF0-BAF54C337EEF}"/>
              </a:ext>
            </a:extLst>
          </p:cNvPr>
          <p:cNvSpPr>
            <a:spLocks noGrp="1"/>
          </p:cNvSpPr>
          <p:nvPr>
            <p:ph type="title"/>
          </p:nvPr>
        </p:nvSpPr>
        <p:spPr>
          <a:xfrm>
            <a:off x="677334" y="201336"/>
            <a:ext cx="8596668" cy="746620"/>
          </a:xfrm>
        </p:spPr>
        <p:txBody>
          <a:bodyPr/>
          <a:lstStyle/>
          <a:p>
            <a:r>
              <a:rPr lang="cs-CZ" dirty="0"/>
              <a:t>Varianty rozpisy alokace</a:t>
            </a:r>
          </a:p>
        </p:txBody>
      </p:sp>
      <p:graphicFrame>
        <p:nvGraphicFramePr>
          <p:cNvPr id="4" name="Zástupný obsah 3">
            <a:extLst>
              <a:ext uri="{FF2B5EF4-FFF2-40B4-BE49-F238E27FC236}">
                <a16:creationId xmlns:a16="http://schemas.microsoft.com/office/drawing/2014/main" id="{ACFFF14D-D2DB-FF52-CB2C-0279CFD5D9FE}"/>
              </a:ext>
            </a:extLst>
          </p:cNvPr>
          <p:cNvGraphicFramePr>
            <a:graphicFrameLocks noGrp="1"/>
          </p:cNvGraphicFramePr>
          <p:nvPr>
            <p:ph idx="1"/>
            <p:extLst>
              <p:ext uri="{D42A27DB-BD31-4B8C-83A1-F6EECF244321}">
                <p14:modId xmlns:p14="http://schemas.microsoft.com/office/powerpoint/2010/main" val="214870033"/>
              </p:ext>
            </p:extLst>
          </p:nvPr>
        </p:nvGraphicFramePr>
        <p:xfrm>
          <a:off x="385894" y="1063302"/>
          <a:ext cx="9597005" cy="4895439"/>
        </p:xfrm>
        <a:graphic>
          <a:graphicData uri="http://schemas.openxmlformats.org/drawingml/2006/table">
            <a:tbl>
              <a:tblPr>
                <a:tableStyleId>{5C22544A-7EE6-4342-B048-85BDC9FD1C3A}</a:tableStyleId>
              </a:tblPr>
              <a:tblGrid>
                <a:gridCol w="41540">
                  <a:extLst>
                    <a:ext uri="{9D8B030D-6E8A-4147-A177-3AD203B41FA5}">
                      <a16:colId xmlns:a16="http://schemas.microsoft.com/office/drawing/2014/main" val="2756315037"/>
                    </a:ext>
                  </a:extLst>
                </a:gridCol>
                <a:gridCol w="34997">
                  <a:extLst>
                    <a:ext uri="{9D8B030D-6E8A-4147-A177-3AD203B41FA5}">
                      <a16:colId xmlns:a16="http://schemas.microsoft.com/office/drawing/2014/main" val="1732277556"/>
                    </a:ext>
                  </a:extLst>
                </a:gridCol>
                <a:gridCol w="308944">
                  <a:extLst>
                    <a:ext uri="{9D8B030D-6E8A-4147-A177-3AD203B41FA5}">
                      <a16:colId xmlns:a16="http://schemas.microsoft.com/office/drawing/2014/main" val="1778495766"/>
                    </a:ext>
                  </a:extLst>
                </a:gridCol>
                <a:gridCol w="9211524">
                  <a:extLst>
                    <a:ext uri="{9D8B030D-6E8A-4147-A177-3AD203B41FA5}">
                      <a16:colId xmlns:a16="http://schemas.microsoft.com/office/drawing/2014/main" val="2516519477"/>
                    </a:ext>
                  </a:extLst>
                </a:gridCol>
              </a:tblGrid>
              <a:tr h="462179">
                <a:tc gridSpan="4">
                  <a:txBody>
                    <a:bodyPr/>
                    <a:lstStyle/>
                    <a:p>
                      <a:pPr algn="l" fontAlgn="b"/>
                      <a:r>
                        <a:rPr lang="cs-CZ" sz="1200" u="none" strike="noStrike" dirty="0">
                          <a:effectLst/>
                        </a:rPr>
                        <a:t>Varianta 1 - 200 mil. Kč rozděleno dle podílů z poskytnutých prostředků v r. 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176770693"/>
                  </a:ext>
                </a:extLst>
              </a:tr>
              <a:tr h="147709">
                <a:tc gridSpan="4">
                  <a:txBody>
                    <a:bodyPr/>
                    <a:lstStyle/>
                    <a:p>
                      <a:pPr algn="l" fontAlgn="b"/>
                      <a:endParaRPr lang="cs-CZ" sz="1200" b="0" i="0" u="none" strike="noStrike" dirty="0">
                        <a:solidFill>
                          <a:srgbClr val="000000"/>
                        </a:solidFill>
                        <a:effectLst/>
                        <a:latin typeface="Arial" panose="020B060402020202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pPr algn="l" fontAlgn="b"/>
                      <a:endParaRPr lang="cs-CZ" sz="600" b="0" i="0" u="none" strike="noStrike" dirty="0">
                        <a:solidFill>
                          <a:srgbClr val="000000"/>
                        </a:solidFill>
                        <a:effectLst/>
                        <a:latin typeface="Arial" panose="020B0604020202020204" pitchFamily="34" charset="0"/>
                      </a:endParaRPr>
                    </a:p>
                  </a:txBody>
                  <a:tcPr marL="5840" marR="5840" marT="5840" marB="0" anchor="b"/>
                </a:tc>
                <a:extLst>
                  <a:ext uri="{0D108BD9-81ED-4DB2-BD59-A6C34878D82A}">
                    <a16:rowId xmlns:a16="http://schemas.microsoft.com/office/drawing/2014/main" val="2637593112"/>
                  </a:ext>
                </a:extLst>
              </a:tr>
              <a:tr h="462179">
                <a:tc gridSpan="4">
                  <a:txBody>
                    <a:bodyPr/>
                    <a:lstStyle/>
                    <a:p>
                      <a:pPr algn="l" fontAlgn="b"/>
                      <a:r>
                        <a:rPr lang="cs-CZ" sz="1200" u="none" strike="noStrike" dirty="0">
                          <a:effectLst/>
                        </a:rPr>
                        <a:t>Varianta 2 - 200 mil Kč rozděleno dle podílu na počtu přepočtených UA studentů (k 31. 10. 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146221066"/>
                  </a:ext>
                </a:extLst>
              </a:tr>
              <a:tr h="147709">
                <a:tc>
                  <a:txBody>
                    <a:bodyPr/>
                    <a:lstStyle/>
                    <a:p>
                      <a:pPr algn="l" fontAlgn="b"/>
                      <a:endParaRPr lang="cs-CZ" sz="600" b="0" i="0" u="none" strike="noStrike" dirty="0">
                        <a:solidFill>
                          <a:srgbClr val="000000"/>
                        </a:solidFill>
                        <a:effectLst/>
                        <a:latin typeface="Arial" panose="020B0604020202020204" pitchFamily="34" charset="0"/>
                      </a:endParaRPr>
                    </a:p>
                  </a:txBody>
                  <a:tcPr marL="5840" marR="5840" marT="5840" marB="0" anchor="b"/>
                </a:tc>
                <a:tc gridSpan="3">
                  <a:txBody>
                    <a:bodyPr/>
                    <a:lstStyle/>
                    <a:p>
                      <a:pPr algn="l" fontAlgn="b"/>
                      <a:endParaRPr lang="cs-CZ" sz="1200" b="0" i="0" u="none" strike="noStrike" dirty="0">
                        <a:solidFill>
                          <a:srgbClr val="000000"/>
                        </a:solidFill>
                        <a:effectLst/>
                        <a:latin typeface="Arial" panose="020B0604020202020204" pitchFamily="34" charset="0"/>
                      </a:endParaRPr>
                    </a:p>
                  </a:txBody>
                  <a:tcPr marL="5840" marR="5840" marT="5840" marB="0" anchor="b"/>
                </a:tc>
                <a:tc hMerge="1">
                  <a:txBody>
                    <a:bodyPr/>
                    <a:lstStyle/>
                    <a:p>
                      <a:endParaRPr lang="cs-CZ"/>
                    </a:p>
                  </a:txBody>
                  <a:tcPr/>
                </a:tc>
                <a:tc hMerge="1">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extLst>
                  <a:ext uri="{0D108BD9-81ED-4DB2-BD59-A6C34878D82A}">
                    <a16:rowId xmlns:a16="http://schemas.microsoft.com/office/drawing/2014/main" val="1453137682"/>
                  </a:ext>
                </a:extLst>
              </a:tr>
              <a:tr h="462179">
                <a:tc gridSpan="4">
                  <a:txBody>
                    <a:bodyPr/>
                    <a:lstStyle/>
                    <a:p>
                      <a:pPr algn="l" fontAlgn="b"/>
                      <a:r>
                        <a:rPr lang="cs-CZ" sz="1200" u="none" strike="noStrike" dirty="0">
                          <a:effectLst/>
                        </a:rPr>
                        <a:t>Varianta 3 - 200 mil. Kč rozděleno dle podílu na počtu UA studentů se statutem uprchlíka (k 31. 10. 22022)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116073247"/>
                  </a:ext>
                </a:extLst>
              </a:tr>
              <a:tr h="147709">
                <a:tc gridSpan="3">
                  <a:txBody>
                    <a:bodyPr/>
                    <a:lstStyle/>
                    <a:p>
                      <a:pPr algn="l" fontAlgn="b"/>
                      <a:endParaRPr lang="cs-CZ" sz="1200" b="0" i="0" u="none" strike="noStrike" dirty="0">
                        <a:solidFill>
                          <a:srgbClr val="000000"/>
                        </a:solidFill>
                        <a:effectLst/>
                        <a:latin typeface="Arial" panose="020B0604020202020204" pitchFamily="34" charset="0"/>
                      </a:endParaRPr>
                    </a:p>
                  </a:txBody>
                  <a:tcPr marL="5840" marR="5840" marT="5840" marB="0" anchor="b"/>
                </a:tc>
                <a:tc hMerge="1">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tc hMerge="1">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tc>
                  <a:txBody>
                    <a:bodyPr/>
                    <a:lstStyle/>
                    <a:p>
                      <a:pPr algn="l" fontAlgn="b"/>
                      <a:endParaRPr lang="cs-CZ" sz="1200" b="0" i="0" u="none" strike="noStrike" dirty="0">
                        <a:solidFill>
                          <a:srgbClr val="000000"/>
                        </a:solidFill>
                        <a:effectLst/>
                        <a:latin typeface="Arial" panose="020B0604020202020204" pitchFamily="34" charset="0"/>
                      </a:endParaRPr>
                    </a:p>
                  </a:txBody>
                  <a:tcPr marL="5840" marR="5840" marT="5840" marB="0" anchor="b"/>
                </a:tc>
                <a:extLst>
                  <a:ext uri="{0D108BD9-81ED-4DB2-BD59-A6C34878D82A}">
                    <a16:rowId xmlns:a16="http://schemas.microsoft.com/office/drawing/2014/main" val="3033035891"/>
                  </a:ext>
                </a:extLst>
              </a:tr>
              <a:tr h="462179">
                <a:tc gridSpan="4">
                  <a:txBody>
                    <a:bodyPr/>
                    <a:lstStyle/>
                    <a:p>
                      <a:pPr algn="l" fontAlgn="b"/>
                      <a:r>
                        <a:rPr lang="cs-CZ" sz="1200" u="none" strike="noStrike" dirty="0">
                          <a:effectLst/>
                        </a:rPr>
                        <a:t>Varianta 4 - 100 mil. Kč dle podílů za rok 2022 + 100 mil. Kč dle podílu na přepočtených studiích UA studentů (k 31. 10. 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105731226"/>
                  </a:ext>
                </a:extLst>
              </a:tr>
              <a:tr h="147709">
                <a:tc gridSpan="2">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tc hMerge="1">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tc gridSpan="2">
                  <a:txBody>
                    <a:bodyPr/>
                    <a:lstStyle/>
                    <a:p>
                      <a:pPr algn="l" fontAlgn="b"/>
                      <a:endParaRPr lang="cs-CZ" sz="1200" b="0" i="0" u="none" strike="noStrike" dirty="0">
                        <a:solidFill>
                          <a:srgbClr val="000000"/>
                        </a:solidFill>
                        <a:effectLst/>
                        <a:latin typeface="Arial" panose="020B0604020202020204" pitchFamily="34" charset="0"/>
                      </a:endParaRPr>
                    </a:p>
                  </a:txBody>
                  <a:tcPr marL="5840" marR="5840" marT="5840" marB="0" anchor="b"/>
                </a:tc>
                <a:tc hMerge="1">
                  <a:txBody>
                    <a:bodyPr/>
                    <a:lstStyle/>
                    <a:p>
                      <a:pPr algn="l" fontAlgn="b"/>
                      <a:endParaRPr lang="cs-CZ" sz="600" b="0" i="0" u="none" strike="noStrike">
                        <a:solidFill>
                          <a:srgbClr val="000000"/>
                        </a:solidFill>
                        <a:effectLst/>
                        <a:latin typeface="Arial" panose="020B0604020202020204" pitchFamily="34" charset="0"/>
                      </a:endParaRPr>
                    </a:p>
                  </a:txBody>
                  <a:tcPr marL="5840" marR="5840" marT="5840" marB="0" anchor="b"/>
                </a:tc>
                <a:extLst>
                  <a:ext uri="{0D108BD9-81ED-4DB2-BD59-A6C34878D82A}">
                    <a16:rowId xmlns:a16="http://schemas.microsoft.com/office/drawing/2014/main" val="2552221113"/>
                  </a:ext>
                </a:extLst>
              </a:tr>
              <a:tr h="609888">
                <a:tc gridSpan="4">
                  <a:txBody>
                    <a:bodyPr/>
                    <a:lstStyle/>
                    <a:p>
                      <a:pPr algn="l" fontAlgn="b"/>
                      <a:r>
                        <a:rPr lang="cs-CZ" sz="1200" u="none" strike="noStrike" dirty="0">
                          <a:effectLst/>
                        </a:rPr>
                        <a:t>Varianta 5 - 100 mil. Kč dle podílů za rok 2022 + 100 mil. Kč dle podílu na počtu UA studentů se statutem uprchlíka (k 31. 10. 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477951463"/>
                  </a:ext>
                </a:extLst>
              </a:tr>
              <a:tr h="609888">
                <a:tc gridSpan="4">
                  <a:txBody>
                    <a:bodyPr/>
                    <a:lstStyle/>
                    <a:p>
                      <a:pPr algn="l" fontAlgn="b"/>
                      <a:r>
                        <a:rPr lang="cs-CZ" sz="1200" u="none" strike="noStrike" dirty="0">
                          <a:effectLst/>
                        </a:rPr>
                        <a:t>Varianta 6 - 100 mil. Kč dle podílů za rok 2022 + 50 mil. Kč dle podílu na počtu UA studentů se statutem uprchlíka + 50 mil. Kč dle podílu na</a:t>
                      </a:r>
                    </a:p>
                    <a:p>
                      <a:pPr algn="l" fontAlgn="b"/>
                      <a:r>
                        <a:rPr lang="cs-CZ" sz="1200" u="none" strike="noStrike" dirty="0">
                          <a:effectLst/>
                        </a:rPr>
                        <a:t>                  přepočtených UA studentech</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829579896"/>
                  </a:ext>
                </a:extLst>
              </a:tr>
              <a:tr h="609888">
                <a:tc gridSpan="4">
                  <a:txBody>
                    <a:bodyPr/>
                    <a:lstStyle/>
                    <a:p>
                      <a:pPr algn="l" fontAlgn="b"/>
                      <a:r>
                        <a:rPr lang="cs-CZ" sz="1200" u="none" strike="noStrike" dirty="0">
                          <a:effectLst/>
                        </a:rPr>
                        <a:t>Varianta 7 - ponechány prostředky (173 389 538 Kč) za rok 2022 + zbytek (26 610 462 Kč) rozdělen dle podílu na přepočtených studiích UA</a:t>
                      </a:r>
                    </a:p>
                    <a:p>
                      <a:pPr algn="l" fontAlgn="b"/>
                      <a:r>
                        <a:rPr lang="cs-CZ" sz="1200" u="none" strike="noStrike" dirty="0">
                          <a:effectLst/>
                        </a:rPr>
                        <a:t>                  studentů (k 31. 10. 2022)</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764857728"/>
                  </a:ext>
                </a:extLst>
              </a:tr>
              <a:tr h="462179">
                <a:tc gridSpan="4">
                  <a:txBody>
                    <a:bodyPr/>
                    <a:lstStyle/>
                    <a:p>
                      <a:pPr algn="l" fontAlgn="b"/>
                      <a:r>
                        <a:rPr lang="cs-CZ" sz="1200" u="none" strike="noStrike" dirty="0">
                          <a:effectLst/>
                        </a:rPr>
                        <a:t>Varianta 8 - ponechány prostředky (173 389 538 Kč) za rok 2022 + zbytek (26 610 462 Kč) rozdělen dle podílu na počtu studentů se statutem</a:t>
                      </a:r>
                    </a:p>
                    <a:p>
                      <a:pPr algn="l" fontAlgn="b"/>
                      <a:r>
                        <a:rPr lang="cs-CZ" sz="1200" u="none" strike="noStrike" dirty="0">
                          <a:effectLst/>
                        </a:rPr>
                        <a:t>                  uprchlíka</a:t>
                      </a:r>
                      <a:endParaRPr lang="cs-CZ" sz="1200" b="1" i="0" u="none" strike="noStrike" dirty="0">
                        <a:solidFill>
                          <a:srgbClr val="000000"/>
                        </a:solidFill>
                        <a:effectLst/>
                        <a:latin typeface="Calibri" panose="020F0502020204030204" pitchFamily="34" charset="0"/>
                      </a:endParaRPr>
                    </a:p>
                  </a:txBody>
                  <a:tcPr marL="5840" marR="5840" marT="584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486432007"/>
                  </a:ext>
                </a:extLst>
              </a:tr>
            </a:tbl>
          </a:graphicData>
        </a:graphic>
      </p:graphicFrame>
    </p:spTree>
    <p:extLst>
      <p:ext uri="{BB962C8B-B14F-4D97-AF65-F5344CB8AC3E}">
        <p14:creationId xmlns:p14="http://schemas.microsoft.com/office/powerpoint/2010/main" val="2046840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E25219-8E50-F753-D7E6-0702EFE22C97}"/>
              </a:ext>
            </a:extLst>
          </p:cNvPr>
          <p:cNvSpPr>
            <a:spLocks noGrp="1"/>
          </p:cNvSpPr>
          <p:nvPr>
            <p:ph type="title"/>
          </p:nvPr>
        </p:nvSpPr>
        <p:spPr/>
        <p:txBody>
          <a:bodyPr/>
          <a:lstStyle/>
          <a:p>
            <a:endParaRPr lang="cs-CZ" dirty="0"/>
          </a:p>
        </p:txBody>
      </p:sp>
      <p:graphicFrame>
        <p:nvGraphicFramePr>
          <p:cNvPr id="4" name="Zástupný obsah 3">
            <a:extLst>
              <a:ext uri="{FF2B5EF4-FFF2-40B4-BE49-F238E27FC236}">
                <a16:creationId xmlns:a16="http://schemas.microsoft.com/office/drawing/2014/main" id="{FD6001B9-A22F-E706-E1A1-A63F18232B42}"/>
              </a:ext>
            </a:extLst>
          </p:cNvPr>
          <p:cNvGraphicFramePr>
            <a:graphicFrameLocks noGrp="1"/>
          </p:cNvGraphicFramePr>
          <p:nvPr>
            <p:ph idx="1"/>
            <p:extLst>
              <p:ext uri="{D42A27DB-BD31-4B8C-83A1-F6EECF244321}">
                <p14:modId xmlns:p14="http://schemas.microsoft.com/office/powerpoint/2010/main" val="860986403"/>
              </p:ext>
            </p:extLst>
          </p:nvPr>
        </p:nvGraphicFramePr>
        <p:xfrm>
          <a:off x="333451" y="1964028"/>
          <a:ext cx="9487943" cy="4747155"/>
        </p:xfrm>
        <a:graphic>
          <a:graphicData uri="http://schemas.openxmlformats.org/drawingml/2006/table">
            <a:tbl>
              <a:tblPr>
                <a:tableStyleId>{5C22544A-7EE6-4342-B048-85BDC9FD1C3A}</a:tableStyleId>
              </a:tblPr>
              <a:tblGrid>
                <a:gridCol w="737546">
                  <a:extLst>
                    <a:ext uri="{9D8B030D-6E8A-4147-A177-3AD203B41FA5}">
                      <a16:colId xmlns:a16="http://schemas.microsoft.com/office/drawing/2014/main" val="2744176697"/>
                    </a:ext>
                  </a:extLst>
                </a:gridCol>
                <a:gridCol w="2850029">
                  <a:extLst>
                    <a:ext uri="{9D8B030D-6E8A-4147-A177-3AD203B41FA5}">
                      <a16:colId xmlns:a16="http://schemas.microsoft.com/office/drawing/2014/main" val="193514303"/>
                    </a:ext>
                  </a:extLst>
                </a:gridCol>
                <a:gridCol w="737546">
                  <a:extLst>
                    <a:ext uri="{9D8B030D-6E8A-4147-A177-3AD203B41FA5}">
                      <a16:colId xmlns:a16="http://schemas.microsoft.com/office/drawing/2014/main" val="1926043731"/>
                    </a:ext>
                  </a:extLst>
                </a:gridCol>
                <a:gridCol w="737546">
                  <a:extLst>
                    <a:ext uri="{9D8B030D-6E8A-4147-A177-3AD203B41FA5}">
                      <a16:colId xmlns:a16="http://schemas.microsoft.com/office/drawing/2014/main" val="1241425713"/>
                    </a:ext>
                  </a:extLst>
                </a:gridCol>
                <a:gridCol w="737546">
                  <a:extLst>
                    <a:ext uri="{9D8B030D-6E8A-4147-A177-3AD203B41FA5}">
                      <a16:colId xmlns:a16="http://schemas.microsoft.com/office/drawing/2014/main" val="3923746214"/>
                    </a:ext>
                  </a:extLst>
                </a:gridCol>
                <a:gridCol w="737546">
                  <a:extLst>
                    <a:ext uri="{9D8B030D-6E8A-4147-A177-3AD203B41FA5}">
                      <a16:colId xmlns:a16="http://schemas.microsoft.com/office/drawing/2014/main" val="2786522663"/>
                    </a:ext>
                  </a:extLst>
                </a:gridCol>
                <a:gridCol w="737546">
                  <a:extLst>
                    <a:ext uri="{9D8B030D-6E8A-4147-A177-3AD203B41FA5}">
                      <a16:colId xmlns:a16="http://schemas.microsoft.com/office/drawing/2014/main" val="223996219"/>
                    </a:ext>
                  </a:extLst>
                </a:gridCol>
                <a:gridCol w="737546">
                  <a:extLst>
                    <a:ext uri="{9D8B030D-6E8A-4147-A177-3AD203B41FA5}">
                      <a16:colId xmlns:a16="http://schemas.microsoft.com/office/drawing/2014/main" val="4063359313"/>
                    </a:ext>
                  </a:extLst>
                </a:gridCol>
                <a:gridCol w="737546">
                  <a:extLst>
                    <a:ext uri="{9D8B030D-6E8A-4147-A177-3AD203B41FA5}">
                      <a16:colId xmlns:a16="http://schemas.microsoft.com/office/drawing/2014/main" val="2925126712"/>
                    </a:ext>
                  </a:extLst>
                </a:gridCol>
                <a:gridCol w="737546">
                  <a:extLst>
                    <a:ext uri="{9D8B030D-6E8A-4147-A177-3AD203B41FA5}">
                      <a16:colId xmlns:a16="http://schemas.microsoft.com/office/drawing/2014/main" val="88955919"/>
                    </a:ext>
                  </a:extLst>
                </a:gridCol>
              </a:tblGrid>
              <a:tr h="250700">
                <a:tc rowSpan="2">
                  <a:txBody>
                    <a:bodyPr/>
                    <a:lstStyle/>
                    <a:p>
                      <a:pPr algn="ctr" fontAlgn="ctr"/>
                      <a:r>
                        <a:rPr lang="cs-CZ" sz="700" u="none" strike="noStrike">
                          <a:effectLst/>
                        </a:rPr>
                        <a:t>Kód VVŠ</a:t>
                      </a:r>
                      <a:endParaRPr lang="cs-CZ" sz="700" b="1" i="0" u="none" strike="noStrike">
                        <a:solidFill>
                          <a:srgbClr val="000000"/>
                        </a:solidFill>
                        <a:effectLst/>
                        <a:latin typeface="Calibri" panose="020F0502020204030204" pitchFamily="34" charset="0"/>
                      </a:endParaRPr>
                    </a:p>
                  </a:txBody>
                  <a:tcPr marL="6415" marR="6415" marT="6415" marB="0" anchor="ctr"/>
                </a:tc>
                <a:tc rowSpan="2">
                  <a:txBody>
                    <a:bodyPr/>
                    <a:lstStyle/>
                    <a:p>
                      <a:pPr algn="ctr" fontAlgn="ctr"/>
                      <a:r>
                        <a:rPr lang="cs-CZ" sz="800" u="none" strike="noStrike">
                          <a:effectLst/>
                        </a:rPr>
                        <a:t>Název VVŠ</a:t>
                      </a:r>
                      <a:endParaRPr lang="cs-CZ" sz="800" b="1" i="0" u="none" strike="noStrike">
                        <a:solidFill>
                          <a:srgbClr val="000000"/>
                        </a:solidFill>
                        <a:effectLst/>
                        <a:latin typeface="Calibri" panose="020F0502020204030204" pitchFamily="34" charset="0"/>
                      </a:endParaRPr>
                    </a:p>
                  </a:txBody>
                  <a:tcPr marL="6415" marR="6415" marT="6415" marB="0" anchor="ctr"/>
                </a:tc>
                <a:tc gridSpan="8">
                  <a:txBody>
                    <a:bodyPr/>
                    <a:lstStyle/>
                    <a:p>
                      <a:pPr algn="ctr" fontAlgn="ctr"/>
                      <a:r>
                        <a:rPr lang="cs-CZ" sz="800" u="none" strike="noStrike">
                          <a:effectLst/>
                        </a:rPr>
                        <a:t>Změna ve variantách (v %)</a:t>
                      </a:r>
                      <a:endParaRPr lang="cs-CZ" sz="800" b="1" i="0" u="none" strike="noStrike">
                        <a:solidFill>
                          <a:srgbClr val="000000"/>
                        </a:solidFill>
                        <a:effectLst/>
                        <a:latin typeface="Calibri" panose="020F0502020204030204" pitchFamily="34" charset="0"/>
                      </a:endParaRPr>
                    </a:p>
                  </a:txBody>
                  <a:tcPr marL="6415" marR="6415" marT="641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71672561"/>
                  </a:ext>
                </a:extLst>
              </a:tr>
              <a:tr h="226437">
                <a:tc vMerge="1">
                  <a:txBody>
                    <a:bodyPr/>
                    <a:lstStyle/>
                    <a:p>
                      <a:endParaRPr lang="cs-CZ"/>
                    </a:p>
                  </a:txBody>
                  <a:tcPr/>
                </a:tc>
                <a:tc vMerge="1">
                  <a:txBody>
                    <a:bodyPr/>
                    <a:lstStyle/>
                    <a:p>
                      <a:endParaRPr lang="cs-CZ"/>
                    </a:p>
                  </a:txBody>
                  <a:tcPr/>
                </a:tc>
                <a:tc>
                  <a:txBody>
                    <a:bodyPr/>
                    <a:lstStyle/>
                    <a:p>
                      <a:pPr algn="ctr" fontAlgn="ctr"/>
                      <a:r>
                        <a:rPr lang="cs-CZ" sz="800" u="none" strike="noStrike">
                          <a:effectLst/>
                        </a:rPr>
                        <a:t>1</a:t>
                      </a:r>
                      <a:endParaRPr lang="cs-CZ" sz="8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800" u="none" strike="noStrike">
                          <a:effectLst/>
                        </a:rPr>
                        <a:t>2</a:t>
                      </a:r>
                      <a:endParaRPr lang="cs-CZ" sz="8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800" u="none" strike="noStrike">
                          <a:effectLst/>
                        </a:rPr>
                        <a:t>3</a:t>
                      </a:r>
                      <a:endParaRPr lang="cs-CZ" sz="8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800" u="none" strike="noStrike">
                          <a:effectLst/>
                        </a:rPr>
                        <a:t>4</a:t>
                      </a:r>
                      <a:endParaRPr lang="cs-CZ" sz="8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a:t>
                      </a:r>
                      <a:endParaRPr lang="cs-CZ" sz="7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a:t>
                      </a:r>
                      <a:endParaRPr lang="cs-CZ" sz="7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a:t>
                      </a:r>
                      <a:endParaRPr lang="cs-CZ" sz="700" b="1"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a:t>
                      </a:r>
                      <a:endParaRPr lang="cs-CZ" sz="700" b="1"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3215952759"/>
                  </a:ext>
                </a:extLst>
              </a:tr>
              <a:tr h="163358">
                <a:tc>
                  <a:txBody>
                    <a:bodyPr/>
                    <a:lstStyle/>
                    <a:p>
                      <a:pPr algn="ctr" fontAlgn="b"/>
                      <a:r>
                        <a:rPr lang="cs-CZ" sz="700" u="none" strike="noStrike">
                          <a:effectLst/>
                        </a:rPr>
                        <a:t>11000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Univerzita Karlova</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91,1%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114,3%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103,2%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114,8%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109,0%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112,1%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115,2%</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845689685"/>
                  </a:ext>
                </a:extLst>
              </a:tr>
              <a:tr h="163358">
                <a:tc>
                  <a:txBody>
                    <a:bodyPr/>
                    <a:lstStyle/>
                    <a:p>
                      <a:pPr algn="ctr" fontAlgn="b"/>
                      <a:r>
                        <a:rPr lang="cs-CZ" sz="700" u="none" strike="noStrike">
                          <a:effectLst/>
                        </a:rPr>
                        <a:t>12000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Jihočeská univerzita v Českých Budějovicích</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233,7%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73,5%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174,5%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94,4%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134,5%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131,1%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109,8%</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617266105"/>
                  </a:ext>
                </a:extLst>
              </a:tr>
              <a:tr h="163358">
                <a:tc>
                  <a:txBody>
                    <a:bodyPr/>
                    <a:lstStyle/>
                    <a:p>
                      <a:pPr algn="ctr" fontAlgn="b"/>
                      <a:r>
                        <a:rPr lang="cs-CZ" sz="700" u="none" strike="noStrike">
                          <a:effectLst/>
                        </a:rPr>
                        <a:t>13000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Univerzita Jana Evangelisty Purkyně v Ústí nad Labem</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99,8%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125,6%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107,6%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120,5%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114,0%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113,3%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116,7%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61676947"/>
                  </a:ext>
                </a:extLst>
              </a:tr>
              <a:tr h="163358">
                <a:tc>
                  <a:txBody>
                    <a:bodyPr/>
                    <a:lstStyle/>
                    <a:p>
                      <a:pPr algn="ctr" fontAlgn="b"/>
                      <a:r>
                        <a:rPr lang="cs-CZ" sz="700" u="none" strike="noStrike">
                          <a:effectLst/>
                        </a:rPr>
                        <a:t>14000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Masarykova univerzita</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48,7%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136,2%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82,0%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125,8%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103,9%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106,5%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118,1%</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645725394"/>
                  </a:ext>
                </a:extLst>
              </a:tr>
              <a:tr h="163358">
                <a:tc>
                  <a:txBody>
                    <a:bodyPr/>
                    <a:lstStyle/>
                    <a:p>
                      <a:pPr algn="ctr" fontAlgn="b"/>
                      <a:r>
                        <a:rPr lang="cs-CZ" sz="700" u="none" strike="noStrike">
                          <a:effectLst/>
                        </a:rPr>
                        <a:t>15000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Univerzita Palackého v Olomouci</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94,9%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48,9%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105,1%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82,1%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93,6%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112,6%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106,5%</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833368438"/>
                  </a:ext>
                </a:extLst>
              </a:tr>
              <a:tr h="163358">
                <a:tc>
                  <a:txBody>
                    <a:bodyPr/>
                    <a:lstStyle/>
                    <a:p>
                      <a:pPr algn="ctr" fontAlgn="b"/>
                      <a:r>
                        <a:rPr lang="cs-CZ" sz="700" u="none" strike="noStrike">
                          <a:effectLst/>
                        </a:rPr>
                        <a:t>16000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Veterinární univerzita Brno</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 </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296721833"/>
                  </a:ext>
                </a:extLst>
              </a:tr>
              <a:tr h="163358">
                <a:tc>
                  <a:txBody>
                    <a:bodyPr/>
                    <a:lstStyle/>
                    <a:p>
                      <a:pPr algn="ctr" fontAlgn="b"/>
                      <a:r>
                        <a:rPr lang="cs-CZ" sz="700" u="none" strike="noStrike">
                          <a:effectLst/>
                        </a:rPr>
                        <a:t>17000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Ostravská univerzita</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156,9%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99,7%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136,1%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107,5%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121,8%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120,9%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113,3%</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516156711"/>
                  </a:ext>
                </a:extLst>
              </a:tr>
              <a:tr h="163358">
                <a:tc>
                  <a:txBody>
                    <a:bodyPr/>
                    <a:lstStyle/>
                    <a:p>
                      <a:pPr algn="ctr" fontAlgn="b"/>
                      <a:r>
                        <a:rPr lang="cs-CZ" sz="700" u="none" strike="noStrike">
                          <a:effectLst/>
                        </a:rPr>
                        <a:t>18000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Univerzita Hradec Králové</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416,7%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578,6%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266,0%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347,0%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306,5%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155,4%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177,0%</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894243517"/>
                  </a:ext>
                </a:extLst>
              </a:tr>
              <a:tr h="163358">
                <a:tc>
                  <a:txBody>
                    <a:bodyPr/>
                    <a:lstStyle/>
                    <a:p>
                      <a:pPr algn="ctr" fontAlgn="b"/>
                      <a:r>
                        <a:rPr lang="cs-CZ" sz="700" u="none" strike="noStrike">
                          <a:effectLst/>
                        </a:rPr>
                        <a:t>19000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Slezská univerzita v Opavě</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125,9%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245,0%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120,6%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180,2%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150,4%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116,7%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132,6%</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593139998"/>
                  </a:ext>
                </a:extLst>
              </a:tr>
              <a:tr h="163358">
                <a:tc>
                  <a:txBody>
                    <a:bodyPr/>
                    <a:lstStyle/>
                    <a:p>
                      <a:pPr algn="ctr" fontAlgn="b"/>
                      <a:r>
                        <a:rPr lang="cs-CZ" sz="700" u="none" strike="noStrike">
                          <a:effectLst/>
                        </a:rPr>
                        <a:t>21000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České vysoké učení technické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128,6%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123,6%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122,0%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119,5%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120,7%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117,1%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116,4%</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425908862"/>
                  </a:ext>
                </a:extLst>
              </a:tr>
              <a:tr h="163358">
                <a:tc>
                  <a:txBody>
                    <a:bodyPr/>
                    <a:lstStyle/>
                    <a:p>
                      <a:pPr algn="ctr" fontAlgn="b"/>
                      <a:r>
                        <a:rPr lang="cs-CZ" sz="700" u="none" strike="noStrike">
                          <a:effectLst/>
                        </a:rPr>
                        <a:t>22000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chemicko-technologická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81,0%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92,9%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98,2%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104,1%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101,2%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110,8%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112,4%</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439385843"/>
                  </a:ext>
                </a:extLst>
              </a:tr>
              <a:tr h="163358">
                <a:tc>
                  <a:txBody>
                    <a:bodyPr/>
                    <a:lstStyle/>
                    <a:p>
                      <a:pPr algn="ctr" fontAlgn="b"/>
                      <a:r>
                        <a:rPr lang="cs-CZ" sz="700" u="none" strike="noStrike">
                          <a:effectLst/>
                        </a:rPr>
                        <a:t>23000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Západočeská univerzita v Plzni</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214,7%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221,1%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165,0%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168,2%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166,6%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128,6%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129,4%</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139528476"/>
                  </a:ext>
                </a:extLst>
              </a:tr>
              <a:tr h="163358">
                <a:tc>
                  <a:txBody>
                    <a:bodyPr/>
                    <a:lstStyle/>
                    <a:p>
                      <a:pPr algn="ctr" fontAlgn="b"/>
                      <a:r>
                        <a:rPr lang="cs-CZ" sz="700" u="none" strike="noStrike">
                          <a:effectLst/>
                        </a:rPr>
                        <a:t>24000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Technická univerzita v Liberci</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156,3%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270,1%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135,8%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192,7%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164,3%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120,8%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135,9%</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4143084102"/>
                  </a:ext>
                </a:extLst>
              </a:tr>
              <a:tr h="163358">
                <a:tc>
                  <a:txBody>
                    <a:bodyPr/>
                    <a:lstStyle/>
                    <a:p>
                      <a:pPr algn="ctr" fontAlgn="b"/>
                      <a:r>
                        <a:rPr lang="cs-CZ" sz="700" u="none" strike="noStrike">
                          <a:effectLst/>
                        </a:rPr>
                        <a:t>25000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Univerzita Pardubice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424,0%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214,4%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269,7%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164,9%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217,3%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156,4%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128,5%</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786362307"/>
                  </a:ext>
                </a:extLst>
              </a:tr>
              <a:tr h="163358">
                <a:tc>
                  <a:txBody>
                    <a:bodyPr/>
                    <a:lstStyle/>
                    <a:p>
                      <a:pPr algn="ctr" fontAlgn="b"/>
                      <a:r>
                        <a:rPr lang="cs-CZ" sz="700" u="none" strike="noStrike">
                          <a:effectLst/>
                        </a:rPr>
                        <a:t>26000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Vysoké učení technické v Brně</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177,5%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99,0%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146,4%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107,2%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126,8%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123,6%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113,2%</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273762941"/>
                  </a:ext>
                </a:extLst>
              </a:tr>
              <a:tr h="163358">
                <a:tc>
                  <a:txBody>
                    <a:bodyPr/>
                    <a:lstStyle/>
                    <a:p>
                      <a:pPr algn="ctr" fontAlgn="b"/>
                      <a:r>
                        <a:rPr lang="cs-CZ" sz="700" u="none" strike="noStrike">
                          <a:effectLst/>
                        </a:rPr>
                        <a:t>27000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báňská - Technická univerzita Ostrava</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305,9%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395,8%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210,6%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255,6%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233,1%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140,7%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152,7%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3137765658"/>
                  </a:ext>
                </a:extLst>
              </a:tr>
              <a:tr h="163358">
                <a:tc>
                  <a:txBody>
                    <a:bodyPr/>
                    <a:lstStyle/>
                    <a:p>
                      <a:pPr algn="ctr" fontAlgn="b"/>
                      <a:r>
                        <a:rPr lang="cs-CZ" sz="700" u="none" strike="noStrike">
                          <a:effectLst/>
                        </a:rPr>
                        <a:t>28000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es-ES" sz="800" u="none" strike="noStrike">
                          <a:effectLst/>
                        </a:rPr>
                        <a:t>Univerzita Tomáše Bati ve Zlíně</a:t>
                      </a:r>
                      <a:endParaRPr lang="es-ES"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65,7%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43,3%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90,5%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79,3%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84,9%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108,7%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105,8%</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3794350252"/>
                  </a:ext>
                </a:extLst>
              </a:tr>
              <a:tr h="163358">
                <a:tc>
                  <a:txBody>
                    <a:bodyPr/>
                    <a:lstStyle/>
                    <a:p>
                      <a:pPr algn="ctr" fontAlgn="b"/>
                      <a:r>
                        <a:rPr lang="cs-CZ" sz="700" u="none" strike="noStrike">
                          <a:effectLst/>
                        </a:rPr>
                        <a:t>31000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ekonomická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396,5%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87,6%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255,9%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101,5%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178,7%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152,8%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111,7%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303382714"/>
                  </a:ext>
                </a:extLst>
              </a:tr>
              <a:tr h="163358">
                <a:tc>
                  <a:txBody>
                    <a:bodyPr/>
                    <a:lstStyle/>
                    <a:p>
                      <a:pPr algn="ctr" fontAlgn="b"/>
                      <a:r>
                        <a:rPr lang="cs-CZ" sz="700" u="none" strike="noStrike">
                          <a:effectLst/>
                        </a:rPr>
                        <a:t>41000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Česká zemědělská univerzita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2017,5%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0,0%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1066,4%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57,7%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562,0%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368,4%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100,0%</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982707739"/>
                  </a:ext>
                </a:extLst>
              </a:tr>
              <a:tr h="163358">
                <a:tc>
                  <a:txBody>
                    <a:bodyPr/>
                    <a:lstStyle/>
                    <a:p>
                      <a:pPr algn="ctr" fontAlgn="b"/>
                      <a:r>
                        <a:rPr lang="cs-CZ" sz="700" u="none" strike="noStrike">
                          <a:effectLst/>
                        </a:rPr>
                        <a:t>43000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Mendelova univerzita v Brně</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57,5%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0,0%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86,4%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57,7%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72,1%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107,7%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100,0%</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3288905935"/>
                  </a:ext>
                </a:extLst>
              </a:tr>
              <a:tr h="163358">
                <a:tc>
                  <a:txBody>
                    <a:bodyPr/>
                    <a:lstStyle/>
                    <a:p>
                      <a:pPr algn="ctr" fontAlgn="b"/>
                      <a:r>
                        <a:rPr lang="cs-CZ" sz="700" u="none" strike="noStrike">
                          <a:effectLst/>
                        </a:rPr>
                        <a:t>51000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Akademie múzických umění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57,8%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62,9%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86,6%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74,7%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101,4%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107,7%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649840328"/>
                  </a:ext>
                </a:extLst>
              </a:tr>
              <a:tr h="163358">
                <a:tc>
                  <a:txBody>
                    <a:bodyPr/>
                    <a:lstStyle/>
                    <a:p>
                      <a:pPr algn="ctr" fontAlgn="b"/>
                      <a:r>
                        <a:rPr lang="cs-CZ" sz="700" u="none" strike="noStrike">
                          <a:effectLst/>
                        </a:rPr>
                        <a:t>52000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Akademie výtvarných umění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95,6%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62,8%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105,5%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84,1%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101,4%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112,7%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4208675483"/>
                  </a:ext>
                </a:extLst>
              </a:tr>
              <a:tr h="163358">
                <a:tc>
                  <a:txBody>
                    <a:bodyPr/>
                    <a:lstStyle/>
                    <a:p>
                      <a:pPr algn="ctr" fontAlgn="b"/>
                      <a:r>
                        <a:rPr lang="cs-CZ" sz="700" u="none" strike="noStrike">
                          <a:effectLst/>
                        </a:rPr>
                        <a:t>53000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uměleckoprůmyslová v Praze</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78,1%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61,2%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96,7%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79,0%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100,9%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110,4%</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114716303"/>
                  </a:ext>
                </a:extLst>
              </a:tr>
              <a:tr h="163358">
                <a:tc>
                  <a:txBody>
                    <a:bodyPr/>
                    <a:lstStyle/>
                    <a:p>
                      <a:pPr algn="ctr" fontAlgn="b"/>
                      <a:r>
                        <a:rPr lang="cs-CZ" sz="700" u="none" strike="noStrike">
                          <a:effectLst/>
                        </a:rPr>
                        <a:t>54000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Janáčkova akademie múzických umění</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20,6%</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118,1%</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68,0%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116,7%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92,3%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102,7%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115,7%</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240116630"/>
                  </a:ext>
                </a:extLst>
              </a:tr>
              <a:tr h="163358">
                <a:tc>
                  <a:txBody>
                    <a:bodyPr/>
                    <a:lstStyle/>
                    <a:p>
                      <a:pPr algn="ctr" fontAlgn="b"/>
                      <a:r>
                        <a:rPr lang="cs-CZ" sz="700" u="none" strike="noStrike">
                          <a:effectLst/>
                        </a:rPr>
                        <a:t>55000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polytechnická Jihlava</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225,0%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415,5%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170,2%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265,4%</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217,8%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129,9%</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155,3%</a:t>
                      </a:r>
                      <a:endParaRPr lang="cs-CZ" sz="700" b="0" i="0" u="none" strike="noStrike">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1813002763"/>
                  </a:ext>
                </a:extLst>
              </a:tr>
              <a:tr h="186068">
                <a:tc>
                  <a:txBody>
                    <a:bodyPr/>
                    <a:lstStyle/>
                    <a:p>
                      <a:pPr algn="ctr" fontAlgn="b"/>
                      <a:r>
                        <a:rPr lang="cs-CZ" sz="700" u="none" strike="noStrike">
                          <a:effectLst/>
                        </a:rPr>
                        <a:t>56000</a:t>
                      </a:r>
                      <a:endParaRPr lang="cs-CZ" sz="700" b="0" i="0" u="none" strike="noStrike">
                        <a:solidFill>
                          <a:srgbClr val="000000"/>
                        </a:solidFill>
                        <a:effectLst/>
                        <a:latin typeface="Calibri" panose="020F0502020204030204" pitchFamily="34" charset="0"/>
                      </a:endParaRPr>
                    </a:p>
                  </a:txBody>
                  <a:tcPr marL="6415" marR="6415" marT="6415" marB="0" anchor="b"/>
                </a:tc>
                <a:tc>
                  <a:txBody>
                    <a:bodyPr/>
                    <a:lstStyle/>
                    <a:p>
                      <a:pPr algn="l" fontAlgn="b"/>
                      <a:r>
                        <a:rPr lang="cs-CZ" sz="800" u="none" strike="noStrike">
                          <a:effectLst/>
                        </a:rPr>
                        <a:t>Vysoká škola technická a ekonomická v Českých Budějovicích</a:t>
                      </a:r>
                      <a:endParaRPr lang="cs-CZ" sz="800" b="0" i="0" u="none" strike="noStrike">
                        <a:solidFill>
                          <a:srgbClr val="000000"/>
                        </a:solidFill>
                        <a:effectLst/>
                        <a:latin typeface="Calibri" panose="020F0502020204030204" pitchFamily="34" charset="0"/>
                      </a:endParaRPr>
                    </a:p>
                  </a:txBody>
                  <a:tcPr marL="6415" marR="6415" marT="6415" marB="0" anchor="b"/>
                </a:tc>
                <a:tc>
                  <a:txBody>
                    <a:bodyPr/>
                    <a:lstStyle/>
                    <a:p>
                      <a:pPr algn="ctr" fontAlgn="ctr"/>
                      <a:r>
                        <a:rPr lang="cs-CZ" sz="700" u="none" strike="noStrike">
                          <a:effectLst/>
                        </a:rPr>
                        <a:t>115,3%</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64,2%</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64,0%</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89,8%</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89,7%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89,7%</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a:effectLst/>
                        </a:rPr>
                        <a:t>108,5%</a:t>
                      </a:r>
                      <a:endParaRPr lang="cs-CZ" sz="700" b="0" i="0" u="none" strike="noStrike">
                        <a:solidFill>
                          <a:srgbClr val="000000"/>
                        </a:solidFill>
                        <a:effectLst/>
                        <a:latin typeface="Calibri" panose="020F0502020204030204" pitchFamily="34" charset="0"/>
                      </a:endParaRPr>
                    </a:p>
                  </a:txBody>
                  <a:tcPr marL="6415" marR="6415" marT="6415" marB="0" anchor="ctr"/>
                </a:tc>
                <a:tc>
                  <a:txBody>
                    <a:bodyPr/>
                    <a:lstStyle/>
                    <a:p>
                      <a:pPr algn="ctr" fontAlgn="ctr"/>
                      <a:r>
                        <a:rPr lang="cs-CZ" sz="700" u="none" strike="noStrike" dirty="0">
                          <a:effectLst/>
                        </a:rPr>
                        <a:t>108,5%</a:t>
                      </a:r>
                      <a:endParaRPr lang="cs-CZ" sz="700" b="0" i="0" u="none" strike="noStrike" dirty="0">
                        <a:solidFill>
                          <a:srgbClr val="000000"/>
                        </a:solidFill>
                        <a:effectLst/>
                        <a:latin typeface="Calibri" panose="020F0502020204030204" pitchFamily="34" charset="0"/>
                      </a:endParaRPr>
                    </a:p>
                  </a:txBody>
                  <a:tcPr marL="6415" marR="6415" marT="6415" marB="0" anchor="ctr"/>
                </a:tc>
                <a:extLst>
                  <a:ext uri="{0D108BD9-81ED-4DB2-BD59-A6C34878D82A}">
                    <a16:rowId xmlns:a16="http://schemas.microsoft.com/office/drawing/2014/main" val="3421137444"/>
                  </a:ext>
                </a:extLst>
              </a:tr>
            </a:tbl>
          </a:graphicData>
        </a:graphic>
      </p:graphicFrame>
      <p:graphicFrame>
        <p:nvGraphicFramePr>
          <p:cNvPr id="5" name="Tabulka 4">
            <a:extLst>
              <a:ext uri="{FF2B5EF4-FFF2-40B4-BE49-F238E27FC236}">
                <a16:creationId xmlns:a16="http://schemas.microsoft.com/office/drawing/2014/main" id="{9E968632-E19C-AE8C-F6D3-746940275CBB}"/>
              </a:ext>
            </a:extLst>
          </p:cNvPr>
          <p:cNvGraphicFramePr>
            <a:graphicFrameLocks noGrp="1"/>
          </p:cNvGraphicFramePr>
          <p:nvPr>
            <p:extLst>
              <p:ext uri="{D42A27DB-BD31-4B8C-83A1-F6EECF244321}">
                <p14:modId xmlns:p14="http://schemas.microsoft.com/office/powerpoint/2010/main" val="1962908079"/>
              </p:ext>
            </p:extLst>
          </p:nvPr>
        </p:nvGraphicFramePr>
        <p:xfrm>
          <a:off x="880844" y="575972"/>
          <a:ext cx="8393158" cy="1120654"/>
        </p:xfrm>
        <a:graphic>
          <a:graphicData uri="http://schemas.openxmlformats.org/drawingml/2006/table">
            <a:tbl>
              <a:tblPr>
                <a:tableStyleId>{5C22544A-7EE6-4342-B048-85BDC9FD1C3A}</a:tableStyleId>
              </a:tblPr>
              <a:tblGrid>
                <a:gridCol w="618996">
                  <a:extLst>
                    <a:ext uri="{9D8B030D-6E8A-4147-A177-3AD203B41FA5}">
                      <a16:colId xmlns:a16="http://schemas.microsoft.com/office/drawing/2014/main" val="4038547468"/>
                    </a:ext>
                  </a:extLst>
                </a:gridCol>
                <a:gridCol w="4374934">
                  <a:extLst>
                    <a:ext uri="{9D8B030D-6E8A-4147-A177-3AD203B41FA5}">
                      <a16:colId xmlns:a16="http://schemas.microsoft.com/office/drawing/2014/main" val="3422856792"/>
                    </a:ext>
                  </a:extLst>
                </a:gridCol>
                <a:gridCol w="1133076">
                  <a:extLst>
                    <a:ext uri="{9D8B030D-6E8A-4147-A177-3AD203B41FA5}">
                      <a16:colId xmlns:a16="http://schemas.microsoft.com/office/drawing/2014/main" val="777683661"/>
                    </a:ext>
                  </a:extLst>
                </a:gridCol>
                <a:gridCol w="1133076">
                  <a:extLst>
                    <a:ext uri="{9D8B030D-6E8A-4147-A177-3AD203B41FA5}">
                      <a16:colId xmlns:a16="http://schemas.microsoft.com/office/drawing/2014/main" val="1928837442"/>
                    </a:ext>
                  </a:extLst>
                </a:gridCol>
                <a:gridCol w="1133076">
                  <a:extLst>
                    <a:ext uri="{9D8B030D-6E8A-4147-A177-3AD203B41FA5}">
                      <a16:colId xmlns:a16="http://schemas.microsoft.com/office/drawing/2014/main" val="1525988578"/>
                    </a:ext>
                  </a:extLst>
                </a:gridCol>
              </a:tblGrid>
              <a:tr h="482479">
                <a:tc gridSpan="5">
                  <a:txBody>
                    <a:bodyPr/>
                    <a:lstStyle/>
                    <a:p>
                      <a:pPr algn="l" fontAlgn="b"/>
                      <a:r>
                        <a:rPr lang="cs-CZ" sz="1600" u="none" strike="noStrike">
                          <a:effectLst/>
                        </a:rPr>
                        <a:t>Porovnání variant stanovení alokací pro rok 2023 oproti poskytnutým prostředkům v r. 2022</a:t>
                      </a:r>
                      <a:endParaRPr lang="cs-CZ" sz="16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000928795"/>
                  </a:ext>
                </a:extLst>
              </a:tr>
              <a:tr h="245861">
                <a:tc>
                  <a:txBody>
                    <a:bodyPr/>
                    <a:lstStyle/>
                    <a:p>
                      <a:pPr algn="l" fontAlgn="b"/>
                      <a:endParaRPr lang="cs-CZ"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8623639"/>
                  </a:ext>
                </a:extLst>
              </a:tr>
              <a:tr h="186706">
                <a:tc>
                  <a:txBody>
                    <a:bodyPr/>
                    <a:lstStyle/>
                    <a:p>
                      <a:pPr algn="ctr"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u="none" strike="noStrike">
                          <a:effectLst/>
                        </a:rPr>
                        <a:t>V roce 2022 poskytnuto</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u="none" strike="noStrike">
                          <a:effectLst/>
                        </a:rPr>
                        <a:t>173 389 538</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25878855"/>
                  </a:ext>
                </a:extLst>
              </a:tr>
              <a:tr h="186706">
                <a:tc>
                  <a:txBody>
                    <a:bodyPr/>
                    <a:lstStyle/>
                    <a:p>
                      <a:pPr algn="ctr"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u="none" strike="noStrike">
                          <a:effectLst/>
                        </a:rPr>
                        <a:t>Alokace pro rok 2023</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u="none" strike="noStrike">
                          <a:effectLst/>
                        </a:rPr>
                        <a:t>200 000 000</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58424076"/>
                  </a:ext>
                </a:extLst>
              </a:tr>
            </a:tbl>
          </a:graphicData>
        </a:graphic>
      </p:graphicFrame>
    </p:spTree>
    <p:extLst>
      <p:ext uri="{BB962C8B-B14F-4D97-AF65-F5344CB8AC3E}">
        <p14:creationId xmlns:p14="http://schemas.microsoft.com/office/powerpoint/2010/main" val="3090928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C427BB-6F53-3605-603F-4A4D107FD5FB}"/>
              </a:ext>
            </a:extLst>
          </p:cNvPr>
          <p:cNvSpPr>
            <a:spLocks noGrp="1"/>
          </p:cNvSpPr>
          <p:nvPr>
            <p:ph type="title"/>
          </p:nvPr>
        </p:nvSpPr>
        <p:spPr>
          <a:xfrm>
            <a:off x="677334" y="609600"/>
            <a:ext cx="8596668" cy="757806"/>
          </a:xfrm>
        </p:spPr>
        <p:txBody>
          <a:bodyPr/>
          <a:lstStyle/>
          <a:p>
            <a:r>
              <a:rPr lang="cs-CZ" dirty="0"/>
              <a:t>Doporučení EK RVŠ</a:t>
            </a:r>
          </a:p>
        </p:txBody>
      </p:sp>
      <p:sp>
        <p:nvSpPr>
          <p:cNvPr id="3" name="Zástupný obsah 2">
            <a:extLst>
              <a:ext uri="{FF2B5EF4-FFF2-40B4-BE49-F238E27FC236}">
                <a16:creationId xmlns:a16="http://schemas.microsoft.com/office/drawing/2014/main" id="{D6521FAA-74F6-1D7E-41C1-CA603B56770D}"/>
              </a:ext>
            </a:extLst>
          </p:cNvPr>
          <p:cNvSpPr>
            <a:spLocks noGrp="1"/>
          </p:cNvSpPr>
          <p:nvPr>
            <p:ph idx="1"/>
          </p:nvPr>
        </p:nvSpPr>
        <p:spPr>
          <a:xfrm>
            <a:off x="318783" y="1367406"/>
            <a:ext cx="9940954" cy="4880993"/>
          </a:xfrm>
        </p:spPr>
        <p:txBody>
          <a:bodyPr vert="horz" lIns="91440" tIns="45720" rIns="91440" bIns="45720" rtlCol="0" anchor="t">
            <a:normAutofit fontScale="85000" lnSpcReduction="10000"/>
          </a:bodyPr>
          <a:lstStyle/>
          <a:p>
            <a:r>
              <a:rPr lang="cs-CZ" dirty="0"/>
              <a:t>Požadavek na stanovisko reprezentací ze strany MŠMT do 12.2.</a:t>
            </a:r>
          </a:p>
          <a:p>
            <a:r>
              <a:rPr lang="cs-CZ" dirty="0"/>
              <a:t>Text výzvy a varianty rozdělení alokace rozeslány členů Předsednictva a EK RVŠ 2.2. s výzvou o reakci do 7.2.</a:t>
            </a:r>
          </a:p>
          <a:p>
            <a:r>
              <a:rPr lang="cs-CZ" dirty="0"/>
              <a:t>Projednáno na EK RVŠ dne 9.2. s tímto výsledkem:</a:t>
            </a:r>
          </a:p>
          <a:p>
            <a:pPr marL="0" indent="0">
              <a:buNone/>
            </a:pPr>
            <a:r>
              <a:rPr lang="cs-CZ" dirty="0"/>
              <a:t>     - neomezovat podporu pouze na ukrajinské studenty studující na VVŠ, ale s ohledem</a:t>
            </a:r>
          </a:p>
          <a:p>
            <a:pPr marL="0" indent="0">
              <a:buNone/>
            </a:pPr>
            <a:r>
              <a:rPr lang="cs-CZ" dirty="0"/>
              <a:t>       na to, že se jedná o podporu studentů a ne škol, zahrnout i studenty SVŠ, které i</a:t>
            </a:r>
          </a:p>
          <a:p>
            <a:pPr marL="0" indent="0">
              <a:buNone/>
            </a:pPr>
            <a:r>
              <a:rPr lang="cs-CZ" dirty="0"/>
              <a:t>       když většina z nich působí na bázi soukromého práva takto  vykonávají nepochybně</a:t>
            </a:r>
          </a:p>
          <a:p>
            <a:pPr marL="0" indent="0">
              <a:buNone/>
            </a:pPr>
            <a:r>
              <a:rPr lang="cs-CZ" dirty="0"/>
              <a:t>       veřejně prospěšnou činnost</a:t>
            </a:r>
          </a:p>
          <a:p>
            <a:pPr marL="0" indent="0">
              <a:buNone/>
            </a:pPr>
            <a:r>
              <a:rPr lang="cs-CZ" dirty="0"/>
              <a:t>    - s podmínkami čerpání prostředků podpory – minimálně 80% na stipendia a maximálně 5% </a:t>
            </a:r>
            <a:r>
              <a:rPr lang="cs-CZ"/>
              <a:t>na ostatní ON</a:t>
            </a:r>
            <a:endParaRPr lang="cs-CZ" dirty="0"/>
          </a:p>
          <a:p>
            <a:pPr marL="0" indent="0">
              <a:buNone/>
            </a:pPr>
            <a:r>
              <a:rPr lang="cs-CZ" dirty="0"/>
              <a:t>      vysloven souhlas</a:t>
            </a:r>
          </a:p>
          <a:p>
            <a:pPr marL="0" indent="0">
              <a:buNone/>
            </a:pPr>
            <a:r>
              <a:rPr lang="cs-CZ" dirty="0"/>
              <a:t>    - výzva by měla implicitně stanovit, zda se vztahuje i na tzv. krátkodobé pobyty studentů tak, jak</a:t>
            </a:r>
          </a:p>
          <a:p>
            <a:pPr marL="0" indent="0">
              <a:buNone/>
            </a:pPr>
            <a:r>
              <a:rPr lang="cs-CZ" dirty="0"/>
              <a:t>      tomu bylo v roce 2022</a:t>
            </a:r>
          </a:p>
          <a:p>
            <a:pPr marL="0" indent="0">
              <a:buNone/>
            </a:pPr>
            <a:r>
              <a:rPr lang="cs-CZ" dirty="0"/>
              <a:t>     - výběr varianty rozdělení alokace nebyl jednoduchý, nicméně doporučujeme udržet jako hlavní     </a:t>
            </a:r>
          </a:p>
          <a:p>
            <a:pPr marL="0" indent="0">
              <a:buNone/>
            </a:pPr>
            <a:r>
              <a:rPr lang="cs-CZ" dirty="0"/>
              <a:t>       důvod podpory válečnou situaci – tedy kritérium studentů se statutem uprchlíka – varianta č. 8 s tím, že</a:t>
            </a:r>
          </a:p>
          <a:p>
            <a:pPr marL="0" indent="0">
              <a:buNone/>
            </a:pPr>
            <a:r>
              <a:rPr lang="cs-CZ" dirty="0"/>
              <a:t>       doporučujeme provedení kontroly počtu studentů  s tímto statutem na jednotlivých školách.</a:t>
            </a:r>
          </a:p>
        </p:txBody>
      </p:sp>
    </p:spTree>
    <p:extLst>
      <p:ext uri="{BB962C8B-B14F-4D97-AF65-F5344CB8AC3E}">
        <p14:creationId xmlns:p14="http://schemas.microsoft.com/office/powerpoint/2010/main" val="151086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a:t>
            </a:r>
          </a:p>
        </p:txBody>
      </p:sp>
      <p:sp>
        <p:nvSpPr>
          <p:cNvPr id="3" name="Zástupný symbol pro obsah 2"/>
          <p:cNvSpPr>
            <a:spLocks noGrp="1"/>
          </p:cNvSpPr>
          <p:nvPr>
            <p:ph idx="1"/>
          </p:nvPr>
        </p:nvSpPr>
        <p:spPr>
          <a:xfrm>
            <a:off x="1015067" y="2060849"/>
            <a:ext cx="9571839" cy="3240360"/>
          </a:xfrm>
        </p:spPr>
        <p:txBody>
          <a:bodyPr>
            <a:normAutofit fontScale="92500"/>
          </a:bodyPr>
          <a:lstStyle/>
          <a:p>
            <a:endParaRPr lang="cs-CZ" sz="4400" dirty="0"/>
          </a:p>
          <a:p>
            <a:r>
              <a:rPr lang="cs-CZ" sz="4400" dirty="0"/>
              <a:t> Rozpočet 2023</a:t>
            </a:r>
          </a:p>
          <a:p>
            <a:r>
              <a:rPr lang="cs-CZ" sz="4400" dirty="0"/>
              <a:t> Stanovisko k návrhu Výzvy MŠMT na </a:t>
            </a:r>
          </a:p>
          <a:p>
            <a:pPr marL="0" indent="0">
              <a:buNone/>
            </a:pPr>
            <a:r>
              <a:rPr lang="cs-CZ" sz="4400" dirty="0"/>
              <a:t>   podporu studia ukrajinských studentů</a:t>
            </a:r>
          </a:p>
          <a:p>
            <a:pPr marL="0" indent="0">
              <a:buNone/>
            </a:pPr>
            <a:endParaRPr lang="cs-CZ" sz="4400" dirty="0"/>
          </a:p>
          <a:p>
            <a:pPr marL="0" indent="0">
              <a:buNone/>
            </a:pPr>
            <a:endParaRPr lang="cs-CZ" sz="4400" dirty="0"/>
          </a:p>
        </p:txBody>
      </p:sp>
    </p:spTree>
    <p:extLst>
      <p:ext uri="{BB962C8B-B14F-4D97-AF65-F5344CB8AC3E}">
        <p14:creationId xmlns:p14="http://schemas.microsoft.com/office/powerpoint/2010/main" val="347034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67490" y="692696"/>
            <a:ext cx="7024744" cy="648072"/>
          </a:xfrm>
        </p:spPr>
        <p:txBody>
          <a:bodyPr>
            <a:normAutofit/>
          </a:bodyPr>
          <a:lstStyle/>
          <a:p>
            <a:r>
              <a:rPr lang="cs-CZ" dirty="0"/>
              <a:t>Vývoj rozpočtu VŠ</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93189141"/>
              </p:ext>
            </p:extLst>
          </p:nvPr>
        </p:nvGraphicFramePr>
        <p:xfrm>
          <a:off x="327171" y="1630656"/>
          <a:ext cx="9105064" cy="4019724"/>
        </p:xfrm>
        <a:graphic>
          <a:graphicData uri="http://schemas.openxmlformats.org/drawingml/2006/table">
            <a:tbl>
              <a:tblPr firstRow="1" firstCol="1" bandRow="1">
                <a:tableStyleId>{5C22544A-7EE6-4342-B048-85BDC9FD1C3A}</a:tableStyleId>
              </a:tblPr>
              <a:tblGrid>
                <a:gridCol w="851740">
                  <a:extLst>
                    <a:ext uri="{9D8B030D-6E8A-4147-A177-3AD203B41FA5}">
                      <a16:colId xmlns:a16="http://schemas.microsoft.com/office/drawing/2014/main" val="20000"/>
                    </a:ext>
                  </a:extLst>
                </a:gridCol>
                <a:gridCol w="505280">
                  <a:extLst>
                    <a:ext uri="{9D8B030D-6E8A-4147-A177-3AD203B41FA5}">
                      <a16:colId xmlns:a16="http://schemas.microsoft.com/office/drawing/2014/main" val="20001"/>
                    </a:ext>
                  </a:extLst>
                </a:gridCol>
                <a:gridCol w="505280">
                  <a:extLst>
                    <a:ext uri="{9D8B030D-6E8A-4147-A177-3AD203B41FA5}">
                      <a16:colId xmlns:a16="http://schemas.microsoft.com/office/drawing/2014/main" val="20002"/>
                    </a:ext>
                  </a:extLst>
                </a:gridCol>
                <a:gridCol w="505280">
                  <a:extLst>
                    <a:ext uri="{9D8B030D-6E8A-4147-A177-3AD203B41FA5}">
                      <a16:colId xmlns:a16="http://schemas.microsoft.com/office/drawing/2014/main" val="20003"/>
                    </a:ext>
                  </a:extLst>
                </a:gridCol>
                <a:gridCol w="505280">
                  <a:extLst>
                    <a:ext uri="{9D8B030D-6E8A-4147-A177-3AD203B41FA5}">
                      <a16:colId xmlns:a16="http://schemas.microsoft.com/office/drawing/2014/main" val="20004"/>
                    </a:ext>
                  </a:extLst>
                </a:gridCol>
                <a:gridCol w="505280">
                  <a:extLst>
                    <a:ext uri="{9D8B030D-6E8A-4147-A177-3AD203B41FA5}">
                      <a16:colId xmlns:a16="http://schemas.microsoft.com/office/drawing/2014/main" val="20005"/>
                    </a:ext>
                  </a:extLst>
                </a:gridCol>
                <a:gridCol w="505280">
                  <a:extLst>
                    <a:ext uri="{9D8B030D-6E8A-4147-A177-3AD203B41FA5}">
                      <a16:colId xmlns:a16="http://schemas.microsoft.com/office/drawing/2014/main" val="20006"/>
                    </a:ext>
                  </a:extLst>
                </a:gridCol>
                <a:gridCol w="505280">
                  <a:extLst>
                    <a:ext uri="{9D8B030D-6E8A-4147-A177-3AD203B41FA5}">
                      <a16:colId xmlns:a16="http://schemas.microsoft.com/office/drawing/2014/main" val="20007"/>
                    </a:ext>
                  </a:extLst>
                </a:gridCol>
                <a:gridCol w="505280">
                  <a:extLst>
                    <a:ext uri="{9D8B030D-6E8A-4147-A177-3AD203B41FA5}">
                      <a16:colId xmlns:a16="http://schemas.microsoft.com/office/drawing/2014/main" val="20008"/>
                    </a:ext>
                  </a:extLst>
                </a:gridCol>
                <a:gridCol w="505280">
                  <a:extLst>
                    <a:ext uri="{9D8B030D-6E8A-4147-A177-3AD203B41FA5}">
                      <a16:colId xmlns:a16="http://schemas.microsoft.com/office/drawing/2014/main" val="20009"/>
                    </a:ext>
                  </a:extLst>
                </a:gridCol>
                <a:gridCol w="505280">
                  <a:extLst>
                    <a:ext uri="{9D8B030D-6E8A-4147-A177-3AD203B41FA5}">
                      <a16:colId xmlns:a16="http://schemas.microsoft.com/office/drawing/2014/main" val="20010"/>
                    </a:ext>
                  </a:extLst>
                </a:gridCol>
                <a:gridCol w="647261">
                  <a:extLst>
                    <a:ext uri="{9D8B030D-6E8A-4147-A177-3AD203B41FA5}">
                      <a16:colId xmlns:a16="http://schemas.microsoft.com/office/drawing/2014/main" val="20011"/>
                    </a:ext>
                  </a:extLst>
                </a:gridCol>
                <a:gridCol w="520118">
                  <a:extLst>
                    <a:ext uri="{9D8B030D-6E8A-4147-A177-3AD203B41FA5}">
                      <a16:colId xmlns:a16="http://schemas.microsoft.com/office/drawing/2014/main" val="20012"/>
                    </a:ext>
                  </a:extLst>
                </a:gridCol>
                <a:gridCol w="587229">
                  <a:extLst>
                    <a:ext uri="{9D8B030D-6E8A-4147-A177-3AD203B41FA5}">
                      <a16:colId xmlns:a16="http://schemas.microsoft.com/office/drawing/2014/main" val="1852842058"/>
                    </a:ext>
                  </a:extLst>
                </a:gridCol>
                <a:gridCol w="528507">
                  <a:extLst>
                    <a:ext uri="{9D8B030D-6E8A-4147-A177-3AD203B41FA5}">
                      <a16:colId xmlns:a16="http://schemas.microsoft.com/office/drawing/2014/main" val="3098501526"/>
                    </a:ext>
                  </a:extLst>
                </a:gridCol>
                <a:gridCol w="917409">
                  <a:extLst>
                    <a:ext uri="{9D8B030D-6E8A-4147-A177-3AD203B41FA5}">
                      <a16:colId xmlns:a16="http://schemas.microsoft.com/office/drawing/2014/main" val="1279745052"/>
                    </a:ext>
                  </a:extLst>
                </a:gridCol>
              </a:tblGrid>
              <a:tr h="524919">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Ukazatel</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2009</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2010</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2011</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2012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2013</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2014</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2015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2016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2017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ea typeface="Times New Roman"/>
                          <a:cs typeface="Arial" panose="020B0604020202020204" pitchFamily="34" charset="0"/>
                        </a:rPr>
                        <a:t>2018</a:t>
                      </a:r>
                    </a:p>
                  </a:txBody>
                  <a:tcPr marL="44450" marR="44450" marT="0" marB="0" anchor="b"/>
                </a:tc>
                <a:tc>
                  <a:txBody>
                    <a:bodyPr/>
                    <a:lstStyle/>
                    <a:p>
                      <a:pPr>
                        <a:lnSpc>
                          <a:spcPct val="115000"/>
                        </a:lnSpc>
                        <a:spcAft>
                          <a:spcPts val="0"/>
                        </a:spcAft>
                      </a:pPr>
                      <a:r>
                        <a:rPr lang="cs-CZ" sz="1000" b="1" dirty="0">
                          <a:solidFill>
                            <a:schemeClr val="bg1"/>
                          </a:solidFill>
                          <a:effectLst/>
                          <a:latin typeface="Arial" panose="020B0604020202020204" pitchFamily="34" charset="0"/>
                          <a:ea typeface="Times New Roman"/>
                          <a:cs typeface="Arial" panose="020B0604020202020204" pitchFamily="34" charset="0"/>
                        </a:rPr>
                        <a:t>2019</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2020</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2021</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2022</a:t>
                      </a:r>
                    </a:p>
                  </a:txBody>
                  <a:tcPr marL="44450" marR="44450" marT="0" marB="0" anchor="b"/>
                </a:tc>
                <a:tc>
                  <a:txBody>
                    <a:bodyPr/>
                    <a:lstStyle/>
                    <a:p>
                      <a:pPr>
                        <a:lnSpc>
                          <a:spcPct val="115000"/>
                        </a:lnSpc>
                        <a:spcAft>
                          <a:spcPts val="0"/>
                        </a:spcAft>
                      </a:pPr>
                      <a:r>
                        <a:rPr lang="cs-CZ" sz="1000" dirty="0">
                          <a:solidFill>
                            <a:srgbClr val="FF0000"/>
                          </a:solidFill>
                          <a:effectLst/>
                          <a:latin typeface="Arial" panose="020B0604020202020204" pitchFamily="34" charset="0"/>
                          <a:ea typeface="Times New Roman"/>
                          <a:cs typeface="Arial" panose="020B0604020202020204" pitchFamily="34" charset="0"/>
                        </a:rPr>
                        <a:t>2023</a:t>
                      </a:r>
                    </a:p>
                  </a:txBody>
                  <a:tcPr marL="44450" marR="44450" marT="0" marB="0" anchor="b"/>
                </a:tc>
                <a:extLst>
                  <a:ext uri="{0D108BD9-81ED-4DB2-BD59-A6C34878D82A}">
                    <a16:rowId xmlns:a16="http://schemas.microsoft.com/office/drawing/2014/main" val="10000"/>
                  </a:ext>
                </a:extLst>
              </a:tr>
              <a:tr h="501261">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Celkem rozpočet VŠ (mil. Kč)</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24 640</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24 249</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22 950</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21 671         21 103</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21 803</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21 770</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21 492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20 377</a:t>
                      </a:r>
                    </a:p>
                    <a:p>
                      <a:pPr>
                        <a:lnSpc>
                          <a:spcPct val="115000"/>
                        </a:lnSpc>
                        <a:spcAft>
                          <a:spcPts val="0"/>
                        </a:spcAft>
                      </a:pPr>
                      <a:r>
                        <a:rPr lang="cs-CZ" sz="1000" dirty="0">
                          <a:effectLst/>
                          <a:latin typeface="Arial" panose="020B0604020202020204" pitchFamily="34" charset="0"/>
                          <a:cs typeface="Arial" panose="020B0604020202020204" pitchFamily="34" charset="0"/>
                        </a:rPr>
                        <a:t>21464²</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21 627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24 611</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25 061̽</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26 528</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27 411</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28 411</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28 601</a:t>
                      </a:r>
                    </a:p>
                  </a:txBody>
                  <a:tcPr marL="44450" marR="44450" marT="0" marB="0" anchor="b"/>
                </a:tc>
                <a:tc>
                  <a:txBody>
                    <a:bodyPr/>
                    <a:lstStyle/>
                    <a:p>
                      <a:pP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30 915</a:t>
                      </a:r>
                    </a:p>
                  </a:txBody>
                  <a:tcPr marL="44450" marR="44450" marT="0" marB="0" anchor="b"/>
                </a:tc>
                <a:extLst>
                  <a:ext uri="{0D108BD9-81ED-4DB2-BD59-A6C34878D82A}">
                    <a16:rowId xmlns:a16="http://schemas.microsoft.com/office/drawing/2014/main" val="10001"/>
                  </a:ext>
                </a:extLst>
              </a:tr>
              <a:tr h="529838">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Meziroční vývoj (%)</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2,23</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-1,59</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-5,36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-6,58</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   0,61¹   3,32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-0,15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-0,17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-5,07</a:t>
                      </a:r>
                    </a:p>
                    <a:p>
                      <a:pPr>
                        <a:lnSpc>
                          <a:spcPct val="115000"/>
                        </a:lnSpc>
                        <a:spcAft>
                          <a:spcPts val="0"/>
                        </a:spcAft>
                      </a:pPr>
                      <a:r>
                        <a:rPr lang="cs-CZ" sz="1000" dirty="0">
                          <a:effectLst/>
                          <a:latin typeface="Arial" panose="020B0604020202020204" pitchFamily="34" charset="0"/>
                          <a:cs typeface="Arial" panose="020B0604020202020204" pitchFamily="34" charset="0"/>
                        </a:rPr>
                        <a:t>-0, 01</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6,1</a:t>
                      </a:r>
                    </a:p>
                    <a:p>
                      <a:pPr>
                        <a:lnSpc>
                          <a:spcPct val="115000"/>
                        </a:lnSpc>
                        <a:spcAft>
                          <a:spcPts val="0"/>
                        </a:spcAft>
                      </a:pPr>
                      <a:r>
                        <a:rPr lang="cs-CZ" sz="1000" dirty="0">
                          <a:effectLst/>
                          <a:latin typeface="Arial" panose="020B0604020202020204" pitchFamily="34" charset="0"/>
                          <a:cs typeface="Arial" panose="020B0604020202020204" pitchFamily="34" charset="0"/>
                        </a:rPr>
                        <a:t>0,7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12,12</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15,87</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7,78</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5,85</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3,3</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3,6</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0,66</a:t>
                      </a:r>
                    </a:p>
                  </a:txBody>
                  <a:tcPr marL="44450" marR="44450" marT="0" marB="0" anchor="b"/>
                </a:tc>
                <a:tc>
                  <a:txBody>
                    <a:bodyPr/>
                    <a:lstStyle/>
                    <a:p>
                      <a:pPr algn="ct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7,5</a:t>
                      </a:r>
                    </a:p>
                  </a:txBody>
                  <a:tcPr marL="44450" marR="44450" marT="0" marB="0" anchor="b"/>
                </a:tc>
                <a:extLst>
                  <a:ext uri="{0D108BD9-81ED-4DB2-BD59-A6C34878D82A}">
                    <a16:rowId xmlns:a16="http://schemas.microsoft.com/office/drawing/2014/main" val="10002"/>
                  </a:ext>
                </a:extLst>
              </a:tr>
              <a:tr h="673059">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Celkem rozpočet VŠ bez PF (mil. Kč)</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21 904</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21 615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20 687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19 309</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19 808</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19 907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19 833</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19 092</a:t>
                      </a:r>
                    </a:p>
                    <a:p>
                      <a:pPr>
                        <a:lnSpc>
                          <a:spcPct val="115000"/>
                        </a:lnSpc>
                        <a:spcAft>
                          <a:spcPts val="0"/>
                        </a:spcAft>
                      </a:pPr>
                      <a:r>
                        <a:rPr lang="cs-CZ" sz="1000" dirty="0">
                          <a:effectLst/>
                          <a:latin typeface="Arial" panose="020B0604020202020204" pitchFamily="34" charset="0"/>
                          <a:cs typeface="Arial" panose="020B0604020202020204" pitchFamily="34" charset="0"/>
                        </a:rPr>
                        <a:t>19 592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20 145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22 829</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23 279</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24 246</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25 129</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26 129</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27 329</a:t>
                      </a:r>
                    </a:p>
                  </a:txBody>
                  <a:tcPr marL="44450" marR="44450" marT="0" marB="0" anchor="b"/>
                </a:tc>
                <a:tc>
                  <a:txBody>
                    <a:bodyPr/>
                    <a:lstStyle/>
                    <a:p>
                      <a:pP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28 289</a:t>
                      </a:r>
                    </a:p>
                  </a:txBody>
                  <a:tcPr marL="44450" marR="44450" marT="0" marB="0" anchor="b"/>
                </a:tc>
                <a:extLst>
                  <a:ext uri="{0D108BD9-81ED-4DB2-BD59-A6C34878D82A}">
                    <a16:rowId xmlns:a16="http://schemas.microsoft.com/office/drawing/2014/main" val="10003"/>
                  </a:ext>
                </a:extLst>
              </a:tr>
              <a:tr h="395755">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Meziroční vývoj (%)</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3,91</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-1,32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-4,30</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-6,66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2,58</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-0,4</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-3,73</a:t>
                      </a:r>
                    </a:p>
                    <a:p>
                      <a:pPr>
                        <a:lnSpc>
                          <a:spcPct val="115000"/>
                        </a:lnSpc>
                        <a:spcAft>
                          <a:spcPts val="0"/>
                        </a:spcAft>
                      </a:pPr>
                      <a:r>
                        <a:rPr lang="cs-CZ" sz="1000" dirty="0">
                          <a:effectLst/>
                          <a:latin typeface="Arial" panose="020B0604020202020204" pitchFamily="34" charset="0"/>
                          <a:cs typeface="Arial" panose="020B0604020202020204" pitchFamily="34" charset="0"/>
                        </a:rPr>
                        <a:t>-1.21</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5,5</a:t>
                      </a:r>
                    </a:p>
                    <a:p>
                      <a:pPr>
                        <a:lnSpc>
                          <a:spcPct val="115000"/>
                        </a:lnSpc>
                        <a:spcAft>
                          <a:spcPts val="0"/>
                        </a:spcAft>
                      </a:pPr>
                      <a:r>
                        <a:rPr lang="cs-CZ" sz="1000" dirty="0">
                          <a:effectLst/>
                          <a:latin typeface="Arial" panose="020B0604020202020204" pitchFamily="34" charset="0"/>
                          <a:cs typeface="Arial" panose="020B0604020202020204" pitchFamily="34" charset="0"/>
                        </a:rPr>
                        <a:t>2,8</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11,76</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15,55</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6,20</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4,15</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3,6</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3,9</a:t>
                      </a:r>
                    </a:p>
                  </a:txBody>
                  <a:tcPr marL="44450" marR="44450" marT="0" marB="0" anchor="b"/>
                </a:tc>
                <a:tc>
                  <a:txBody>
                    <a:bodyPr/>
                    <a:lstStyle/>
                    <a:p>
                      <a:pPr algn="ct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4,5</a:t>
                      </a:r>
                    </a:p>
                  </a:txBody>
                  <a:tcPr marL="44450" marR="44450" marT="0" marB="0" anchor="b"/>
                </a:tc>
                <a:tc>
                  <a:txBody>
                    <a:bodyPr/>
                    <a:lstStyle/>
                    <a:p>
                      <a:pPr algn="ct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3,4</a:t>
                      </a:r>
                    </a:p>
                  </a:txBody>
                  <a:tcPr marL="44450" marR="44450" marT="0" marB="0" anchor="b"/>
                </a:tc>
                <a:extLst>
                  <a:ext uri="{0D108BD9-81ED-4DB2-BD59-A6C34878D82A}">
                    <a16:rowId xmlns:a16="http://schemas.microsoft.com/office/drawing/2014/main" val="10004"/>
                  </a:ext>
                </a:extLst>
              </a:tr>
              <a:tr h="501261">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Poměr výdajů na VŠ k HDP (%)</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highlight>
                            <a:srgbClr val="FFFF00"/>
                          </a:highlight>
                          <a:latin typeface="Arial" panose="020B0604020202020204" pitchFamily="34" charset="0"/>
                          <a:cs typeface="Arial" panose="020B0604020202020204" pitchFamily="34" charset="0"/>
                        </a:rPr>
                        <a:t>0,68</a:t>
                      </a:r>
                      <a:endParaRPr lang="cs-CZ" sz="1000" dirty="0">
                        <a:effectLst/>
                        <a:highlight>
                          <a:srgbClr val="FFFF00"/>
                        </a:highligh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0,66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0,62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0,55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0,56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0,55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0,51</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0,45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0,42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0,41</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0,46</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0,45</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0,45</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0,45³</a:t>
                      </a:r>
                    </a:p>
                  </a:txBody>
                  <a:tcPr marL="44450" marR="44450" marT="0" marB="0" anchor="b"/>
                </a:tc>
                <a:tc>
                  <a:txBody>
                    <a:bodyPr/>
                    <a:lstStyle/>
                    <a:p>
                      <a:pP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0,45³</a:t>
                      </a:r>
                    </a:p>
                  </a:txBody>
                  <a:tcPr marL="44450" marR="44450" marT="0" marB="0" anchor="b"/>
                </a:tc>
                <a:extLst>
                  <a:ext uri="{0D108BD9-81ED-4DB2-BD59-A6C34878D82A}">
                    <a16:rowId xmlns:a16="http://schemas.microsoft.com/office/drawing/2014/main" val="10005"/>
                  </a:ext>
                </a:extLst>
              </a:tr>
              <a:tr h="673059">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Podíl výdajů na VŠ na kapitole MŠMT (%)</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highlight>
                            <a:srgbClr val="FFFF00"/>
                          </a:highlight>
                          <a:latin typeface="Arial" panose="020B0604020202020204" pitchFamily="34" charset="0"/>
                          <a:cs typeface="Arial" panose="020B0604020202020204" pitchFamily="34" charset="0"/>
                        </a:rPr>
                        <a:t>19,84</a:t>
                      </a:r>
                      <a:endParaRPr lang="cs-CZ" sz="1000" dirty="0">
                        <a:effectLst/>
                        <a:highlight>
                          <a:srgbClr val="FFFF00"/>
                        </a:highligh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19,69</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18,96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17,77</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17,96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gn="ctr">
                        <a:lnSpc>
                          <a:spcPct val="115000"/>
                        </a:lnSpc>
                        <a:spcAft>
                          <a:spcPts val="0"/>
                        </a:spcAft>
                      </a:pPr>
                      <a:r>
                        <a:rPr lang="cs-CZ" sz="1000" dirty="0">
                          <a:effectLst/>
                          <a:latin typeface="Arial" panose="020B0604020202020204" pitchFamily="34" charset="0"/>
                          <a:cs typeface="Arial" panose="020B0604020202020204" pitchFamily="34" charset="0"/>
                        </a:rPr>
                        <a:t> 17,95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16,92</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15,55</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effectLst/>
                          <a:latin typeface="Arial" panose="020B0604020202020204" pitchFamily="34" charset="0"/>
                          <a:cs typeface="Arial" panose="020B0604020202020204" pitchFamily="34" charset="0"/>
                        </a:rPr>
                        <a:t>14,56</a:t>
                      </a:r>
                      <a:endParaRPr lang="cs-CZ" sz="1000" dirty="0">
                        <a:effectLst/>
                        <a:latin typeface="Arial" panose="020B0604020202020204" pitchFamily="34" charset="0"/>
                        <a:ea typeface="Times New Roman"/>
                        <a:cs typeface="Arial" panose="020B0604020202020204" pitchFamily="34" charset="0"/>
                      </a:endParaRP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14,57</a:t>
                      </a:r>
                    </a:p>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14,59</a:t>
                      </a:r>
                    </a:p>
                  </a:txBody>
                  <a:tcPr marL="44450" marR="44450" marT="0" marB="0" anchor="b"/>
                </a:tc>
                <a:tc>
                  <a:txBody>
                    <a:bodyPr/>
                    <a:lstStyle/>
                    <a:p>
                      <a:pPr>
                        <a:lnSpc>
                          <a:spcPct val="115000"/>
                        </a:lnSpc>
                        <a:spcAft>
                          <a:spcPts val="0"/>
                        </a:spcAft>
                      </a:pPr>
                      <a:r>
                        <a:rPr lang="cs-CZ" sz="1000" dirty="0">
                          <a:solidFill>
                            <a:schemeClr val="tx1"/>
                          </a:solidFill>
                          <a:effectLst/>
                          <a:latin typeface="Arial" panose="020B0604020202020204" pitchFamily="34" charset="0"/>
                          <a:ea typeface="Times New Roman"/>
                          <a:cs typeface="Arial" panose="020B0604020202020204" pitchFamily="34" charset="0"/>
                        </a:rPr>
                        <a:t>13,56</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12,79</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12,69</a:t>
                      </a:r>
                    </a:p>
                  </a:txBody>
                  <a:tcPr marL="44450" marR="44450" marT="0" marB="0" anchor="b"/>
                </a:tc>
                <a:tc>
                  <a:txBody>
                    <a:bodyPr/>
                    <a:lstStyle/>
                    <a:p>
                      <a:pPr>
                        <a:lnSpc>
                          <a:spcPct val="115000"/>
                        </a:lnSpc>
                        <a:spcAft>
                          <a:spcPts val="0"/>
                        </a:spcAft>
                      </a:pPr>
                      <a:r>
                        <a:rPr lang="cs-CZ" sz="1000" b="0" dirty="0">
                          <a:solidFill>
                            <a:schemeClr val="tx1"/>
                          </a:solidFill>
                          <a:effectLst/>
                          <a:latin typeface="Arial" panose="020B0604020202020204" pitchFamily="34" charset="0"/>
                          <a:ea typeface="Times New Roman"/>
                          <a:cs typeface="Arial" panose="020B0604020202020204" pitchFamily="34" charset="0"/>
                        </a:rPr>
                        <a:t>12,09</a:t>
                      </a:r>
                    </a:p>
                  </a:txBody>
                  <a:tcPr marL="44450" marR="44450" marT="0" marB="0" anchor="b"/>
                </a:tc>
                <a:tc>
                  <a:txBody>
                    <a:bodyPr/>
                    <a:lstStyle/>
                    <a:p>
                      <a:pPr>
                        <a:lnSpc>
                          <a:spcPct val="115000"/>
                        </a:lnSpc>
                        <a:spcAft>
                          <a:spcPts val="0"/>
                        </a:spcAft>
                      </a:pPr>
                      <a:r>
                        <a:rPr lang="cs-CZ" sz="1000" b="1" dirty="0">
                          <a:solidFill>
                            <a:srgbClr val="FF0000"/>
                          </a:solidFill>
                          <a:effectLst/>
                          <a:latin typeface="Arial" panose="020B0604020202020204" pitchFamily="34" charset="0"/>
                          <a:ea typeface="Times New Roman"/>
                          <a:cs typeface="Arial" panose="020B0604020202020204" pitchFamily="34" charset="0"/>
                        </a:rPr>
                        <a:t>12,12</a:t>
                      </a:r>
                    </a:p>
                  </a:txBody>
                  <a:tcPr marL="44450" marR="44450" marT="0" marB="0" anchor="b"/>
                </a:tc>
                <a:extLst>
                  <a:ext uri="{0D108BD9-81ED-4DB2-BD59-A6C34878D82A}">
                    <a16:rowId xmlns:a16="http://schemas.microsoft.com/office/drawing/2014/main" val="10006"/>
                  </a:ext>
                </a:extLst>
              </a:tr>
            </a:tbl>
          </a:graphicData>
        </a:graphic>
      </p:graphicFrame>
      <p:sp>
        <p:nvSpPr>
          <p:cNvPr id="5" name="Obdélník 4"/>
          <p:cNvSpPr/>
          <p:nvPr/>
        </p:nvSpPr>
        <p:spPr>
          <a:xfrm>
            <a:off x="2063552" y="5746458"/>
            <a:ext cx="3888432" cy="906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dirty="0">
                <a:solidFill>
                  <a:schemeClr val="tx1"/>
                </a:solidFill>
              </a:rPr>
              <a:t>¹Povinné vázání rozpočtu, meziroční nárůst je uveden jak k původním, tak vázaným hodnotám </a:t>
            </a:r>
          </a:p>
          <a:p>
            <a:r>
              <a:rPr lang="cs-CZ" sz="1000" dirty="0">
                <a:solidFill>
                  <a:schemeClr val="tx1"/>
                </a:solidFill>
              </a:rPr>
              <a:t>²Původní rozpočet navýšen o 500 mil. Kč převodu z roku 2015 a 588 mil. Kč z rezerv MŠMT</a:t>
            </a:r>
          </a:p>
          <a:p>
            <a:r>
              <a:rPr lang="cs-CZ" sz="1000" dirty="0">
                <a:solidFill>
                  <a:schemeClr val="tx1"/>
                </a:solidFill>
              </a:rPr>
              <a:t>³ Odhad</a:t>
            </a:r>
          </a:p>
          <a:p>
            <a:r>
              <a:rPr lang="cs-CZ" sz="1000" dirty="0">
                <a:solidFill>
                  <a:schemeClr val="tx1"/>
                </a:solidFill>
                <a:latin typeface="Times New Roman"/>
                <a:cs typeface="Times New Roman"/>
              </a:rPr>
              <a:t>̽  V průběhu roku navýšeno o 450 mil. Kč</a:t>
            </a:r>
            <a:endParaRPr lang="cs-CZ" sz="1000" dirty="0">
              <a:solidFill>
                <a:schemeClr val="tx1"/>
              </a:solidFill>
            </a:endParaRPr>
          </a:p>
        </p:txBody>
      </p:sp>
    </p:spTree>
    <p:extLst>
      <p:ext uri="{BB962C8B-B14F-4D97-AF65-F5344CB8AC3E}">
        <p14:creationId xmlns:p14="http://schemas.microsoft.com/office/powerpoint/2010/main" val="424341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8EFC2-2944-A9B2-324A-6A75E8C0447F}"/>
              </a:ext>
            </a:extLst>
          </p:cNvPr>
          <p:cNvSpPr>
            <a:spLocks noGrp="1"/>
          </p:cNvSpPr>
          <p:nvPr>
            <p:ph type="title"/>
          </p:nvPr>
        </p:nvSpPr>
        <p:spPr/>
        <p:txBody>
          <a:bodyPr/>
          <a:lstStyle/>
          <a:p>
            <a:endParaRPr lang="cs-CZ"/>
          </a:p>
        </p:txBody>
      </p:sp>
      <p:graphicFrame>
        <p:nvGraphicFramePr>
          <p:cNvPr id="5" name="Zástupný obsah 4">
            <a:extLst>
              <a:ext uri="{FF2B5EF4-FFF2-40B4-BE49-F238E27FC236}">
                <a16:creationId xmlns:a16="http://schemas.microsoft.com/office/drawing/2014/main" id="{14AF3AFA-7EAA-43DF-B434-2A2BADE2B2D0}"/>
              </a:ext>
            </a:extLst>
          </p:cNvPr>
          <p:cNvGraphicFramePr>
            <a:graphicFrameLocks noGrp="1"/>
          </p:cNvGraphicFramePr>
          <p:nvPr>
            <p:ph sz="half" idx="2"/>
          </p:nvPr>
        </p:nvGraphicFramePr>
        <p:xfrm>
          <a:off x="5840963" y="609600"/>
          <a:ext cx="6018245" cy="54324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Zástupný obsah 5">
            <a:extLst>
              <a:ext uri="{FF2B5EF4-FFF2-40B4-BE49-F238E27FC236}">
                <a16:creationId xmlns:a16="http://schemas.microsoft.com/office/drawing/2014/main" id="{22A65C3F-D7A7-41DA-8618-4FDEB876D39B}"/>
              </a:ext>
            </a:extLst>
          </p:cNvPr>
          <p:cNvGraphicFramePr>
            <a:graphicFrameLocks noGrp="1"/>
          </p:cNvGraphicFramePr>
          <p:nvPr>
            <p:ph sz="half" idx="1"/>
            <p:extLst>
              <p:ext uri="{D42A27DB-BD31-4B8C-83A1-F6EECF244321}">
                <p14:modId xmlns:p14="http://schemas.microsoft.com/office/powerpoint/2010/main" val="341103643"/>
              </p:ext>
            </p:extLst>
          </p:nvPr>
        </p:nvGraphicFramePr>
        <p:xfrm>
          <a:off x="332792" y="576853"/>
          <a:ext cx="5430416" cy="5432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2855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A7525E-FD89-30C4-80F4-A6D2C21F2346}"/>
              </a:ext>
            </a:extLst>
          </p:cNvPr>
          <p:cNvSpPr>
            <a:spLocks noGrp="1"/>
          </p:cNvSpPr>
          <p:nvPr>
            <p:ph type="title"/>
          </p:nvPr>
        </p:nvSpPr>
        <p:spPr/>
        <p:txBody>
          <a:bodyPr/>
          <a:lstStyle/>
          <a:p>
            <a:endParaRPr lang="cs-CZ"/>
          </a:p>
        </p:txBody>
      </p:sp>
      <p:graphicFrame>
        <p:nvGraphicFramePr>
          <p:cNvPr id="5" name="Zástupný obsah 4">
            <a:extLst>
              <a:ext uri="{FF2B5EF4-FFF2-40B4-BE49-F238E27FC236}">
                <a16:creationId xmlns:a16="http://schemas.microsoft.com/office/drawing/2014/main" id="{D5E39461-56C3-4612-9484-53606EA6EB13}"/>
              </a:ext>
            </a:extLst>
          </p:cNvPr>
          <p:cNvGraphicFramePr>
            <a:graphicFrameLocks noGrp="1"/>
          </p:cNvGraphicFramePr>
          <p:nvPr>
            <p:ph sz="half" idx="1"/>
            <p:extLst>
              <p:ext uri="{D42A27DB-BD31-4B8C-83A1-F6EECF244321}">
                <p14:modId xmlns:p14="http://schemas.microsoft.com/office/powerpoint/2010/main" val="1416799735"/>
              </p:ext>
            </p:extLst>
          </p:nvPr>
        </p:nvGraphicFramePr>
        <p:xfrm>
          <a:off x="204132" y="520118"/>
          <a:ext cx="5970165" cy="60568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Zástupný obsah 5">
            <a:extLst>
              <a:ext uri="{FF2B5EF4-FFF2-40B4-BE49-F238E27FC236}">
                <a16:creationId xmlns:a16="http://schemas.microsoft.com/office/drawing/2014/main" id="{BF79286E-028D-4577-A038-D500BFCBB638}"/>
              </a:ext>
            </a:extLst>
          </p:cNvPr>
          <p:cNvGraphicFramePr>
            <a:graphicFrameLocks noGrp="1"/>
          </p:cNvGraphicFramePr>
          <p:nvPr>
            <p:ph sz="half" idx="2"/>
            <p:extLst>
              <p:ext uri="{D42A27DB-BD31-4B8C-83A1-F6EECF244321}">
                <p14:modId xmlns:p14="http://schemas.microsoft.com/office/powerpoint/2010/main" val="2306551701"/>
              </p:ext>
            </p:extLst>
          </p:nvPr>
        </p:nvGraphicFramePr>
        <p:xfrm>
          <a:off x="6476301" y="609601"/>
          <a:ext cx="5511567" cy="5967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507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9418C5-74EF-CB4C-4070-825A844AEC4F}"/>
              </a:ext>
            </a:extLst>
          </p:cNvPr>
          <p:cNvSpPr>
            <a:spLocks noGrp="1"/>
          </p:cNvSpPr>
          <p:nvPr>
            <p:ph type="title"/>
          </p:nvPr>
        </p:nvSpPr>
        <p:spPr>
          <a:xfrm>
            <a:off x="838200" y="220082"/>
            <a:ext cx="10515600" cy="782605"/>
          </a:xfrm>
        </p:spPr>
        <p:txBody>
          <a:bodyPr/>
          <a:lstStyle/>
          <a:p>
            <a:pPr algn="ctr"/>
            <a:r>
              <a:rPr lang="cs-CZ" dirty="0"/>
              <a:t>Skupina </a:t>
            </a:r>
            <a:r>
              <a:rPr lang="cs-CZ" dirty="0" err="1"/>
              <a:t>odb</a:t>
            </a:r>
            <a:r>
              <a:rPr lang="cs-CZ" dirty="0"/>
              <a:t>. asistenti</a:t>
            </a:r>
          </a:p>
        </p:txBody>
      </p:sp>
      <p:pic>
        <p:nvPicPr>
          <p:cNvPr id="3" name="Obrázek 2">
            <a:extLst>
              <a:ext uri="{FF2B5EF4-FFF2-40B4-BE49-F238E27FC236}">
                <a16:creationId xmlns:a16="http://schemas.microsoft.com/office/drawing/2014/main" id="{6F2DEB24-FCA9-B619-D262-CE23D07C5FED}"/>
              </a:ext>
            </a:extLst>
          </p:cNvPr>
          <p:cNvPicPr>
            <a:picLocks noChangeAspect="1"/>
          </p:cNvPicPr>
          <p:nvPr/>
        </p:nvPicPr>
        <p:blipFill>
          <a:blip r:embed="rId2"/>
          <a:stretch>
            <a:fillRect/>
          </a:stretch>
        </p:blipFill>
        <p:spPr>
          <a:xfrm>
            <a:off x="289358" y="1046829"/>
            <a:ext cx="11613283" cy="5591089"/>
          </a:xfrm>
          <a:prstGeom prst="rect">
            <a:avLst/>
          </a:prstGeom>
        </p:spPr>
      </p:pic>
    </p:spTree>
    <p:extLst>
      <p:ext uri="{BB962C8B-B14F-4D97-AF65-F5344CB8AC3E}">
        <p14:creationId xmlns:p14="http://schemas.microsoft.com/office/powerpoint/2010/main" val="51583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9418C5-74EF-CB4C-4070-825A844AEC4F}"/>
              </a:ext>
            </a:extLst>
          </p:cNvPr>
          <p:cNvSpPr>
            <a:spLocks noGrp="1"/>
          </p:cNvSpPr>
          <p:nvPr>
            <p:ph type="title"/>
          </p:nvPr>
        </p:nvSpPr>
        <p:spPr>
          <a:xfrm>
            <a:off x="838200" y="220082"/>
            <a:ext cx="10515600" cy="782605"/>
          </a:xfrm>
        </p:spPr>
        <p:txBody>
          <a:bodyPr/>
          <a:lstStyle/>
          <a:p>
            <a:pPr algn="ctr"/>
            <a:r>
              <a:rPr lang="cs-CZ" dirty="0"/>
              <a:t>Skupina profesor/docent</a:t>
            </a:r>
          </a:p>
        </p:txBody>
      </p:sp>
      <p:pic>
        <p:nvPicPr>
          <p:cNvPr id="6" name="Obrázek 5">
            <a:extLst>
              <a:ext uri="{FF2B5EF4-FFF2-40B4-BE49-F238E27FC236}">
                <a16:creationId xmlns:a16="http://schemas.microsoft.com/office/drawing/2014/main" id="{9A5D58DB-EE5D-377E-E985-668D59536A39}"/>
              </a:ext>
            </a:extLst>
          </p:cNvPr>
          <p:cNvPicPr>
            <a:picLocks noChangeAspect="1"/>
          </p:cNvPicPr>
          <p:nvPr/>
        </p:nvPicPr>
        <p:blipFill>
          <a:blip r:embed="rId2"/>
          <a:stretch>
            <a:fillRect/>
          </a:stretch>
        </p:blipFill>
        <p:spPr>
          <a:xfrm>
            <a:off x="308216" y="1223404"/>
            <a:ext cx="11593169" cy="5468965"/>
          </a:xfrm>
          <a:prstGeom prst="rect">
            <a:avLst/>
          </a:prstGeom>
        </p:spPr>
      </p:pic>
    </p:spTree>
    <p:extLst>
      <p:ext uri="{BB962C8B-B14F-4D97-AF65-F5344CB8AC3E}">
        <p14:creationId xmlns:p14="http://schemas.microsoft.com/office/powerpoint/2010/main" val="2948922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na usnesení</a:t>
            </a:r>
          </a:p>
        </p:txBody>
      </p:sp>
      <p:sp>
        <p:nvSpPr>
          <p:cNvPr id="3" name="Zástupný symbol pro obsah 2"/>
          <p:cNvSpPr>
            <a:spLocks noGrp="1"/>
          </p:cNvSpPr>
          <p:nvPr>
            <p:ph idx="1"/>
          </p:nvPr>
        </p:nvSpPr>
        <p:spPr>
          <a:xfrm>
            <a:off x="1171739" y="1815921"/>
            <a:ext cx="8783629" cy="4516866"/>
          </a:xfrm>
        </p:spPr>
        <p:txBody>
          <a:bodyPr>
            <a:normAutofit fontScale="92500" lnSpcReduction="10000"/>
          </a:bodyPr>
          <a:lstStyle/>
          <a:p>
            <a:pPr>
              <a:lnSpc>
                <a:spcPct val="110000"/>
              </a:lnSpc>
              <a:spcBef>
                <a:spcPts val="0"/>
              </a:spcBef>
            </a:pPr>
            <a:r>
              <a:rPr lang="cs-CZ" dirty="0"/>
              <a:t>Sněm RVŠ v návaznosti na svá usnesení k rozpočtu VŠ na rok 2023 důrazně upozorňuje na setrvávající alarmující vývoj podílu rozpočtu VŠ na rozpočtu ministerstva školství a poměru podílu rozpočtu VŠ k HDP. Za posledních 10 let kles podíl rozpočtu VŠ na rozpočtu ministerstva školství z 17,76% na 12,12%, podíl na HDP z 0,55 na O,45; v absolutních číslech pak rozpočet VŠ včetně prostředků na vědu a výzkum vzrostl o 3,7 mld. Kč, zatímco rozpočet regionálního </a:t>
            </a:r>
            <a:r>
              <a:rPr lang="cs-CZ"/>
              <a:t>školství vzrostl </a:t>
            </a:r>
            <a:r>
              <a:rPr lang="cs-CZ" dirty="0"/>
              <a:t>o 115,8 mld. Kč</a:t>
            </a:r>
          </a:p>
          <a:p>
            <a:pPr>
              <a:lnSpc>
                <a:spcPct val="110000"/>
              </a:lnSpc>
              <a:spcBef>
                <a:spcPts val="0"/>
              </a:spcBef>
            </a:pPr>
            <a:endParaRPr lang="cs-CZ" dirty="0"/>
          </a:p>
          <a:p>
            <a:pPr>
              <a:lnSpc>
                <a:spcPct val="110000"/>
              </a:lnSpc>
              <a:spcBef>
                <a:spcPts val="0"/>
              </a:spcBef>
            </a:pPr>
            <a:r>
              <a:rPr lang="cs-CZ" dirty="0"/>
              <a:t>Setrvávající stav podfinancování vysokého školství se stále negativněji promítá zejména do mzdové situace pedagogických pracovníků VŠ. Zcela alarmující je pak u těch vysokých škol a fakult, u kterých tvoří příspěvek ministerstva školství na vzdělávací činnost rozhodující část vlastního rozpočtu.</a:t>
            </a:r>
          </a:p>
          <a:p>
            <a:pPr>
              <a:lnSpc>
                <a:spcPct val="110000"/>
              </a:lnSpc>
              <a:spcBef>
                <a:spcPts val="0"/>
              </a:spcBef>
            </a:pPr>
            <a:endParaRPr lang="cs-CZ" dirty="0"/>
          </a:p>
          <a:p>
            <a:pPr>
              <a:lnSpc>
                <a:spcPct val="110000"/>
              </a:lnSpc>
              <a:spcBef>
                <a:spcPts val="0"/>
              </a:spcBef>
            </a:pPr>
            <a:r>
              <a:rPr lang="cs-CZ" dirty="0"/>
              <a:t>Sněm RVŠ požaduje  jako řešení klesajícího podílu VŠ na rozpočtu ministerstva školství rovnoměrné navázání vývoje podílu rozpočtu VŠ na celkový vývoj rozpočtu ministerstva školství, či fixaci podílu na HDP je výši 0,6%.</a:t>
            </a:r>
          </a:p>
          <a:p>
            <a:pPr marL="0" indent="0">
              <a:buNone/>
            </a:pPr>
            <a:endParaRPr lang="cs-CZ" dirty="0"/>
          </a:p>
        </p:txBody>
      </p:sp>
    </p:spTree>
    <p:extLst>
      <p:ext uri="{BB962C8B-B14F-4D97-AF65-F5344CB8AC3E}">
        <p14:creationId xmlns:p14="http://schemas.microsoft.com/office/powerpoint/2010/main" val="1603185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63024" y="302005"/>
            <a:ext cx="7629210" cy="696286"/>
          </a:xfrm>
        </p:spPr>
        <p:txBody>
          <a:bodyPr/>
          <a:lstStyle/>
          <a:p>
            <a:r>
              <a:rPr lang="cs-CZ" dirty="0"/>
              <a:t>Základní kvantitativní údaje</a:t>
            </a:r>
          </a:p>
        </p:txBody>
      </p:sp>
      <p:graphicFrame>
        <p:nvGraphicFramePr>
          <p:cNvPr id="3" name="Tabulka 2"/>
          <p:cNvGraphicFramePr>
            <a:graphicFrameLocks noGrp="1"/>
          </p:cNvGraphicFramePr>
          <p:nvPr>
            <p:extLst>
              <p:ext uri="{D42A27DB-BD31-4B8C-83A1-F6EECF244321}">
                <p14:modId xmlns:p14="http://schemas.microsoft.com/office/powerpoint/2010/main" val="3186426714"/>
              </p:ext>
            </p:extLst>
          </p:nvPr>
        </p:nvGraphicFramePr>
        <p:xfrm>
          <a:off x="192947" y="897623"/>
          <a:ext cx="11082140" cy="5872294"/>
        </p:xfrm>
        <a:graphic>
          <a:graphicData uri="http://schemas.openxmlformats.org/drawingml/2006/table">
            <a:tbl>
              <a:tblPr firstRow="1" firstCol="1" bandRow="1">
                <a:tableStyleId>{5C22544A-7EE6-4342-B048-85BDC9FD1C3A}</a:tableStyleId>
              </a:tblPr>
              <a:tblGrid>
                <a:gridCol w="1084190">
                  <a:extLst>
                    <a:ext uri="{9D8B030D-6E8A-4147-A177-3AD203B41FA5}">
                      <a16:colId xmlns:a16="http://schemas.microsoft.com/office/drawing/2014/main" val="20000"/>
                    </a:ext>
                  </a:extLst>
                </a:gridCol>
                <a:gridCol w="666530">
                  <a:extLst>
                    <a:ext uri="{9D8B030D-6E8A-4147-A177-3AD203B41FA5}">
                      <a16:colId xmlns:a16="http://schemas.microsoft.com/office/drawing/2014/main" val="20001"/>
                    </a:ext>
                  </a:extLst>
                </a:gridCol>
                <a:gridCol w="666530">
                  <a:extLst>
                    <a:ext uri="{9D8B030D-6E8A-4147-A177-3AD203B41FA5}">
                      <a16:colId xmlns:a16="http://schemas.microsoft.com/office/drawing/2014/main" val="20002"/>
                    </a:ext>
                  </a:extLst>
                </a:gridCol>
                <a:gridCol w="666530">
                  <a:extLst>
                    <a:ext uri="{9D8B030D-6E8A-4147-A177-3AD203B41FA5}">
                      <a16:colId xmlns:a16="http://schemas.microsoft.com/office/drawing/2014/main" val="20003"/>
                    </a:ext>
                  </a:extLst>
                </a:gridCol>
                <a:gridCol w="666530">
                  <a:extLst>
                    <a:ext uri="{9D8B030D-6E8A-4147-A177-3AD203B41FA5}">
                      <a16:colId xmlns:a16="http://schemas.microsoft.com/office/drawing/2014/main" val="20004"/>
                    </a:ext>
                  </a:extLst>
                </a:gridCol>
                <a:gridCol w="666530">
                  <a:extLst>
                    <a:ext uri="{9D8B030D-6E8A-4147-A177-3AD203B41FA5}">
                      <a16:colId xmlns:a16="http://schemas.microsoft.com/office/drawing/2014/main" val="20005"/>
                    </a:ext>
                  </a:extLst>
                </a:gridCol>
                <a:gridCol w="666530">
                  <a:extLst>
                    <a:ext uri="{9D8B030D-6E8A-4147-A177-3AD203B41FA5}">
                      <a16:colId xmlns:a16="http://schemas.microsoft.com/office/drawing/2014/main" val="20006"/>
                    </a:ext>
                  </a:extLst>
                </a:gridCol>
                <a:gridCol w="666530">
                  <a:extLst>
                    <a:ext uri="{9D8B030D-6E8A-4147-A177-3AD203B41FA5}">
                      <a16:colId xmlns:a16="http://schemas.microsoft.com/office/drawing/2014/main" val="20007"/>
                    </a:ext>
                  </a:extLst>
                </a:gridCol>
                <a:gridCol w="666530">
                  <a:extLst>
                    <a:ext uri="{9D8B030D-6E8A-4147-A177-3AD203B41FA5}">
                      <a16:colId xmlns:a16="http://schemas.microsoft.com/office/drawing/2014/main" val="20008"/>
                    </a:ext>
                  </a:extLst>
                </a:gridCol>
                <a:gridCol w="666530">
                  <a:extLst>
                    <a:ext uri="{9D8B030D-6E8A-4147-A177-3AD203B41FA5}">
                      <a16:colId xmlns:a16="http://schemas.microsoft.com/office/drawing/2014/main" val="20009"/>
                    </a:ext>
                  </a:extLst>
                </a:gridCol>
                <a:gridCol w="666530">
                  <a:extLst>
                    <a:ext uri="{9D8B030D-6E8A-4147-A177-3AD203B41FA5}">
                      <a16:colId xmlns:a16="http://schemas.microsoft.com/office/drawing/2014/main" val="20010"/>
                    </a:ext>
                  </a:extLst>
                </a:gridCol>
                <a:gridCol w="666530">
                  <a:extLst>
                    <a:ext uri="{9D8B030D-6E8A-4147-A177-3AD203B41FA5}">
                      <a16:colId xmlns:a16="http://schemas.microsoft.com/office/drawing/2014/main" val="20011"/>
                    </a:ext>
                  </a:extLst>
                </a:gridCol>
                <a:gridCol w="666530">
                  <a:extLst>
                    <a:ext uri="{9D8B030D-6E8A-4147-A177-3AD203B41FA5}">
                      <a16:colId xmlns:a16="http://schemas.microsoft.com/office/drawing/2014/main" val="20012"/>
                    </a:ext>
                  </a:extLst>
                </a:gridCol>
                <a:gridCol w="666530">
                  <a:extLst>
                    <a:ext uri="{9D8B030D-6E8A-4147-A177-3AD203B41FA5}">
                      <a16:colId xmlns:a16="http://schemas.microsoft.com/office/drawing/2014/main" val="2995477005"/>
                    </a:ext>
                  </a:extLst>
                </a:gridCol>
                <a:gridCol w="666530">
                  <a:extLst>
                    <a:ext uri="{9D8B030D-6E8A-4147-A177-3AD203B41FA5}">
                      <a16:colId xmlns:a16="http://schemas.microsoft.com/office/drawing/2014/main" val="1097977422"/>
                    </a:ext>
                  </a:extLst>
                </a:gridCol>
                <a:gridCol w="666530">
                  <a:extLst>
                    <a:ext uri="{9D8B030D-6E8A-4147-A177-3AD203B41FA5}">
                      <a16:colId xmlns:a16="http://schemas.microsoft.com/office/drawing/2014/main" val="447434908"/>
                    </a:ext>
                  </a:extLst>
                </a:gridCol>
              </a:tblGrid>
              <a:tr h="590558">
                <a:tc>
                  <a:txBody>
                    <a:bodyPr/>
                    <a:lstStyle/>
                    <a:p>
                      <a:pPr>
                        <a:lnSpc>
                          <a:spcPct val="115000"/>
                        </a:lnSpc>
                        <a:spcAft>
                          <a:spcPts val="0"/>
                        </a:spcAft>
                      </a:pPr>
                      <a:r>
                        <a:rPr lang="cs-CZ" sz="1100" dirty="0">
                          <a:effectLst/>
                        </a:rPr>
                        <a:t>Položka</a:t>
                      </a:r>
                      <a:endParaRPr lang="cs-CZ" sz="1600" dirty="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2009</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2010</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2011</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2012</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2013</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2014</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2015</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dirty="0">
                          <a:effectLst/>
                          <a:latin typeface="Arial" panose="020B0604020202020204" pitchFamily="34" charset="0"/>
                          <a:cs typeface="Arial" panose="020B0604020202020204" pitchFamily="34" charset="0"/>
                        </a:rPr>
                        <a:t>2016</a:t>
                      </a:r>
                      <a:endParaRPr lang="cs-CZ" sz="1100" dirty="0">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bg1"/>
                          </a:solidFill>
                          <a:effectLst/>
                          <a:latin typeface="Arial" panose="020B0604020202020204" pitchFamily="34" charset="0"/>
                          <a:ea typeface="Times New Roman"/>
                          <a:cs typeface="Arial" panose="020B0604020202020204" pitchFamily="34" charset="0"/>
                        </a:rPr>
                        <a:t>2017</a:t>
                      </a:r>
                    </a:p>
                  </a:txBody>
                  <a:tcPr marL="39865" marR="39865" marT="32461" marB="0" anchor="b"/>
                </a:tc>
                <a:tc>
                  <a:txBody>
                    <a:bodyPr/>
                    <a:lstStyle/>
                    <a:p>
                      <a:pPr algn="ctr">
                        <a:lnSpc>
                          <a:spcPct val="115000"/>
                        </a:lnSpc>
                        <a:spcAft>
                          <a:spcPts val="0"/>
                        </a:spcAft>
                      </a:pPr>
                      <a:r>
                        <a:rPr lang="cs-CZ" sz="1100" b="0" dirty="0">
                          <a:solidFill>
                            <a:schemeClr val="bg1"/>
                          </a:solidFill>
                          <a:effectLst/>
                          <a:latin typeface="Arial" panose="020B0604020202020204" pitchFamily="34" charset="0"/>
                          <a:ea typeface="Times New Roman"/>
                          <a:cs typeface="Arial" panose="020B0604020202020204" pitchFamily="34" charset="0"/>
                        </a:rPr>
                        <a:t>2018</a:t>
                      </a:r>
                    </a:p>
                  </a:txBody>
                  <a:tcPr marL="39865" marR="39865" marT="32461" marB="0" anchor="b"/>
                </a:tc>
                <a:tc>
                  <a:txBody>
                    <a:bodyPr/>
                    <a:lstStyle/>
                    <a:p>
                      <a:pPr algn="ctr">
                        <a:lnSpc>
                          <a:spcPct val="115000"/>
                        </a:lnSpc>
                        <a:spcAft>
                          <a:spcPts val="0"/>
                        </a:spcAft>
                      </a:pPr>
                      <a:r>
                        <a:rPr lang="cs-CZ" sz="1100" b="0" dirty="0">
                          <a:solidFill>
                            <a:schemeClr val="bg1"/>
                          </a:solidFill>
                          <a:effectLst/>
                          <a:latin typeface="Arial" panose="020B0604020202020204" pitchFamily="34" charset="0"/>
                          <a:ea typeface="Times New Roman"/>
                          <a:cs typeface="Arial" panose="020B0604020202020204" pitchFamily="34" charset="0"/>
                        </a:rPr>
                        <a:t>2019</a:t>
                      </a:r>
                    </a:p>
                  </a:txBody>
                  <a:tcPr marL="39865" marR="39865" marT="32461" marB="0" anchor="b"/>
                </a:tc>
                <a:tc>
                  <a:txBody>
                    <a:bodyPr/>
                    <a:lstStyle/>
                    <a:p>
                      <a:pPr algn="ctr">
                        <a:lnSpc>
                          <a:spcPct val="115000"/>
                        </a:lnSpc>
                        <a:spcAft>
                          <a:spcPts val="0"/>
                        </a:spcAft>
                      </a:pPr>
                      <a:r>
                        <a:rPr lang="cs-CZ" sz="1100" b="1" dirty="0">
                          <a:solidFill>
                            <a:schemeClr val="tx1"/>
                          </a:solidFill>
                          <a:effectLst/>
                          <a:latin typeface="Arial" panose="020B0604020202020204" pitchFamily="34" charset="0"/>
                          <a:ea typeface="Times New Roman"/>
                          <a:cs typeface="Arial" panose="020B0604020202020204" pitchFamily="34" charset="0"/>
                        </a:rPr>
                        <a:t>2020</a:t>
                      </a:r>
                    </a:p>
                  </a:txBody>
                  <a:tcPr marL="39865" marR="39865" marT="32461" marB="0" anchor="b"/>
                </a:tc>
                <a:tc>
                  <a:txBody>
                    <a:bodyPr/>
                    <a:lstStyle/>
                    <a:p>
                      <a:pPr algn="ctr">
                        <a:lnSpc>
                          <a:spcPct val="115000"/>
                        </a:lnSpc>
                        <a:spcAft>
                          <a:spcPts val="0"/>
                        </a:spcAft>
                      </a:pPr>
                      <a:r>
                        <a:rPr lang="cs-CZ" sz="1100" b="1" dirty="0">
                          <a:solidFill>
                            <a:schemeClr val="tx1"/>
                          </a:solidFill>
                          <a:effectLst/>
                          <a:latin typeface="Arial" panose="020B0604020202020204" pitchFamily="34" charset="0"/>
                          <a:ea typeface="Times New Roman"/>
                          <a:cs typeface="Arial" panose="020B0604020202020204" pitchFamily="34" charset="0"/>
                        </a:rPr>
                        <a:t>2021</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2022</a:t>
                      </a:r>
                    </a:p>
                  </a:txBody>
                  <a:tcPr marL="39865" marR="39865" marT="32461" marB="0" anchor="b"/>
                </a:tc>
                <a:tc>
                  <a:txBody>
                    <a:bodyPr/>
                    <a:lstStyle/>
                    <a:p>
                      <a:pPr algn="ctr">
                        <a:lnSpc>
                          <a:spcPct val="115000"/>
                        </a:lnSpc>
                        <a:spcAft>
                          <a:spcPts val="0"/>
                        </a:spcAft>
                      </a:pPr>
                      <a:r>
                        <a:rPr lang="cs-CZ" sz="1100">
                          <a:solidFill>
                            <a:srgbClr val="FF0000"/>
                          </a:solidFill>
                          <a:effectLst/>
                          <a:latin typeface="Arial" panose="020B0604020202020204" pitchFamily="34" charset="0"/>
                          <a:ea typeface="Times New Roman"/>
                          <a:cs typeface="Arial" panose="020B0604020202020204" pitchFamily="34" charset="0"/>
                        </a:rPr>
                        <a:t>2023</a:t>
                      </a:r>
                      <a:endParaRPr lang="cs-CZ" sz="1100" dirty="0">
                        <a:solidFill>
                          <a:srgbClr val="FF0000"/>
                        </a:solidFill>
                        <a:effectLst/>
                        <a:latin typeface="Arial" panose="020B0604020202020204" pitchFamily="34" charset="0"/>
                        <a:ea typeface="Times New Roman"/>
                        <a:cs typeface="Arial" panose="020B0604020202020204" pitchFamily="34" charset="0"/>
                      </a:endParaRPr>
                    </a:p>
                  </a:txBody>
                  <a:tcPr marL="39865" marR="39865" marT="32461" marB="0" anchor="b"/>
                </a:tc>
                <a:extLst>
                  <a:ext uri="{0D108BD9-81ED-4DB2-BD59-A6C34878D82A}">
                    <a16:rowId xmlns:a16="http://schemas.microsoft.com/office/drawing/2014/main" val="10000"/>
                  </a:ext>
                </a:extLst>
              </a:tr>
              <a:tr h="858602">
                <a:tc>
                  <a:txBody>
                    <a:bodyPr/>
                    <a:lstStyle/>
                    <a:p>
                      <a:pPr>
                        <a:lnSpc>
                          <a:spcPct val="115000"/>
                        </a:lnSpc>
                        <a:spcAft>
                          <a:spcPts val="0"/>
                        </a:spcAft>
                      </a:pPr>
                      <a:r>
                        <a:rPr lang="cs-CZ" sz="1100" dirty="0">
                          <a:effectLst/>
                        </a:rPr>
                        <a:t>Průměrný normativ (v Kč)</a:t>
                      </a:r>
                      <a:endParaRPr lang="cs-CZ" sz="1600" dirty="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36 356</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34 770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33 012</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30 546</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32 401</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33 965 </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35 858</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36 127</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36 849</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42 881</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47 127</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49 174</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47 309</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48 342</a:t>
                      </a:r>
                    </a:p>
                  </a:txBody>
                  <a:tcPr marL="39865" marR="39865" marT="32461" marB="0" anchor="b"/>
                </a:tc>
                <a:tc>
                  <a:txBody>
                    <a:bodyPr/>
                    <a:lstStyle/>
                    <a:p>
                      <a:pPr algn="ctr">
                        <a:lnSpc>
                          <a:spcPct val="115000"/>
                        </a:lnSpc>
                        <a:spcAft>
                          <a:spcPts val="0"/>
                        </a:spcAft>
                      </a:pPr>
                      <a:r>
                        <a:rPr lang="cs-CZ" sz="1100" b="1" dirty="0">
                          <a:solidFill>
                            <a:srgbClr val="FF0000"/>
                          </a:solidFill>
                          <a:effectLst/>
                          <a:latin typeface="Arial" panose="020B0604020202020204" pitchFamily="34" charset="0"/>
                          <a:ea typeface="Times New Roman"/>
                          <a:cs typeface="Arial" panose="020B0604020202020204" pitchFamily="34" charset="0"/>
                        </a:rPr>
                        <a:t>49 424</a:t>
                      </a:r>
                    </a:p>
                  </a:txBody>
                  <a:tcPr marL="39865" marR="39865" marT="32461" marB="0" anchor="b"/>
                </a:tc>
                <a:extLst>
                  <a:ext uri="{0D108BD9-81ED-4DB2-BD59-A6C34878D82A}">
                    <a16:rowId xmlns:a16="http://schemas.microsoft.com/office/drawing/2014/main" val="10001"/>
                  </a:ext>
                </a:extLst>
              </a:tr>
              <a:tr h="1204732">
                <a:tc>
                  <a:txBody>
                    <a:bodyPr/>
                    <a:lstStyle/>
                    <a:p>
                      <a:pPr>
                        <a:lnSpc>
                          <a:spcPct val="115000"/>
                        </a:lnSpc>
                        <a:spcAft>
                          <a:spcPts val="0"/>
                        </a:spcAft>
                      </a:pPr>
                      <a:r>
                        <a:rPr lang="cs-CZ" sz="1100">
                          <a:effectLst/>
                        </a:rPr>
                        <a:t>Doktorské stipendium            (v Kč/rok)</a:t>
                      </a:r>
                      <a:endParaRPr lang="cs-CZ" sz="160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88 775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93 380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89 429</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83 041</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90 000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a:solidFill>
                            <a:schemeClr val="tx1"/>
                          </a:solidFill>
                          <a:effectLst/>
                          <a:latin typeface="Arial" panose="020B0604020202020204" pitchFamily="34" charset="0"/>
                          <a:cs typeface="Arial" panose="020B0604020202020204" pitchFamily="34" charset="0"/>
                        </a:rPr>
                        <a:t>90 000</a:t>
                      </a:r>
                      <a:endParaRPr lang="cs-CZ" sz="1100" b="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90 000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90 000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90 000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135 000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135 000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135 000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135 000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135 000</a:t>
                      </a:r>
                    </a:p>
                  </a:txBody>
                  <a:tcPr marL="39865" marR="39865" marT="32461" marB="0" anchor="b"/>
                </a:tc>
                <a:tc>
                  <a:txBody>
                    <a:bodyPr/>
                    <a:lstStyle/>
                    <a:p>
                      <a:pPr algn="ctr">
                        <a:lnSpc>
                          <a:spcPct val="115000"/>
                        </a:lnSpc>
                        <a:spcAft>
                          <a:spcPts val="0"/>
                        </a:spcAft>
                      </a:pPr>
                      <a:r>
                        <a:rPr lang="cs-CZ" sz="1100" b="1" dirty="0">
                          <a:solidFill>
                            <a:srgbClr val="FF0000"/>
                          </a:solidFill>
                          <a:effectLst/>
                          <a:latin typeface="Arial" panose="020B0604020202020204" pitchFamily="34" charset="0"/>
                          <a:ea typeface="Times New Roman"/>
                          <a:cs typeface="Arial" panose="020B0604020202020204" pitchFamily="34" charset="0"/>
                        </a:rPr>
                        <a:t>135 000</a:t>
                      </a:r>
                    </a:p>
                  </a:txBody>
                  <a:tcPr marL="39865" marR="39865" marT="32461" marB="0" anchor="b"/>
                </a:tc>
                <a:extLst>
                  <a:ext uri="{0D108BD9-81ED-4DB2-BD59-A6C34878D82A}">
                    <a16:rowId xmlns:a16="http://schemas.microsoft.com/office/drawing/2014/main" val="10002"/>
                  </a:ext>
                </a:extLst>
              </a:tr>
              <a:tr h="1204732">
                <a:tc>
                  <a:txBody>
                    <a:bodyPr/>
                    <a:lstStyle/>
                    <a:p>
                      <a:pPr>
                        <a:lnSpc>
                          <a:spcPct val="115000"/>
                        </a:lnSpc>
                        <a:spcAft>
                          <a:spcPts val="0"/>
                        </a:spcAft>
                      </a:pPr>
                      <a:r>
                        <a:rPr lang="cs-CZ" sz="1100">
                          <a:effectLst/>
                        </a:rPr>
                        <a:t>Ubytovací stipendium           (v Kč/rok)</a:t>
                      </a:r>
                      <a:endParaRPr lang="cs-CZ" sz="160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6 500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6 250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5 800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5 367</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5 400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5 400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5 400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5 400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5 400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5 400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a:t>
                      </a:r>
                      <a:r>
                        <a:rPr lang="cs-CZ" sz="1100" b="0" baseline="0" dirty="0">
                          <a:solidFill>
                            <a:schemeClr val="tx1"/>
                          </a:solidFill>
                          <a:effectLst/>
                          <a:latin typeface="Arial" panose="020B0604020202020204" pitchFamily="34" charset="0"/>
                          <a:ea typeface="Times New Roman"/>
                          <a:cs typeface="Arial" panose="020B0604020202020204" pitchFamily="34" charset="0"/>
                        </a:rPr>
                        <a:t> 400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5 400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5 400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5 400</a:t>
                      </a:r>
                    </a:p>
                  </a:txBody>
                  <a:tcPr marL="39865" marR="39865" marT="32461" marB="0" anchor="b"/>
                </a:tc>
                <a:tc>
                  <a:txBody>
                    <a:bodyPr/>
                    <a:lstStyle/>
                    <a:p>
                      <a:pPr algn="ctr">
                        <a:lnSpc>
                          <a:spcPct val="115000"/>
                        </a:lnSpc>
                        <a:spcAft>
                          <a:spcPts val="0"/>
                        </a:spcAft>
                      </a:pPr>
                      <a:r>
                        <a:rPr lang="cs-CZ" sz="1100" b="1" dirty="0">
                          <a:solidFill>
                            <a:srgbClr val="FF0000"/>
                          </a:solidFill>
                          <a:effectLst/>
                          <a:latin typeface="Arial" panose="020B0604020202020204" pitchFamily="34" charset="0"/>
                          <a:ea typeface="Times New Roman"/>
                          <a:cs typeface="Arial" panose="020B0604020202020204" pitchFamily="34" charset="0"/>
                        </a:rPr>
                        <a:t>5 400</a:t>
                      </a:r>
                    </a:p>
                  </a:txBody>
                  <a:tcPr marL="39865" marR="39865" marT="32461" marB="0" anchor="b"/>
                </a:tc>
                <a:extLst>
                  <a:ext uri="{0D108BD9-81ED-4DB2-BD59-A6C34878D82A}">
                    <a16:rowId xmlns:a16="http://schemas.microsoft.com/office/drawing/2014/main" val="10003"/>
                  </a:ext>
                </a:extLst>
              </a:tr>
              <a:tr h="1006835">
                <a:tc>
                  <a:txBody>
                    <a:bodyPr/>
                    <a:lstStyle/>
                    <a:p>
                      <a:pPr>
                        <a:lnSpc>
                          <a:spcPct val="115000"/>
                        </a:lnSpc>
                        <a:spcAft>
                          <a:spcPts val="0"/>
                        </a:spcAft>
                      </a:pPr>
                      <a:r>
                        <a:rPr lang="cs-CZ" sz="1100">
                          <a:effectLst/>
                        </a:rPr>
                        <a:t>Sociální stipendium                 (v Kč/rok)</a:t>
                      </a:r>
                      <a:endParaRPr lang="cs-CZ" sz="160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16 200</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27 500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30 500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33 400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36 500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38 000</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40 500</a:t>
                      </a:r>
                    </a:p>
                  </a:txBody>
                  <a:tcPr marL="39865" marR="39865" marT="32461" marB="0" anchor="b"/>
                </a:tc>
                <a:tc>
                  <a:txBody>
                    <a:bodyPr/>
                    <a:lstStyle/>
                    <a:p>
                      <a:pPr algn="ctr">
                        <a:lnSpc>
                          <a:spcPct val="115000"/>
                        </a:lnSpc>
                        <a:spcAft>
                          <a:spcPts val="0"/>
                        </a:spcAft>
                      </a:pPr>
                      <a:r>
                        <a:rPr lang="cs-CZ" sz="1100" b="1" dirty="0">
                          <a:solidFill>
                            <a:srgbClr val="FF0000"/>
                          </a:solidFill>
                          <a:effectLst/>
                          <a:latin typeface="Arial" panose="020B0604020202020204" pitchFamily="34" charset="0"/>
                          <a:ea typeface="Times New Roman"/>
                          <a:cs typeface="Arial" panose="020B0604020202020204" pitchFamily="34" charset="0"/>
                        </a:rPr>
                        <a:t>43 250</a:t>
                      </a:r>
                    </a:p>
                  </a:txBody>
                  <a:tcPr marL="39865" marR="39865" marT="32461" marB="0" anchor="b"/>
                </a:tc>
                <a:extLst>
                  <a:ext uri="{0D108BD9-81ED-4DB2-BD59-A6C34878D82A}">
                    <a16:rowId xmlns:a16="http://schemas.microsoft.com/office/drawing/2014/main" val="10004"/>
                  </a:ext>
                </a:extLst>
              </a:tr>
              <a:tr h="1006835">
                <a:tc>
                  <a:txBody>
                    <a:bodyPr/>
                    <a:lstStyle/>
                    <a:p>
                      <a:pPr>
                        <a:lnSpc>
                          <a:spcPct val="115000"/>
                        </a:lnSpc>
                        <a:spcAft>
                          <a:spcPts val="0"/>
                        </a:spcAft>
                      </a:pPr>
                      <a:r>
                        <a:rPr lang="cs-CZ" sz="1100" dirty="0">
                          <a:effectLst/>
                        </a:rPr>
                        <a:t>Dotace na 1 hlavní jídlo           (v Kč)</a:t>
                      </a:r>
                      <a:endParaRPr lang="cs-CZ" sz="1600" dirty="0">
                        <a:effectLst/>
                        <a:latin typeface="Times New Roman"/>
                        <a:ea typeface="Times New Roman"/>
                      </a:endParaRPr>
                    </a:p>
                  </a:txBody>
                  <a:tcPr marL="39865" marR="39865" marT="32461" marB="0" anchor="b"/>
                </a:tc>
                <a:tc>
                  <a:txBody>
                    <a:bodyPr/>
                    <a:lstStyle/>
                    <a:p>
                      <a:pPr algn="ctr">
                        <a:lnSpc>
                          <a:spcPct val="115000"/>
                        </a:lnSpc>
                        <a:spcAft>
                          <a:spcPts val="0"/>
                        </a:spcAft>
                      </a:pPr>
                      <a:r>
                        <a:rPr lang="cs-CZ" sz="1100" b="0">
                          <a:solidFill>
                            <a:schemeClr val="tx1"/>
                          </a:solidFill>
                          <a:effectLst/>
                          <a:latin typeface="Arial" panose="020B0604020202020204" pitchFamily="34" charset="0"/>
                          <a:cs typeface="Arial" panose="020B0604020202020204" pitchFamily="34" charset="0"/>
                        </a:rPr>
                        <a:t>23,00</a:t>
                      </a:r>
                      <a:endParaRPr lang="cs-CZ" sz="1100" b="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21,25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a:solidFill>
                            <a:schemeClr val="tx1"/>
                          </a:solidFill>
                          <a:effectLst/>
                          <a:latin typeface="Arial" panose="020B0604020202020204" pitchFamily="34" charset="0"/>
                          <a:cs typeface="Arial" panose="020B0604020202020204" pitchFamily="34" charset="0"/>
                        </a:rPr>
                        <a:t>19,40</a:t>
                      </a:r>
                      <a:endParaRPr lang="cs-CZ" sz="1100" b="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17,95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17,95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17,95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17,95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cs typeface="Arial" panose="020B0604020202020204" pitchFamily="34" charset="0"/>
                        </a:rPr>
                        <a:t>17,95</a:t>
                      </a:r>
                      <a:endParaRPr lang="cs-CZ" sz="1100" b="0" dirty="0">
                        <a:solidFill>
                          <a:schemeClr val="tx1"/>
                        </a:solidFill>
                        <a:effectLst/>
                        <a:latin typeface="Arial" panose="020B0604020202020204" pitchFamily="34" charset="0"/>
                        <a:ea typeface="Times New Roman"/>
                        <a:cs typeface="Arial" panose="020B0604020202020204" pitchFamily="34" charset="0"/>
                      </a:endParaRP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0" dirty="0">
                          <a:solidFill>
                            <a:schemeClr val="tx1"/>
                          </a:solidFill>
                          <a:effectLst/>
                          <a:latin typeface="Arial" panose="020B0604020202020204" pitchFamily="34" charset="0"/>
                          <a:ea typeface="Times New Roman"/>
                          <a:cs typeface="Arial" panose="020B0604020202020204" pitchFamily="34" charset="0"/>
                        </a:rPr>
                        <a:t>17,95</a:t>
                      </a:r>
                    </a:p>
                  </a:txBody>
                  <a:tcPr marL="39865" marR="39865" marT="32461" marB="0" anchor="b"/>
                </a:tc>
                <a:tc>
                  <a:txBody>
                    <a:bodyPr/>
                    <a:lstStyle/>
                    <a:p>
                      <a:pPr algn="ctr">
                        <a:lnSpc>
                          <a:spcPct val="115000"/>
                        </a:lnSpc>
                        <a:spcAft>
                          <a:spcPts val="0"/>
                        </a:spcAft>
                      </a:pPr>
                      <a:r>
                        <a:rPr lang="cs-CZ" sz="1100" b="1" dirty="0">
                          <a:solidFill>
                            <a:srgbClr val="FF0000"/>
                          </a:solidFill>
                          <a:effectLst/>
                          <a:latin typeface="Arial" panose="020B0604020202020204" pitchFamily="34" charset="0"/>
                          <a:ea typeface="Times New Roman"/>
                          <a:cs typeface="Arial" panose="020B0604020202020204" pitchFamily="34" charset="0"/>
                        </a:rPr>
                        <a:t>17,95</a:t>
                      </a:r>
                    </a:p>
                  </a:txBody>
                  <a:tcPr marL="39865" marR="39865" marT="32461"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11177068"/>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869</TotalTime>
  <Words>2798</Words>
  <Application>Microsoft Office PowerPoint</Application>
  <PresentationFormat>Širokoúhlá obrazovka</PresentationFormat>
  <Paragraphs>876</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Times New Roman</vt:lpstr>
      <vt:lpstr>Trebuchet MS</vt:lpstr>
      <vt:lpstr>Verdana</vt:lpstr>
      <vt:lpstr>Wingdings 3</vt:lpstr>
      <vt:lpstr>Fazeta</vt:lpstr>
      <vt:lpstr>Ekonomické informace</vt:lpstr>
      <vt:lpstr>Obsah</vt:lpstr>
      <vt:lpstr>Vývoj rozpočtu VŠ</vt:lpstr>
      <vt:lpstr>Prezentace aplikace PowerPoint</vt:lpstr>
      <vt:lpstr>Prezentace aplikace PowerPoint</vt:lpstr>
      <vt:lpstr>Skupina odb. asistenti</vt:lpstr>
      <vt:lpstr>Skupina profesor/docent</vt:lpstr>
      <vt:lpstr>Návrh na usnesení</vt:lpstr>
      <vt:lpstr>Základní kvantitativní údaje</vt:lpstr>
      <vt:lpstr>Vývoj počtu studentů VŠ</vt:lpstr>
      <vt:lpstr>Rozpočtový okruh I</vt:lpstr>
      <vt:lpstr>RO II. Sociální záležitosti studentů v tis. Kč</vt:lpstr>
      <vt:lpstr>RO III. Rozvoj vysokých škol</vt:lpstr>
      <vt:lpstr>RO IV. Mezinárodní spolupráce a             ostatní</vt:lpstr>
      <vt:lpstr>Podpora ukrajinských studentů Výzva MŠMT – stanovisko EK RVŠ</vt:lpstr>
      <vt:lpstr>Prezentace aplikace PowerPoint</vt:lpstr>
      <vt:lpstr>Varianty rozpisy alokace</vt:lpstr>
      <vt:lpstr>Prezentace aplikace PowerPoint</vt:lpstr>
      <vt:lpstr>Doporučení EK RVŠ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Ekonomické informace</dc:title>
  <dc:creator>Lenka Valová</dc:creator>
  <cp:lastModifiedBy>Krajíčková Lenka (2211)</cp:lastModifiedBy>
  <cp:revision>13</cp:revision>
  <cp:lastPrinted>2022-06-14T10:59:28Z</cp:lastPrinted>
  <dcterms:created xsi:type="dcterms:W3CDTF">2022-04-13T08:08:22Z</dcterms:created>
  <dcterms:modified xsi:type="dcterms:W3CDTF">2023-03-23T12:03:32Z</dcterms:modified>
</cp:coreProperties>
</file>