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3">
  <p:sldMasterIdLst>
    <p:sldMasterId id="2147483648" r:id="rId1"/>
  </p:sldMasterIdLst>
  <p:notesMasterIdLst>
    <p:notesMasterId r:id="rId17"/>
  </p:notesMasterIdLst>
  <p:sldIdLst>
    <p:sldId id="256" r:id="rId2"/>
    <p:sldId id="270" r:id="rId3"/>
    <p:sldId id="370" r:id="rId4"/>
    <p:sldId id="373" r:id="rId5"/>
    <p:sldId id="375" r:id="rId6"/>
    <p:sldId id="376" r:id="rId7"/>
    <p:sldId id="377" r:id="rId8"/>
    <p:sldId id="378" r:id="rId9"/>
    <p:sldId id="379" r:id="rId10"/>
    <p:sldId id="380" r:id="rId11"/>
    <p:sldId id="381" r:id="rId12"/>
    <p:sldId id="382" r:id="rId13"/>
    <p:sldId id="383" r:id="rId14"/>
    <p:sldId id="384" r:id="rId15"/>
    <p:sldId id="385"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D961D9-4F6B-4C23-9870-6751A65C9B77}" v="17" dt="2022-11-22T09:07:00.22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2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cs-CZ"/>
          </a:p>
        </p:txBody>
      </p:sp>
      <p:sp>
        <p:nvSpPr>
          <p:cNvPr id="3" name="Zástupný symbol pro datum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2F9F613-EC0E-42C7-A2EB-ACA9DC9568AC}" type="datetimeFigureOut">
              <a:rPr lang="cs-CZ" smtClean="0"/>
              <a:t>21.2.2023</a:t>
            </a:fld>
            <a:endParaRPr lang="cs-CZ"/>
          </a:p>
        </p:txBody>
      </p:sp>
      <p:sp>
        <p:nvSpPr>
          <p:cNvPr id="4" name="Zástupný symbol pro obrázek snímku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cs-CZ"/>
          </a:p>
        </p:txBody>
      </p:sp>
      <p:sp>
        <p:nvSpPr>
          <p:cNvPr id="5" name="Zástupný symbol pro poznámky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AA2832E-0CB3-4898-87E9-477C87CC6D44}" type="slidenum">
              <a:rPr lang="cs-CZ" smtClean="0"/>
              <a:t>‹#›</a:t>
            </a:fld>
            <a:endParaRPr lang="cs-CZ"/>
          </a:p>
        </p:txBody>
      </p:sp>
    </p:spTree>
    <p:extLst>
      <p:ext uri="{BB962C8B-B14F-4D97-AF65-F5344CB8AC3E}">
        <p14:creationId xmlns:p14="http://schemas.microsoft.com/office/powerpoint/2010/main" val="2440518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2A54C80-263E-416B-A8E0-580EDEADCBDC}" type="datetimeFigureOut">
              <a:rPr lang="en-US" dirty="0"/>
              <a:t>2/21/2023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2/21/2023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056652-3457-4C9A-8C79-64981A883D1A}"/>
              </a:ext>
            </a:extLst>
          </p:cNvPr>
          <p:cNvSpPr>
            <a:spLocks noGrp="1"/>
          </p:cNvSpPr>
          <p:nvPr>
            <p:ph type="ctrTitle"/>
          </p:nvPr>
        </p:nvSpPr>
        <p:spPr/>
        <p:txBody>
          <a:bodyPr/>
          <a:lstStyle/>
          <a:p>
            <a:r>
              <a:rPr lang="cs-CZ" dirty="0"/>
              <a:t>Ekonomické informace</a:t>
            </a:r>
          </a:p>
        </p:txBody>
      </p:sp>
      <p:sp>
        <p:nvSpPr>
          <p:cNvPr id="3" name="Podnadpis 2">
            <a:extLst>
              <a:ext uri="{FF2B5EF4-FFF2-40B4-BE49-F238E27FC236}">
                <a16:creationId xmlns:a16="http://schemas.microsoft.com/office/drawing/2014/main" id="{A1A3D48E-D86F-4364-94F1-FD786E8FDCD7}"/>
              </a:ext>
            </a:extLst>
          </p:cNvPr>
          <p:cNvSpPr>
            <a:spLocks noGrp="1"/>
          </p:cNvSpPr>
          <p:nvPr>
            <p:ph type="subTitle" idx="1"/>
          </p:nvPr>
        </p:nvSpPr>
        <p:spPr/>
        <p:txBody>
          <a:bodyPr>
            <a:normAutofit lnSpcReduction="10000"/>
          </a:bodyPr>
          <a:lstStyle/>
          <a:p>
            <a:r>
              <a:rPr lang="cs-CZ" dirty="0"/>
              <a:t>Předsednictvo RVŠ</a:t>
            </a:r>
          </a:p>
          <a:p>
            <a:r>
              <a:rPr lang="cs-CZ" dirty="0"/>
              <a:t>24.11. 2022</a:t>
            </a:r>
          </a:p>
          <a:p>
            <a:r>
              <a:rPr lang="cs-CZ" dirty="0"/>
              <a:t>Lenka Valová</a:t>
            </a:r>
          </a:p>
        </p:txBody>
      </p:sp>
    </p:spTree>
    <p:extLst>
      <p:ext uri="{BB962C8B-B14F-4D97-AF65-F5344CB8AC3E}">
        <p14:creationId xmlns:p14="http://schemas.microsoft.com/office/powerpoint/2010/main" val="1416254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DD4AA2-813B-3EEF-AB9C-2956912595F5}"/>
              </a:ext>
            </a:extLst>
          </p:cNvPr>
          <p:cNvSpPr>
            <a:spLocks noGrp="1"/>
          </p:cNvSpPr>
          <p:nvPr>
            <p:ph type="title"/>
          </p:nvPr>
        </p:nvSpPr>
        <p:spPr>
          <a:xfrm>
            <a:off x="677334" y="394283"/>
            <a:ext cx="8596668" cy="713063"/>
          </a:xfrm>
        </p:spPr>
        <p:txBody>
          <a:bodyPr>
            <a:normAutofit fontScale="90000"/>
          </a:bodyPr>
          <a:lstStyle/>
          <a:p>
            <a:r>
              <a:rPr lang="cs-CZ" sz="3600" i="1" dirty="0">
                <a:effectLst/>
                <a:latin typeface="Calibri" panose="020F0502020204030204" pitchFamily="34" charset="0"/>
                <a:ea typeface="Calibri" panose="020F0502020204030204" pitchFamily="34" charset="0"/>
                <a:cs typeface="Times New Roman" panose="02020603050405020304" pitchFamily="18" charset="0"/>
              </a:rPr>
              <a:t>Charakteristika výdajů v jednotlivých ukazatelích:</a:t>
            </a:r>
            <a:br>
              <a:rPr lang="cs-CZ" sz="3600" i="1" dirty="0">
                <a:effectLst/>
                <a:latin typeface="Calibri" panose="020F0502020204030204" pitchFamily="34" charset="0"/>
                <a:ea typeface="Calibri" panose="020F0502020204030204" pitchFamily="34" charset="0"/>
                <a:cs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EDAA52D2-08B4-6454-7E34-26FA4646DB8C}"/>
              </a:ext>
            </a:extLst>
          </p:cNvPr>
          <p:cNvSpPr>
            <a:spLocks noGrp="1"/>
          </p:cNvSpPr>
          <p:nvPr>
            <p:ph idx="1"/>
          </p:nvPr>
        </p:nvSpPr>
        <p:spPr>
          <a:xfrm>
            <a:off x="677333" y="1266738"/>
            <a:ext cx="9699849" cy="4774624"/>
          </a:xfrm>
        </p:spPr>
        <p:txBody>
          <a:bodyPr>
            <a:normAutofit fontScale="85000" lnSpcReduction="20000"/>
          </a:bodyPr>
          <a:lstStyle/>
          <a:p>
            <a:r>
              <a:rPr lang="cs-CZ" sz="1400" b="1" dirty="0">
                <a:effectLst/>
                <a:latin typeface="Calibri" panose="020F0502020204030204" pitchFamily="34" charset="0"/>
                <a:ea typeface="Calibri" panose="020F0502020204030204" pitchFamily="34" charset="0"/>
                <a:cs typeface="Times New Roman" panose="02020603050405020304" pitchFamily="18" charset="0"/>
              </a:rPr>
              <a:t>rozpočtový okruh II </a:t>
            </a:r>
            <a:r>
              <a:rPr lang="cs-CZ" sz="1400" dirty="0">
                <a:effectLst/>
                <a:latin typeface="Calibri" panose="020F0502020204030204" pitchFamily="34" charset="0"/>
                <a:ea typeface="Calibri" panose="020F0502020204030204" pitchFamily="34" charset="0"/>
                <a:cs typeface="Times New Roman" panose="02020603050405020304" pitchFamily="18" charset="0"/>
              </a:rPr>
              <a:t>- zde MŠMT nepředpokládá významné změny, částky nicméně bude možné upřesnit až na základě dat ze SIMS k 31. 10. 2022</a:t>
            </a:r>
          </a:p>
          <a:p>
            <a:r>
              <a:rPr lang="cs-CZ" sz="1400" b="1" dirty="0">
                <a:effectLst/>
                <a:latin typeface="Calibri" panose="020F0502020204030204" pitchFamily="34" charset="0"/>
                <a:ea typeface="Calibri" panose="020F0502020204030204" pitchFamily="34" charset="0"/>
                <a:cs typeface="Times New Roman" panose="02020603050405020304" pitchFamily="18" charset="0"/>
              </a:rPr>
              <a:t>rozpočtový okruhu III </a:t>
            </a:r>
            <a:r>
              <a:rPr lang="cs-CZ" sz="1400" dirty="0">
                <a:effectLst/>
                <a:latin typeface="Calibri" panose="020F0502020204030204" pitchFamily="34" charset="0"/>
                <a:ea typeface="Calibri" panose="020F0502020204030204" pitchFamily="34" charset="0"/>
                <a:cs typeface="Times New Roman" panose="02020603050405020304" pitchFamily="18" charset="0"/>
              </a:rPr>
              <a:t>- předpokládá zachovat objem prostředků na centralizované projekty; rovněž bude zachován, tak jak bylo avizováno při jeho</a:t>
            </a:r>
          </a:p>
          <a:p>
            <a:pPr marL="0" indent="0">
              <a:buNone/>
            </a:pPr>
            <a:r>
              <a:rPr lang="cs-CZ" sz="1400" dirty="0">
                <a:latin typeface="Calibri" panose="020F0502020204030204" pitchFamily="34" charset="0"/>
                <a:ea typeface="Calibri" panose="020F0502020204030204" pitchFamily="34" charset="0"/>
                <a:cs typeface="Times New Roman" panose="02020603050405020304" pitchFamily="18" charset="0"/>
              </a:rPr>
              <a:t>         </a:t>
            </a:r>
            <a:r>
              <a:rPr lang="cs-CZ" sz="1400" dirty="0">
                <a:effectLst/>
                <a:latin typeface="Calibri" panose="020F0502020204030204" pitchFamily="34" charset="0"/>
                <a:ea typeface="Calibri" panose="020F0502020204030204" pitchFamily="34" charset="0"/>
                <a:cs typeface="Times New Roman" panose="02020603050405020304" pitchFamily="18" charset="0"/>
              </a:rPr>
              <a:t> vyhlášení, objem prostředků na Program na podporu strategického řízení (PPSŘ) </a:t>
            </a:r>
          </a:p>
          <a:p>
            <a:r>
              <a:rPr lang="cs-CZ" sz="1400" b="1" dirty="0">
                <a:effectLst/>
                <a:latin typeface="Calibri" panose="020F0502020204030204" pitchFamily="34" charset="0"/>
                <a:ea typeface="Calibri" panose="020F0502020204030204" pitchFamily="34" charset="0"/>
                <a:cs typeface="Times New Roman" panose="02020603050405020304" pitchFamily="18" charset="0"/>
              </a:rPr>
              <a:t>rozpočtový okruhu IV – ukazatel F:</a:t>
            </a:r>
          </a:p>
          <a:p>
            <a:pPr marL="0" indent="0">
              <a:buNone/>
            </a:pPr>
            <a:r>
              <a:rPr lang="cs-CZ" sz="1400" dirty="0">
                <a:latin typeface="Calibri" panose="020F0502020204030204" pitchFamily="34" charset="0"/>
                <a:ea typeface="Calibri" panose="020F0502020204030204" pitchFamily="34" charset="0"/>
                <a:cs typeface="Times New Roman" panose="02020603050405020304" pitchFamily="18" charset="0"/>
              </a:rPr>
              <a:t>       -</a:t>
            </a:r>
            <a:r>
              <a:rPr lang="cs-CZ" sz="1400" dirty="0">
                <a:effectLst/>
                <a:latin typeface="Calibri" panose="020F0502020204030204" pitchFamily="34" charset="0"/>
                <a:ea typeface="Calibri" panose="020F0502020204030204" pitchFamily="34" charset="0"/>
                <a:cs typeface="Times New Roman" panose="02020603050405020304" pitchFamily="18" charset="0"/>
              </a:rPr>
              <a:t> prostředky na úhradu DPH v souvislosti s realizací aktivit  NPO</a:t>
            </a:r>
          </a:p>
          <a:p>
            <a:pPr marL="0" indent="0">
              <a:buNone/>
            </a:pPr>
            <a:r>
              <a:rPr lang="cs-CZ" sz="1400" dirty="0">
                <a:latin typeface="Calibri" panose="020F0502020204030204" pitchFamily="34" charset="0"/>
                <a:ea typeface="Calibri" panose="020F0502020204030204" pitchFamily="34" charset="0"/>
                <a:cs typeface="Times New Roman" panose="02020603050405020304" pitchFamily="18" charset="0"/>
              </a:rPr>
              <a:t>       - </a:t>
            </a:r>
            <a:r>
              <a:rPr lang="cs-CZ" sz="1400" dirty="0">
                <a:effectLst/>
                <a:latin typeface="Calibri" panose="020F0502020204030204" pitchFamily="34" charset="0"/>
                <a:ea typeface="Calibri" panose="020F0502020204030204" pitchFamily="34" charset="0"/>
                <a:cs typeface="Times New Roman" panose="02020603050405020304" pitchFamily="18" charset="0"/>
              </a:rPr>
              <a:t> podpora ukrajinských a běloruských studentů - částka této podpory pro ukrajinské studenty bude stanovena</a:t>
            </a:r>
          </a:p>
          <a:p>
            <a:pPr marL="0" indent="0">
              <a:buNone/>
            </a:pPr>
            <a:r>
              <a:rPr lang="cs-CZ" sz="1400" dirty="0">
                <a:latin typeface="Calibri" panose="020F0502020204030204" pitchFamily="34" charset="0"/>
                <a:ea typeface="Calibri" panose="020F0502020204030204" pitchFamily="34" charset="0"/>
                <a:cs typeface="Times New Roman" panose="02020603050405020304" pitchFamily="18" charset="0"/>
              </a:rPr>
              <a:t>         </a:t>
            </a:r>
            <a:r>
              <a:rPr lang="cs-CZ" sz="1400" dirty="0">
                <a:effectLst/>
                <a:latin typeface="Calibri" panose="020F0502020204030204" pitchFamily="34" charset="0"/>
                <a:ea typeface="Calibri" panose="020F0502020204030204" pitchFamily="34" charset="0"/>
                <a:cs typeface="Times New Roman" panose="02020603050405020304" pitchFamily="18" charset="0"/>
              </a:rPr>
              <a:t> konsensuálně s tím, že případný nedostatek zdrojů bude v průběhu roku 2023 kompenzován možnými úsporami v okruhu</a:t>
            </a:r>
          </a:p>
          <a:p>
            <a:pPr marL="0" indent="0">
              <a:buNone/>
            </a:pPr>
            <a:r>
              <a:rPr lang="cs-CZ" sz="1400" dirty="0">
                <a:latin typeface="Calibri" panose="020F0502020204030204" pitchFamily="34" charset="0"/>
                <a:ea typeface="Calibri" panose="020F0502020204030204" pitchFamily="34" charset="0"/>
                <a:cs typeface="Times New Roman" panose="02020603050405020304" pitchFamily="18" charset="0"/>
              </a:rPr>
              <a:t>         </a:t>
            </a:r>
            <a:r>
              <a:rPr lang="cs-CZ" sz="1400" dirty="0">
                <a:effectLst/>
                <a:latin typeface="Calibri" panose="020F0502020204030204" pitchFamily="34" charset="0"/>
                <a:ea typeface="Calibri" panose="020F0502020204030204" pitchFamily="34" charset="0"/>
                <a:cs typeface="Times New Roman" panose="02020603050405020304" pitchFamily="18" charset="0"/>
              </a:rPr>
              <a:t> II; u studentů běloruských lze očekávat oproti roku 2022 mírný pokles prostředků</a:t>
            </a:r>
          </a:p>
          <a:p>
            <a:pPr marL="0" indent="0">
              <a:buNone/>
            </a:pPr>
            <a:r>
              <a:rPr lang="cs-CZ" sz="1400" dirty="0">
                <a:latin typeface="Calibri" panose="020F0502020204030204" pitchFamily="34" charset="0"/>
                <a:ea typeface="Calibri" panose="020F0502020204030204" pitchFamily="34" charset="0"/>
                <a:cs typeface="Times New Roman" panose="02020603050405020304" pitchFamily="18" charset="0"/>
              </a:rPr>
              <a:t>        - na úrovni roku 2022</a:t>
            </a:r>
            <a:r>
              <a:rPr lang="cs-CZ" sz="1400" dirty="0">
                <a:effectLst/>
                <a:latin typeface="Calibri" panose="020F0502020204030204" pitchFamily="34" charset="0"/>
                <a:ea typeface="Calibri" panose="020F0502020204030204" pitchFamily="34" charset="0"/>
                <a:cs typeface="Times New Roman" panose="02020603050405020304" pitchFamily="18" charset="0"/>
              </a:rPr>
              <a:t> zůstává podpora studentů se specifickými potřebami </a:t>
            </a:r>
          </a:p>
          <a:p>
            <a:pPr marL="0" indent="0">
              <a:buNone/>
            </a:pPr>
            <a:r>
              <a:rPr lang="cs-CZ" sz="1400" dirty="0">
                <a:latin typeface="Calibri" panose="020F0502020204030204" pitchFamily="34" charset="0"/>
                <a:ea typeface="Calibri" panose="020F0502020204030204" pitchFamily="34" charset="0"/>
                <a:cs typeface="Times New Roman" panose="02020603050405020304" pitchFamily="18" charset="0"/>
              </a:rPr>
              <a:t>        - </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400" dirty="0">
                <a:effectLst/>
                <a:latin typeface="Calibri" panose="020F0502020204030204" pitchFamily="34" charset="0"/>
                <a:ea typeface="Calibri" panose="020F0502020204030204" pitchFamily="34" charset="0"/>
                <a:cs typeface="Times New Roman" panose="02020603050405020304" pitchFamily="18" charset="0"/>
              </a:rPr>
              <a:t>řádu jednotek mil. Kč bude zváženo navýšení objemu prostředků na aktivity vysokých škol v oblasti U3V, návrh</a:t>
            </a:r>
          </a:p>
          <a:p>
            <a:pPr marL="0" indent="0">
              <a:buNone/>
            </a:pPr>
            <a:r>
              <a:rPr lang="cs-CZ" sz="1400" dirty="0">
                <a:latin typeface="Calibri" panose="020F0502020204030204" pitchFamily="34" charset="0"/>
                <a:ea typeface="Calibri" panose="020F0502020204030204" pitchFamily="34" charset="0"/>
                <a:cs typeface="Times New Roman" panose="02020603050405020304" pitchFamily="18" charset="0"/>
              </a:rPr>
              <a:t>           </a:t>
            </a:r>
            <a:r>
              <a:rPr lang="cs-CZ" sz="1400" dirty="0">
                <a:effectLst/>
                <a:latin typeface="Calibri" panose="020F0502020204030204" pitchFamily="34" charset="0"/>
                <a:ea typeface="Calibri" panose="020F0502020204030204" pitchFamily="34" charset="0"/>
                <a:cs typeface="Times New Roman" panose="02020603050405020304" pitchFamily="18" charset="0"/>
              </a:rPr>
              <a:t> prezidenta Asociace U3V představuje navýšení prostředků na částku 27 mil. Kč, to je o 5 mil. Kč více než poskytovaná</a:t>
            </a:r>
          </a:p>
          <a:p>
            <a:pPr marL="0" indent="0">
              <a:buNone/>
            </a:pPr>
            <a:r>
              <a:rPr lang="cs-CZ" sz="1400" dirty="0">
                <a:latin typeface="Calibri" panose="020F0502020204030204" pitchFamily="34" charset="0"/>
                <a:ea typeface="Calibri" panose="020F0502020204030204" pitchFamily="34" charset="0"/>
                <a:cs typeface="Times New Roman" panose="02020603050405020304" pitchFamily="18" charset="0"/>
              </a:rPr>
              <a:t>           </a:t>
            </a:r>
            <a:r>
              <a:rPr lang="cs-CZ" sz="1400" dirty="0">
                <a:effectLst/>
                <a:latin typeface="Calibri" panose="020F0502020204030204" pitchFamily="34" charset="0"/>
                <a:ea typeface="Calibri" panose="020F0502020204030204" pitchFamily="34" charset="0"/>
                <a:cs typeface="Times New Roman" panose="02020603050405020304" pitchFamily="18" charset="0"/>
              </a:rPr>
              <a:t> částka v letech 2013 – 2021 a o 12 mil. Kč více než činila částka v roce 2022</a:t>
            </a:r>
            <a:endParaRPr lang="cs-CZ"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cs-CZ" sz="1800" dirty="0">
                <a:effectLst/>
                <a:latin typeface="Calibri" panose="020F0502020204030204" pitchFamily="34" charset="0"/>
                <a:ea typeface="Calibri" panose="020F0502020204030204" pitchFamily="34" charset="0"/>
                <a:cs typeface="Times New Roman" panose="02020603050405020304" pitchFamily="18" charset="0"/>
              </a:rPr>
              <a:t>       - </a:t>
            </a:r>
            <a:r>
              <a:rPr lang="cs-CZ" sz="1400" dirty="0">
                <a:effectLst/>
                <a:latin typeface="Calibri" panose="020F0502020204030204" pitchFamily="34" charset="0"/>
                <a:ea typeface="Calibri" panose="020F0502020204030204" pitchFamily="34" charset="0"/>
                <a:cs typeface="Times New Roman" panose="02020603050405020304" pitchFamily="18" charset="0"/>
              </a:rPr>
              <a:t>o 5 mil. Kč bude navýšena částka vyrovnávací platby pro Vysokou školu zdravotnickou, o. p. s., za závazek veřejné služby</a:t>
            </a:r>
          </a:p>
          <a:p>
            <a:pPr marL="0" indent="0">
              <a:buNone/>
            </a:pPr>
            <a:r>
              <a:rPr lang="cs-CZ" sz="1400" dirty="0">
                <a:latin typeface="Calibri" panose="020F0502020204030204" pitchFamily="34" charset="0"/>
                <a:ea typeface="Calibri" panose="020F0502020204030204" pitchFamily="34" charset="0"/>
                <a:cs typeface="Times New Roman" panose="02020603050405020304" pitchFamily="18" charset="0"/>
              </a:rPr>
              <a:t>            </a:t>
            </a:r>
            <a:r>
              <a:rPr lang="cs-CZ" sz="1400" dirty="0">
                <a:effectLst/>
                <a:latin typeface="Calibri" panose="020F0502020204030204" pitchFamily="34" charset="0"/>
                <a:ea typeface="Calibri" panose="020F0502020204030204" pitchFamily="34" charset="0"/>
                <a:cs typeface="Times New Roman" panose="02020603050405020304" pitchFamily="18" charset="0"/>
              </a:rPr>
              <a:t> spočívající ve zvýšení počtu přijatých ke studiu ve studijních programech v deficitních nelékařských zdravotnických profesích</a:t>
            </a:r>
          </a:p>
          <a:p>
            <a:pPr marL="0" indent="0">
              <a:buNone/>
            </a:pPr>
            <a:r>
              <a:rPr lang="cs-CZ" sz="1400" dirty="0">
                <a:effectLst/>
                <a:latin typeface="Calibri" panose="020F0502020204030204" pitchFamily="34" charset="0"/>
                <a:ea typeface="Calibri" panose="020F0502020204030204" pitchFamily="34" charset="0"/>
                <a:cs typeface="Times New Roman" panose="02020603050405020304" pitchFamily="18" charset="0"/>
              </a:rPr>
              <a:t>         -  v</a:t>
            </a:r>
            <a:r>
              <a:rPr lang="cs-CZ" sz="1500" dirty="0">
                <a:effectLst/>
                <a:latin typeface="Calibri" panose="020F0502020204030204" pitchFamily="34" charset="0"/>
                <a:ea typeface="Calibri" panose="020F0502020204030204" pitchFamily="34" charset="0"/>
                <a:cs typeface="Times New Roman" panose="02020603050405020304" pitchFamily="18" charset="0"/>
              </a:rPr>
              <a:t>e stejné výši jako v roce 2022 je předpokládán transfer prostředků do kapitoly Ministerstva obrany na podporu studia</a:t>
            </a:r>
          </a:p>
          <a:p>
            <a:pPr marL="0" indent="0">
              <a:buNone/>
            </a:pPr>
            <a:r>
              <a:rPr lang="cs-CZ" sz="1500" dirty="0">
                <a:latin typeface="Calibri" panose="020F0502020204030204" pitchFamily="34" charset="0"/>
                <a:ea typeface="Calibri" panose="020F0502020204030204" pitchFamily="34" charset="0"/>
                <a:cs typeface="Times New Roman" panose="02020603050405020304" pitchFamily="18" charset="0"/>
              </a:rPr>
              <a:t>          </a:t>
            </a:r>
            <a:r>
              <a:rPr lang="cs-CZ" sz="1500" dirty="0">
                <a:effectLst/>
                <a:latin typeface="Calibri" panose="020F0502020204030204" pitchFamily="34" charset="0"/>
                <a:ea typeface="Calibri" panose="020F0502020204030204" pitchFamily="34" charset="0"/>
                <a:cs typeface="Times New Roman" panose="02020603050405020304" pitchFamily="18" charset="0"/>
              </a:rPr>
              <a:t> studentů studijních programů v oblasti bezpečnostních studií, kteří nejsou vojáky v činné službě na Univerzitě obrany.    </a:t>
            </a:r>
          </a:p>
          <a:p>
            <a:pPr marL="0" indent="0">
              <a:buNone/>
            </a:pPr>
            <a:r>
              <a:rPr lang="cs-CZ" sz="15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594283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0E9635-7BA5-20AF-4879-6A8C9608D916}"/>
              </a:ext>
            </a:extLst>
          </p:cNvPr>
          <p:cNvSpPr>
            <a:spLocks noGrp="1"/>
          </p:cNvSpPr>
          <p:nvPr>
            <p:ph type="title"/>
          </p:nvPr>
        </p:nvSpPr>
        <p:spPr>
          <a:xfrm>
            <a:off x="677334" y="609600"/>
            <a:ext cx="8596668" cy="724250"/>
          </a:xfrm>
        </p:spPr>
        <p:txBody>
          <a:bodyPr/>
          <a:lstStyle/>
          <a:p>
            <a:r>
              <a:rPr lang="cs-CZ" sz="1800" b="1" spc="-15" dirty="0">
                <a:effectLst/>
                <a:latin typeface="Calibri" panose="020F0502020204030204" pitchFamily="34" charset="0"/>
                <a:ea typeface="Calibri" panose="020F0502020204030204" pitchFamily="34" charset="0"/>
                <a:cs typeface="Times New Roman" panose="02020603050405020304" pitchFamily="18" charset="0"/>
              </a:rPr>
              <a:t>Návrh úprav Pravidel pro poskytování příspěvku a dotací veřejným vysokým školám Ministerstvem školství, mládeže a tělovýchovy </a:t>
            </a:r>
            <a:endParaRPr lang="cs-CZ" dirty="0"/>
          </a:p>
        </p:txBody>
      </p:sp>
      <p:sp>
        <p:nvSpPr>
          <p:cNvPr id="3" name="Zástupný obsah 2">
            <a:extLst>
              <a:ext uri="{FF2B5EF4-FFF2-40B4-BE49-F238E27FC236}">
                <a16:creationId xmlns:a16="http://schemas.microsoft.com/office/drawing/2014/main" id="{2D446659-E2F4-D91E-153D-07F49011A048}"/>
              </a:ext>
            </a:extLst>
          </p:cNvPr>
          <p:cNvSpPr>
            <a:spLocks noGrp="1"/>
          </p:cNvSpPr>
          <p:nvPr>
            <p:ph idx="1"/>
          </p:nvPr>
        </p:nvSpPr>
        <p:spPr>
          <a:xfrm>
            <a:off x="677334" y="1241571"/>
            <a:ext cx="8596668" cy="4799791"/>
          </a:xfrm>
        </p:spPr>
        <p:txBody>
          <a:bodyPr>
            <a:normAutofit fontScale="70000" lnSpcReduction="20000"/>
          </a:bodyPr>
          <a:lstStyle/>
          <a:p>
            <a:pPr algn="just">
              <a:lnSpc>
                <a:spcPct val="107000"/>
              </a:lnSpc>
              <a:spcAft>
                <a:spcPts val="600"/>
              </a:spcAft>
            </a:pPr>
            <a:r>
              <a:rPr lang="cs-CZ" sz="1800" b="1" i="1" spc="-15" dirty="0">
                <a:effectLst/>
                <a:latin typeface="Calibri" panose="020F0502020204030204" pitchFamily="34" charset="0"/>
                <a:ea typeface="Calibri" panose="020F0502020204030204" pitchFamily="34" charset="0"/>
                <a:cs typeface="Times New Roman" panose="02020603050405020304" pitchFamily="18" charset="0"/>
              </a:rPr>
              <a:t>Změna přílohy č. 4 – Poskytování příspěvku veřejným vysokým školám na podporu mezinárodní spolupráce</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600"/>
              </a:spcAft>
              <a:buNone/>
            </a:pPr>
            <a:r>
              <a:rPr lang="cs-CZ" sz="1800" spc="-15" dirty="0">
                <a:effectLst/>
                <a:latin typeface="Calibri" panose="020F0502020204030204" pitchFamily="34" charset="0"/>
                <a:ea typeface="Calibri" panose="020F0502020204030204" pitchFamily="34" charset="0"/>
                <a:cs typeface="Times New Roman" panose="02020603050405020304" pitchFamily="18" charset="0"/>
              </a:rPr>
              <a:t>V návaznosti na cenový vývoj v posledním období budou navýšena stipendia v rámci programu CEEPUS III. Návrh na navýšení </a:t>
            </a:r>
            <a:r>
              <a:rPr lang="cs-CZ" sz="1800" spc="-15" dirty="0" err="1">
                <a:effectLst/>
                <a:latin typeface="Calibri" panose="020F0502020204030204" pitchFamily="34" charset="0"/>
                <a:ea typeface="Calibri" panose="020F0502020204030204" pitchFamily="34" charset="0"/>
                <a:cs typeface="Times New Roman" panose="02020603050405020304" pitchFamily="18" charset="0"/>
              </a:rPr>
              <a:t>stipendií,bude</a:t>
            </a:r>
            <a:r>
              <a:rPr lang="cs-CZ" sz="1800" spc="-15" dirty="0">
                <a:effectLst/>
                <a:latin typeface="Calibri" panose="020F0502020204030204" pitchFamily="34" charset="0"/>
                <a:ea typeface="Calibri" panose="020F0502020204030204" pitchFamily="34" charset="0"/>
                <a:cs typeface="Times New Roman" panose="02020603050405020304" pitchFamily="18" charset="0"/>
              </a:rPr>
              <a:t> snížen celkový počet příjemců stipendií tak, aby i po tomto zvýšení zůstala zachována celková částka na jejich financování v úrovni předchozích let.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cs-CZ" sz="1800" b="1" i="1" spc="-15" dirty="0">
                <a:effectLst/>
                <a:latin typeface="Calibri" panose="020F0502020204030204" pitchFamily="34" charset="0"/>
                <a:ea typeface="Calibri" panose="020F0502020204030204" pitchFamily="34" charset="0"/>
                <a:cs typeface="Times New Roman" panose="02020603050405020304" pitchFamily="18" charset="0"/>
              </a:rPr>
              <a:t> Úprava bodu (1) Článku 5 – Způsob poskytnutí příspěvku a dotace</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600"/>
              </a:spcAft>
              <a:buNone/>
            </a:pPr>
            <a:r>
              <a:rPr lang="cs-CZ" sz="1800" spc="-15" dirty="0">
                <a:effectLst/>
                <a:latin typeface="Calibri" panose="020F0502020204030204" pitchFamily="34" charset="0"/>
                <a:ea typeface="Calibri" panose="020F0502020204030204" pitchFamily="34" charset="0"/>
                <a:cs typeface="Times New Roman" panose="02020603050405020304" pitchFamily="18" charset="0"/>
              </a:rPr>
              <a:t>Úprava spočívá ve zrušení poskytování zálohy na dotaci v ukazateli J  pro zajištění činnosti v prvních měsících roku, důvodem  je zájem na snížení administrativní zátěže, dopad této úpravy nastane až v roce 2024.</a:t>
            </a:r>
          </a:p>
          <a:p>
            <a:pPr algn="just">
              <a:lnSpc>
                <a:spcPct val="107000"/>
              </a:lnSpc>
              <a:spcAft>
                <a:spcPts val="600"/>
              </a:spcAft>
            </a:pPr>
            <a:r>
              <a:rPr lang="cs-CZ" sz="1800" b="1" i="1" spc="-15" dirty="0">
                <a:effectLst/>
                <a:latin typeface="Calibri" panose="020F0502020204030204" pitchFamily="34" charset="0"/>
                <a:ea typeface="Calibri" panose="020F0502020204030204" pitchFamily="34" charset="0"/>
                <a:cs typeface="Times New Roman" panose="02020603050405020304" pitchFamily="18" charset="0"/>
              </a:rPr>
              <a:t>Úprava podmínek pro financování univerzitních aliancí VVŠ v rámci ukazatele D</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600"/>
              </a:spcAft>
              <a:buNone/>
            </a:pPr>
            <a:r>
              <a:rPr lang="cs-CZ" sz="1800" spc="-15" dirty="0">
                <a:effectLst/>
                <a:latin typeface="Calibri" panose="020F0502020204030204" pitchFamily="34" charset="0"/>
                <a:ea typeface="Calibri" panose="020F0502020204030204" pitchFamily="34" charset="0"/>
                <a:cs typeface="Times New Roman" panose="02020603050405020304" pitchFamily="18" charset="0"/>
              </a:rPr>
              <a:t>Ministerstvo navrhuje úpravu bodu (3) Článku 20 Pravidel - Ukazatel D: mezinárodní spolupráce, následovně: Vysoké škole, která je součástí konsorcia Evropských univerzit podpořeného z programu Erasmus+, může být poskytnut příspěvek ve výši max. 75 % jejího kofinancování aktivit daného konsorcia a pro konsorcia schválené v rámci </a:t>
            </a:r>
            <a:r>
              <a:rPr lang="cs-CZ" sz="1800" spc="-15" dirty="0" err="1">
                <a:effectLst/>
                <a:latin typeface="Calibri" panose="020F0502020204030204" pitchFamily="34" charset="0"/>
                <a:ea typeface="Calibri" panose="020F0502020204030204" pitchFamily="34" charset="0"/>
                <a:cs typeface="Times New Roman" panose="02020603050405020304" pitchFamily="18" charset="0"/>
              </a:rPr>
              <a:t>priorty</a:t>
            </a:r>
            <a:r>
              <a:rPr lang="cs-CZ" sz="1800" spc="-15" dirty="0">
                <a:effectLst/>
                <a:latin typeface="Calibri" panose="020F0502020204030204" pitchFamily="34" charset="0"/>
                <a:ea typeface="Calibri" panose="020F0502020204030204" pitchFamily="34" charset="0"/>
                <a:cs typeface="Times New Roman" panose="02020603050405020304" pitchFamily="18" charset="0"/>
              </a:rPr>
              <a:t> </a:t>
            </a:r>
            <a:r>
              <a:rPr lang="cs-CZ" sz="1800" spc="-15" dirty="0" err="1">
                <a:effectLst/>
                <a:latin typeface="Calibri" panose="020F0502020204030204" pitchFamily="34" charset="0"/>
                <a:ea typeface="Calibri" panose="020F0502020204030204" pitchFamily="34" charset="0"/>
                <a:cs typeface="Times New Roman" panose="02020603050405020304" pitchFamily="18" charset="0"/>
              </a:rPr>
              <a:t>Intensification</a:t>
            </a:r>
            <a:r>
              <a:rPr lang="cs-CZ" sz="1800" spc="-15" dirty="0">
                <a:effectLst/>
                <a:latin typeface="Calibri" panose="020F0502020204030204" pitchFamily="34" charset="0"/>
                <a:ea typeface="Calibri" panose="020F0502020204030204" pitchFamily="34" charset="0"/>
                <a:cs typeface="Times New Roman" panose="02020603050405020304" pitchFamily="18" charset="0"/>
              </a:rPr>
              <a:t> </a:t>
            </a:r>
            <a:r>
              <a:rPr lang="cs-CZ" sz="1800" spc="-15" dirty="0" err="1">
                <a:effectLst/>
                <a:latin typeface="Calibri" panose="020F0502020204030204" pitchFamily="34" charset="0"/>
                <a:ea typeface="Calibri" panose="020F0502020204030204" pitchFamily="34" charset="0"/>
                <a:cs typeface="Times New Roman" panose="02020603050405020304" pitchFamily="18" charset="0"/>
              </a:rPr>
              <a:t>of</a:t>
            </a:r>
            <a:r>
              <a:rPr lang="cs-CZ" sz="1800" spc="-15" dirty="0">
                <a:effectLst/>
                <a:latin typeface="Calibri" panose="020F0502020204030204" pitchFamily="34" charset="0"/>
                <a:ea typeface="Calibri" panose="020F0502020204030204" pitchFamily="34" charset="0"/>
                <a:cs typeface="Times New Roman" panose="02020603050405020304" pitchFamily="18" charset="0"/>
              </a:rPr>
              <a:t> prior </a:t>
            </a:r>
            <a:r>
              <a:rPr lang="cs-CZ" sz="1800" spc="-15" dirty="0" err="1">
                <a:effectLst/>
                <a:latin typeface="Calibri" panose="020F0502020204030204" pitchFamily="34" charset="0"/>
                <a:ea typeface="Calibri" panose="020F0502020204030204" pitchFamily="34" charset="0"/>
                <a:cs typeface="Times New Roman" panose="02020603050405020304" pitchFamily="18" charset="0"/>
              </a:rPr>
              <a:t>deep</a:t>
            </a:r>
            <a:r>
              <a:rPr lang="cs-CZ" sz="1800" spc="-15" dirty="0">
                <a:effectLst/>
                <a:latin typeface="Calibri" panose="020F0502020204030204" pitchFamily="34" charset="0"/>
                <a:ea typeface="Calibri" panose="020F0502020204030204" pitchFamily="34" charset="0"/>
                <a:cs typeface="Times New Roman" panose="02020603050405020304" pitchFamily="18" charset="0"/>
              </a:rPr>
              <a:t> </a:t>
            </a:r>
            <a:r>
              <a:rPr lang="cs-CZ" sz="1800" spc="-15" dirty="0" err="1">
                <a:effectLst/>
                <a:latin typeface="Calibri" panose="020F0502020204030204" pitchFamily="34" charset="0"/>
                <a:ea typeface="Calibri" panose="020F0502020204030204" pitchFamily="34" charset="0"/>
                <a:cs typeface="Times New Roman" panose="02020603050405020304" pitchFamily="18" charset="0"/>
              </a:rPr>
              <a:t>institutional</a:t>
            </a:r>
            <a:r>
              <a:rPr lang="cs-CZ" sz="1800" spc="-15" dirty="0">
                <a:effectLst/>
                <a:latin typeface="Calibri" panose="020F0502020204030204" pitchFamily="34" charset="0"/>
                <a:ea typeface="Calibri" panose="020F0502020204030204" pitchFamily="34" charset="0"/>
                <a:cs typeface="Times New Roman" panose="02020603050405020304" pitchFamily="18" charset="0"/>
              </a:rPr>
              <a:t> </a:t>
            </a:r>
            <a:r>
              <a:rPr lang="cs-CZ" sz="1800" spc="-15" dirty="0" err="1">
                <a:effectLst/>
                <a:latin typeface="Calibri" panose="020F0502020204030204" pitchFamily="34" charset="0"/>
                <a:ea typeface="Calibri" panose="020F0502020204030204" pitchFamily="34" charset="0"/>
                <a:cs typeface="Times New Roman" panose="02020603050405020304" pitchFamily="18" charset="0"/>
              </a:rPr>
              <a:t>transnational</a:t>
            </a:r>
            <a:r>
              <a:rPr lang="cs-CZ" sz="1800" spc="-15" dirty="0">
                <a:effectLst/>
                <a:latin typeface="Calibri" panose="020F0502020204030204" pitchFamily="34" charset="0"/>
                <a:ea typeface="Calibri" panose="020F0502020204030204" pitchFamily="34" charset="0"/>
                <a:cs typeface="Times New Roman" panose="02020603050405020304" pitchFamily="18" charset="0"/>
              </a:rPr>
              <a:t> </a:t>
            </a:r>
            <a:r>
              <a:rPr lang="cs-CZ" sz="1800" spc="-15" dirty="0" err="1">
                <a:effectLst/>
                <a:latin typeface="Calibri" panose="020F0502020204030204" pitchFamily="34" charset="0"/>
                <a:ea typeface="Calibri" panose="020F0502020204030204" pitchFamily="34" charset="0"/>
                <a:cs typeface="Times New Roman" panose="02020603050405020304" pitchFamily="18" charset="0"/>
              </a:rPr>
              <a:t>cooperation</a:t>
            </a:r>
            <a:r>
              <a:rPr lang="cs-CZ" sz="1800" spc="-15" dirty="0">
                <a:effectLst/>
                <a:latin typeface="Calibri" panose="020F0502020204030204" pitchFamily="34" charset="0"/>
                <a:ea typeface="Calibri" panose="020F0502020204030204" pitchFamily="34" charset="0"/>
                <a:cs typeface="Times New Roman" panose="02020603050405020304" pitchFamily="18" charset="0"/>
              </a:rPr>
              <a:t> ve výši max. 75 % jejího kofinancování aktivit, které však nebude vyšší než 7 mil. Kč na základě předloženého a ministerstvem schváleného plánu aktivit. Vysoká škola uvede v žádosti o podporu z ukazatele D aktivity v konsorciu pro rok 2023, včetně indikátorů a výše kofinancování pro rok 2023.</a:t>
            </a:r>
          </a:p>
          <a:p>
            <a:pPr algn="just">
              <a:lnSpc>
                <a:spcPct val="107000"/>
              </a:lnSpc>
              <a:spcAft>
                <a:spcPts val="600"/>
              </a:spcAft>
            </a:pPr>
            <a:r>
              <a:rPr lang="cs-CZ" sz="1800" b="1" i="1" spc="-15" dirty="0">
                <a:effectLst/>
                <a:latin typeface="Calibri" panose="020F0502020204030204" pitchFamily="34" charset="0"/>
                <a:ea typeface="Calibri" panose="020F0502020204030204" pitchFamily="34" charset="0"/>
                <a:cs typeface="Times New Roman" panose="02020603050405020304" pitchFamily="18" charset="0"/>
              </a:rPr>
              <a:t>Úprava metodiky vykazování U3V</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600"/>
              </a:spcAft>
              <a:buNone/>
            </a:pPr>
            <a:r>
              <a:rPr lang="cs-CZ" sz="1800" spc="-15" dirty="0">
                <a:effectLst/>
                <a:latin typeface="Calibri" panose="020F0502020204030204" pitchFamily="34" charset="0"/>
                <a:ea typeface="Calibri" panose="020F0502020204030204" pitchFamily="34" charset="0"/>
                <a:cs typeface="Times New Roman" panose="02020603050405020304" pitchFamily="18" charset="0"/>
              </a:rPr>
              <a:t>Na základě žádosti prezidenta Asociace U3V a po schválení tohoto návrhu valnou hromadou v září t. r. bude do Přílohy č. 2 Pravidel do metodiky vykazování výkonů v U3V doplněna do koeficientu K1 nová hodnota 0,4 pro výuku realizovanou distanční formou.</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spc="-15" dirty="0">
                <a:effectLst/>
                <a:latin typeface="Calibri" panose="020F0502020204030204" pitchFamily="34" charset="0"/>
                <a:ea typeface="Calibri" panose="020F0502020204030204" pitchFamily="34" charset="0"/>
                <a:cs typeface="Times New Roman" panose="02020603050405020304" pitchFamily="18" charset="0"/>
              </a:rPr>
              <a:t>Dopad této úpravy  nastane až v roce 2024.</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600"/>
              </a:spcAft>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600"/>
              </a:spcAft>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257805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C87835-AAAD-9FC1-BC43-B9A1A9C5B502}"/>
              </a:ext>
            </a:extLst>
          </p:cNvPr>
          <p:cNvSpPr>
            <a:spLocks noGrp="1"/>
          </p:cNvSpPr>
          <p:nvPr>
            <p:ph type="title"/>
          </p:nvPr>
        </p:nvSpPr>
        <p:spPr>
          <a:xfrm>
            <a:off x="677334" y="609600"/>
            <a:ext cx="8596668" cy="631971"/>
          </a:xfrm>
        </p:spPr>
        <p:txBody>
          <a:bodyPr>
            <a:normAutofit fontScale="90000"/>
          </a:bodyPr>
          <a:lstStyle/>
          <a:p>
            <a:r>
              <a:rPr lang="cs-CZ" sz="2200" b="1" spc="-15" dirty="0">
                <a:effectLst/>
                <a:latin typeface="Calibri" panose="020F0502020204030204" pitchFamily="34" charset="0"/>
                <a:ea typeface="Calibri" panose="020F0502020204030204" pitchFamily="34" charset="0"/>
                <a:cs typeface="Times New Roman" panose="02020603050405020304" pitchFamily="18" charset="0"/>
              </a:rPr>
              <a:t>Stipendia doktorských studijních programů po reformě</a:t>
            </a:r>
            <a:br>
              <a:rPr lang="cs-CZ" sz="1800" dirty="0">
                <a:effectLst/>
                <a:latin typeface="Calibri" panose="020F0502020204030204" pitchFamily="34" charset="0"/>
                <a:ea typeface="Calibri" panose="020F0502020204030204" pitchFamily="34" charset="0"/>
                <a:cs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49F560E5-E287-FB34-92CD-C2E026F9C69B}"/>
              </a:ext>
            </a:extLst>
          </p:cNvPr>
          <p:cNvSpPr>
            <a:spLocks noGrp="1"/>
          </p:cNvSpPr>
          <p:nvPr>
            <p:ph idx="1"/>
          </p:nvPr>
        </p:nvSpPr>
        <p:spPr>
          <a:xfrm>
            <a:off x="677334" y="1241571"/>
            <a:ext cx="8596668" cy="5285064"/>
          </a:xfrm>
        </p:spPr>
        <p:txBody>
          <a:bodyPr>
            <a:normAutofit fontScale="70000" lnSpcReduction="20000"/>
          </a:bodyPr>
          <a:lstStyle/>
          <a:p>
            <a:pPr algn="just">
              <a:lnSpc>
                <a:spcPct val="107000"/>
              </a:lnSpc>
              <a:spcAft>
                <a:spcPts val="600"/>
              </a:spcAft>
            </a:pPr>
            <a:r>
              <a:rPr lang="cs-CZ" sz="1800" spc="-15"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Hlavní motivací ke změně je nepříznivý aktuální stav. ČR z národního i mezinárodního pohledu (i s ohledem na velikost vysokého školství) vykazuje nadprůměrné počty studujících, ale zároveň podprůměrný počet absolventů (pouze cca 40 % studentů studium dokončí). Současně je průměrná délka úspěšného studia téměř 5,5 roku, standardní dobu studia (SDS) tak překračuje zhruba o 50 %. Výjimkou přitom nejsou ani studia trvající 8 i více let. Pouze 7 % studentů dokončí studium v řádném termínu.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cs-CZ" sz="1800" spc="-15"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 průběhu příprav byly pro MŠMT vypracovány dvě odborné studie, které se ve svých výsledcích shodují. Jako hlavní problémy doktorského studia byly identifikovány financování založené na počtu studujících a nízká míra otevřenosti systému. Současný systém financování vede instituce k nízké selektivitě a maximalizaci počtu přijatých. Nízká míra otevřenosti dopadá na slabou horizontální mobilitu, studující ve všech stupních studia zůstávají často na jedné VŠ. Dalším symptomem nízké míry otevřenosti je nedostatečná míra internacionalizace (malá účast na zahraničních pobytech a nízký počet studentů doktorského studia ze zahraničí, vyjma SR). V neposlední řadě nedochází k plnému využití potenciálu v oblasti spolupráce se soukromým sektorem (v mnohých doktorských studijních programem absentuje povinnosti absolvovat praxi).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cs-CZ" sz="1800" spc="-15"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Reforma si klade za cíl zvýšit kvalitu a konkurenceschopnost nejvyššího stupně studia a českého vědeckého prostředí. Má zlepšit podmínky pro VŠ i studující – zvýšit efektivitu vynakládaných prostředků, využití času a potenciálu studujících i školitelů, a to vše se zaměřením na národní úroveň i mezinárodní srovnání. V dlouhodobém horizontu je cílem reformy také snížit studijní neúspěšnost, se zaměřením na nižší počet přijatých doktorských studentů, kterým VŠ zajistí lepší podmínky pro studium a tvůrčí činnost.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cs-CZ" sz="1800" spc="-15"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Novela zákona o vysokých školách stanovuje minimální výši stipendia koeficientem 1,2násobku sazby minimální mzdy, a to pro studující v prezenční formě a v SDS. Dále novela upravuje formu závěrečné zkoušky, jejíž jedinou povinnou součástí bude obhajoba disertační práce. Úpravy standardů obsahují zejména následující opatření: zavedení povinnosti VŠ nastavit standardy školitele, umožnit mimořádným profesorům stát se garanty a školiteli, zapojit zahraniční odborníky do oponentur disertačních prací a oborových rad. Důraz je kladen i na získání odborné praxe studujících v oborech, jejichž charakter to umožňuje. Novela stanovuje i maximální počet hodin, který může studující odučit v rámci svých studijních povinností. Překročení této doby je možné jen na základě vzájemné dohody, přičemž hrazení této činnosti musí být nad rámec základního stipendia.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1703269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4E478E-A240-CD11-B71F-E0CCEBAC46C3}"/>
              </a:ext>
            </a:extLst>
          </p:cNvPr>
          <p:cNvSpPr>
            <a:spLocks noGrp="1"/>
          </p:cNvSpPr>
          <p:nvPr>
            <p:ph type="title"/>
          </p:nvPr>
        </p:nvSpPr>
        <p:spPr>
          <a:xfrm>
            <a:off x="677334" y="609600"/>
            <a:ext cx="8596668" cy="472580"/>
          </a:xfrm>
        </p:spPr>
        <p:txBody>
          <a:bodyPr>
            <a:normAutofit fontScale="90000"/>
          </a:bodyPr>
          <a:lstStyle/>
          <a:p>
            <a:r>
              <a:rPr lang="cs-CZ" sz="1800" b="1" spc="-15" dirty="0">
                <a:effectLst/>
                <a:latin typeface="Calibri" panose="020F0502020204030204" pitchFamily="34" charset="0"/>
                <a:ea typeface="Calibri" panose="020F0502020204030204" pitchFamily="34" charset="0"/>
                <a:cs typeface="Times New Roman" panose="02020603050405020304" pitchFamily="18" charset="0"/>
              </a:rPr>
              <a:t>Různé</a:t>
            </a:r>
            <a:br>
              <a:rPr lang="cs-CZ" sz="1800" dirty="0">
                <a:effectLst/>
                <a:latin typeface="Calibri" panose="020F0502020204030204" pitchFamily="34" charset="0"/>
                <a:ea typeface="Calibri" panose="020F0502020204030204" pitchFamily="34" charset="0"/>
                <a:cs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46967328-BB94-9F3E-5DB6-A8B3058B0C56}"/>
              </a:ext>
            </a:extLst>
          </p:cNvPr>
          <p:cNvSpPr>
            <a:spLocks noGrp="1"/>
          </p:cNvSpPr>
          <p:nvPr>
            <p:ph idx="1"/>
          </p:nvPr>
        </p:nvSpPr>
        <p:spPr>
          <a:xfrm>
            <a:off x="677333" y="1082181"/>
            <a:ext cx="9557235" cy="4959182"/>
          </a:xfrm>
        </p:spPr>
        <p:txBody>
          <a:bodyPr>
            <a:normAutofit fontScale="85000" lnSpcReduction="10000"/>
          </a:bodyPr>
          <a:lstStyle/>
          <a:p>
            <a:r>
              <a:rPr lang="cs-CZ" sz="1800" i="1" spc="-15" dirty="0">
                <a:effectLst/>
                <a:latin typeface="Calibri" panose="020F0502020204030204" pitchFamily="34" charset="0"/>
                <a:ea typeface="Calibri" panose="020F0502020204030204" pitchFamily="34" charset="0"/>
                <a:cs typeface="Times New Roman" panose="02020603050405020304" pitchFamily="18" charset="0"/>
              </a:rPr>
              <a:t>Návrh na úpravu podpory studia ukrajinských studentů na VVŠ</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600"/>
              </a:spcAft>
              <a:buNone/>
            </a:pPr>
            <a:r>
              <a:rPr lang="cs-CZ" sz="1400" spc="-15" dirty="0">
                <a:effectLst/>
                <a:latin typeface="Calibri" panose="020F0502020204030204" pitchFamily="34" charset="0"/>
                <a:ea typeface="Calibri" panose="020F0502020204030204" pitchFamily="34" charset="0"/>
                <a:cs typeface="Times New Roman" panose="02020603050405020304" pitchFamily="18" charset="0"/>
              </a:rPr>
              <a:t>Stávající podpora ukrajinských studentů je vymezena datumem napadení Ukrajiny, tedy dnem 24. 2. 2022. V rámci dvou kol předkládání žádostí v roce 2022 VVŠ nárokovaly podporu ve výši 174 mil. Kč., tedy o 24 mil. Kč. vyšší, než byl původní odhad pro rok 2022. Tyto prostředky budou poskytnuty v požadované výši.</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600"/>
              </a:spcAft>
              <a:buNone/>
            </a:pPr>
            <a:r>
              <a:rPr lang="cs-CZ" sz="1400" spc="-15" dirty="0">
                <a:effectLst/>
                <a:latin typeface="Calibri" panose="020F0502020204030204" pitchFamily="34" charset="0"/>
                <a:ea typeface="Calibri" panose="020F0502020204030204" pitchFamily="34" charset="0"/>
                <a:cs typeface="Times New Roman" panose="02020603050405020304" pitchFamily="18" charset="0"/>
              </a:rPr>
              <a:t>Pro rok 2023 se navrhuje zrušit omezení uvedeným datumem 24. 2. 2022, neboť negativní dopady konfliktu se týkají i studentů, kteří ke studiu nastoupili před tímto datem. Vzhledem k tomuto rozšíření přestává mít způsob stanovení finanční podpory pro jednotlivé školy, založený na seznamech relevantních studentů, smysl. MŠMT proto předpokládá pro rok 2023 vyčlenit v rozpočtu pevnou finanční částku a tu mezi VVŠ rozdělit na základě počtů přepočtených studií studentů s ukrajinským občanstvím na jednotlivých školách uvedených v SIMS. Podmínky použití prostředků budou vymezeny v příslušném podnětu k předkládání žádostí o podporu. </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cs-CZ" sz="1800" i="1" spc="-15" dirty="0">
                <a:effectLst/>
                <a:latin typeface="Calibri" panose="020F0502020204030204" pitchFamily="34" charset="0"/>
                <a:ea typeface="Calibri" panose="020F0502020204030204" pitchFamily="34" charset="0"/>
                <a:cs typeface="Times New Roman" panose="02020603050405020304" pitchFamily="18" charset="0"/>
              </a:rPr>
              <a:t>Revize podílů ve fixní části rozpočtu VŠ</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600"/>
              </a:spcAft>
              <a:buNone/>
            </a:pPr>
            <a:r>
              <a:rPr lang="cs-CZ" sz="1400" spc="-15" dirty="0">
                <a:effectLst/>
                <a:latin typeface="Calibri" panose="020F0502020204030204" pitchFamily="34" charset="0"/>
                <a:ea typeface="Calibri" panose="020F0502020204030204" pitchFamily="34" charset="0"/>
                <a:cs typeface="Times New Roman" panose="02020603050405020304" pitchFamily="18" charset="0"/>
              </a:rPr>
              <a:t>Plánované zahájení přípravy podkladů pro revizi a případný návrh úpravy podílů jednotlivých VVŠ na fixní části rozpočtu vysokých škol, ke kterému ministerstvo na základě diskuse na RK dne 3. 6. 2022 plánovalo ustavit pracovní skupinu, bylo na základě společné žádosti České konference rektorů a Rady vysokých škol s ohledem na preferenci přednostního řešení dopadů zásadních externích vlivů na financování vysokých škol odloženo.</a:t>
            </a:r>
          </a:p>
          <a:p>
            <a:pPr algn="just">
              <a:lnSpc>
                <a:spcPct val="107000"/>
              </a:lnSpc>
              <a:spcAft>
                <a:spcPts val="600"/>
              </a:spcAft>
            </a:pPr>
            <a:r>
              <a:rPr lang="cs-CZ" sz="1800" i="1" spc="-15" dirty="0">
                <a:effectLst/>
                <a:latin typeface="Calibri" panose="020F0502020204030204" pitchFamily="34" charset="0"/>
                <a:ea typeface="Calibri" panose="020F0502020204030204" pitchFamily="34" charset="0"/>
                <a:cs typeface="Times New Roman" panose="02020603050405020304" pitchFamily="18" charset="0"/>
              </a:rPr>
              <a:t>Změna vykazování mobilit do SIMS</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600"/>
              </a:spcAft>
              <a:buNone/>
            </a:pPr>
            <a:r>
              <a:rPr lang="cs-CZ" sz="1500" spc="-15" dirty="0">
                <a:effectLst/>
                <a:latin typeface="Calibri" panose="020F0502020204030204" pitchFamily="34" charset="0"/>
                <a:ea typeface="Calibri" panose="020F0502020204030204" pitchFamily="34" charset="0"/>
                <a:cs typeface="Times New Roman" panose="02020603050405020304" pitchFamily="18" charset="0"/>
              </a:rPr>
              <a:t>Ministerstvo na základě návrhu Pracovní skupiny ČKR pro internacionalizaci navrhuje sjednocení vykazování mobilit ve výročních zprávách a v SIMS a navrhuje zkrácení délky vykazovaných studentských mezinárodních mobilit v rámci indikátoru výkonové části rozpočtu VVŠ „K – Mezinárodní mobilita“ na 14 dní.</a:t>
            </a:r>
          </a:p>
          <a:p>
            <a:pPr algn="just">
              <a:lnSpc>
                <a:spcPct val="107000"/>
              </a:lnSpc>
              <a:spcAft>
                <a:spcPts val="600"/>
              </a:spcAft>
            </a:pPr>
            <a:r>
              <a:rPr lang="cs-CZ" sz="1800" i="1" spc="-15" dirty="0">
                <a:effectLst/>
                <a:latin typeface="Calibri" panose="020F0502020204030204" pitchFamily="34" charset="0"/>
                <a:ea typeface="Calibri" panose="020F0502020204030204" pitchFamily="34" charset="0"/>
                <a:cs typeface="Times New Roman" panose="02020603050405020304" pitchFamily="18" charset="0"/>
              </a:rPr>
              <a:t> Návrh nových KEN</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600"/>
              </a:spcAft>
              <a:buNone/>
            </a:pP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42420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D276BB-2C6B-FD0B-58CC-C8E660A8B4DD}"/>
              </a:ext>
            </a:extLst>
          </p:cNvPr>
          <p:cNvSpPr>
            <a:spLocks noGrp="1"/>
          </p:cNvSpPr>
          <p:nvPr>
            <p:ph type="title"/>
          </p:nvPr>
        </p:nvSpPr>
        <p:spPr>
          <a:xfrm>
            <a:off x="677334" y="609600"/>
            <a:ext cx="8596668" cy="749417"/>
          </a:xfrm>
        </p:spPr>
        <p:txBody>
          <a:bodyPr/>
          <a:lstStyle/>
          <a:p>
            <a:r>
              <a:rPr lang="cs-CZ" dirty="0"/>
              <a:t>K diskuzi</a:t>
            </a:r>
          </a:p>
        </p:txBody>
      </p:sp>
      <p:sp>
        <p:nvSpPr>
          <p:cNvPr id="3" name="Zástupný obsah 2">
            <a:extLst>
              <a:ext uri="{FF2B5EF4-FFF2-40B4-BE49-F238E27FC236}">
                <a16:creationId xmlns:a16="http://schemas.microsoft.com/office/drawing/2014/main" id="{F58B3D72-413C-1A48-A9B1-4B48FAEF7D50}"/>
              </a:ext>
            </a:extLst>
          </p:cNvPr>
          <p:cNvSpPr>
            <a:spLocks noGrp="1"/>
          </p:cNvSpPr>
          <p:nvPr>
            <p:ph idx="1"/>
          </p:nvPr>
        </p:nvSpPr>
        <p:spPr>
          <a:xfrm>
            <a:off x="677334" y="1291905"/>
            <a:ext cx="8596668" cy="4749457"/>
          </a:xfrm>
        </p:spPr>
        <p:txBody>
          <a:bodyPr/>
          <a:lstStyle/>
          <a:p>
            <a:pPr marL="342900" lvl="0" indent="-342900">
              <a:buFont typeface="Calibri" panose="020F0502020204030204" pitchFamily="34" charset="0"/>
              <a:buChar char="-"/>
            </a:pPr>
            <a:r>
              <a:rPr lang="cs-CZ" sz="1800" dirty="0">
                <a:effectLst/>
                <a:latin typeface="Calibri" panose="020F0502020204030204" pitchFamily="34" charset="0"/>
                <a:ea typeface="Times New Roman" panose="02020603050405020304" pitchFamily="18" charset="0"/>
              </a:rPr>
              <a:t>Přiznání nárůstu na energie cestou ukazatele F,  ministerstvo musí respektovat návrh střednědobého výhledu SR, ve kterém pro roky 2024-25 oněch 800 ml. Kč opravdu není, ale tento fakt je pro VŠ velmi znepokojující, až nepřijatelný – to si opravdu myslí, že od roku 2024 nebudou s cenami energií problémy?</a:t>
            </a:r>
            <a:endParaRPr lang="cs-CZ" sz="1800" dirty="0">
              <a:effectLst/>
              <a:latin typeface="Calibri" panose="020F0502020204030204" pitchFamily="34" charset="0"/>
              <a:ea typeface="Calibri" panose="020F0502020204030204" pitchFamily="34" charset="0"/>
            </a:endParaRPr>
          </a:p>
          <a:p>
            <a:pPr marL="342900" lvl="0" indent="-342900">
              <a:buFont typeface="Calibri" panose="020F0502020204030204" pitchFamily="34" charset="0"/>
              <a:buChar char="-"/>
            </a:pPr>
            <a:r>
              <a:rPr lang="cs-CZ" sz="1800" dirty="0">
                <a:effectLst/>
                <a:latin typeface="Calibri" panose="020F0502020204030204" pitchFamily="34" charset="0"/>
                <a:ea typeface="Times New Roman" panose="02020603050405020304" pitchFamily="18" charset="0"/>
              </a:rPr>
              <a:t>Na základě tohoto postupu pak rozdělit celý reálný „nárůst“ 500 mil. Kč jen podle K nepovažuji za správné – řada institucionálních finančních problémů a konec konců i reálná nutnost dofinancovat energie (řadě škol nebude uvažovaný  podíl na 800 mil. stačit) svědčí pro rozdělení dle A. Navíc samo připočtení 500 mil. ke K či k A je tak malá částka, že to prakticky s poměrem A:K téměř nic neudělá.</a:t>
            </a:r>
          </a:p>
          <a:p>
            <a:pPr marL="342900" lvl="0" indent="-342900">
              <a:buFont typeface="Calibri" panose="020F0502020204030204" pitchFamily="34" charset="0"/>
              <a:buChar char="-"/>
            </a:pPr>
            <a:r>
              <a:rPr lang="cs-CZ" dirty="0">
                <a:latin typeface="Calibri" panose="020F0502020204030204" pitchFamily="34" charset="0"/>
                <a:ea typeface="Calibri" panose="020F0502020204030204" pitchFamily="34" charset="0"/>
              </a:rPr>
              <a:t>Zvýšení prostředků na U3V považuji za mnohem menší problém, než neustále reálně klesající částku na úhradu potřeb studentů se specifickými potřebami – ta by se měla zvýšit, neboť neustále okruh těchto studentů narůstá a povinnosti škol v ZVŠ vůči nim též.</a:t>
            </a:r>
          </a:p>
          <a:p>
            <a:pPr marL="342900" lvl="0" indent="-342900">
              <a:buFont typeface="Calibri" panose="020F0502020204030204" pitchFamily="34" charset="0"/>
              <a:buChar char="-"/>
            </a:pPr>
            <a:endParaRPr lang="cs-CZ" sz="1800" dirty="0">
              <a:effectLst/>
              <a:latin typeface="Calibri" panose="020F0502020204030204" pitchFamily="34" charset="0"/>
              <a:ea typeface="Calibri" panose="020F0502020204030204" pitchFamily="34" charset="0"/>
            </a:endParaRPr>
          </a:p>
          <a:p>
            <a:endParaRPr lang="cs-CZ" dirty="0"/>
          </a:p>
        </p:txBody>
      </p:sp>
    </p:spTree>
    <p:extLst>
      <p:ext uri="{BB962C8B-B14F-4D97-AF65-F5344CB8AC3E}">
        <p14:creationId xmlns:p14="http://schemas.microsoft.com/office/powerpoint/2010/main" val="3180576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ED4D98-E954-23B1-CE53-E1A78055211C}"/>
              </a:ext>
            </a:extLst>
          </p:cNvPr>
          <p:cNvSpPr>
            <a:spLocks noGrp="1"/>
          </p:cNvSpPr>
          <p:nvPr>
            <p:ph type="title"/>
          </p:nvPr>
        </p:nvSpPr>
        <p:spPr/>
        <p:txBody>
          <a:bodyPr/>
          <a:lstStyle/>
          <a:p>
            <a:r>
              <a:rPr lang="cs-CZ" dirty="0"/>
              <a:t>Návrh na usnesení</a:t>
            </a:r>
          </a:p>
        </p:txBody>
      </p:sp>
      <p:sp>
        <p:nvSpPr>
          <p:cNvPr id="3" name="Zástupný obsah 2">
            <a:extLst>
              <a:ext uri="{FF2B5EF4-FFF2-40B4-BE49-F238E27FC236}">
                <a16:creationId xmlns:a16="http://schemas.microsoft.com/office/drawing/2014/main" id="{17797C2C-D357-43D9-E82E-BD9658178393}"/>
              </a:ext>
            </a:extLst>
          </p:cNvPr>
          <p:cNvSpPr>
            <a:spLocks noGrp="1"/>
          </p:cNvSpPr>
          <p:nvPr>
            <p:ph idx="1"/>
          </p:nvPr>
        </p:nvSpPr>
        <p:spPr>
          <a:xfrm>
            <a:off x="677334" y="2160589"/>
            <a:ext cx="9548846" cy="3880773"/>
          </a:xfrm>
        </p:spPr>
        <p:txBody>
          <a:bodyPr/>
          <a:lstStyle/>
          <a:p>
            <a:pPr marL="0" indent="0">
              <a:buNone/>
            </a:pPr>
            <a:r>
              <a:rPr lang="cs-CZ" dirty="0"/>
              <a:t>Předsednictvo RVŠ ukládá svým zástupcům v </a:t>
            </a:r>
            <a:r>
              <a:rPr lang="cs-CZ"/>
              <a:t>Reprezentativní komisi MŠMT</a:t>
            </a:r>
            <a:r>
              <a:rPr lang="cs-CZ" dirty="0"/>
              <a:t>:</a:t>
            </a:r>
          </a:p>
          <a:p>
            <a:pPr>
              <a:buFontTx/>
              <a:buChar char="-"/>
            </a:pPr>
            <a:r>
              <a:rPr lang="cs-CZ" dirty="0"/>
              <a:t>vyjádřit se k negativnímu dopadu rozdělení částky 800 mil. Kč určených na krytí  zvýšených energetických výdajů VŠ cestou ukazatele F</a:t>
            </a:r>
          </a:p>
          <a:p>
            <a:pPr>
              <a:buFontTx/>
              <a:buChar char="-"/>
            </a:pPr>
            <a:r>
              <a:rPr lang="cs-CZ" dirty="0"/>
              <a:t>doporučit ministerstvu zvážit institucionální povahu zbývající částky nárůstu rozpočtu ve výši 500 mil. Kč a přehodnotit záměr alokovat je VŠ prostřednictvím K</a:t>
            </a:r>
          </a:p>
          <a:p>
            <a:pPr>
              <a:buFontTx/>
              <a:buChar char="-"/>
            </a:pPr>
            <a:r>
              <a:rPr lang="cs-CZ" dirty="0"/>
              <a:t>doporučit ministerstvu upřednostnit nárůst prostředků určených na specifické potřeby studentů oproti nárůstu prostředků na U3V</a:t>
            </a:r>
          </a:p>
          <a:p>
            <a:pPr>
              <a:buFontTx/>
              <a:buChar char="-"/>
            </a:pPr>
            <a:r>
              <a:rPr lang="cs-CZ" dirty="0"/>
              <a:t>doporučit ministerstvu hledat cesty možného posílení mzdových prostředků 4VUŠ. </a:t>
            </a:r>
          </a:p>
          <a:p>
            <a:pPr>
              <a:buFontTx/>
              <a:buChar char="-"/>
            </a:pPr>
            <a:endParaRPr lang="cs-CZ" dirty="0"/>
          </a:p>
        </p:txBody>
      </p:sp>
    </p:spTree>
    <p:extLst>
      <p:ext uri="{BB962C8B-B14F-4D97-AF65-F5344CB8AC3E}">
        <p14:creationId xmlns:p14="http://schemas.microsoft.com/office/powerpoint/2010/main" val="1600131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Obsah</a:t>
            </a:r>
          </a:p>
        </p:txBody>
      </p:sp>
      <p:sp>
        <p:nvSpPr>
          <p:cNvPr id="3" name="Zástupný symbol pro obsah 2"/>
          <p:cNvSpPr>
            <a:spLocks noGrp="1"/>
          </p:cNvSpPr>
          <p:nvPr>
            <p:ph idx="1"/>
          </p:nvPr>
        </p:nvSpPr>
        <p:spPr>
          <a:xfrm>
            <a:off x="1015067" y="2060849"/>
            <a:ext cx="9320169" cy="3240360"/>
          </a:xfrm>
        </p:spPr>
        <p:txBody>
          <a:bodyPr>
            <a:normAutofit/>
          </a:bodyPr>
          <a:lstStyle/>
          <a:p>
            <a:r>
              <a:rPr lang="cs-CZ" sz="4400" dirty="0"/>
              <a:t>Návrh státního rozpočtu 2023</a:t>
            </a:r>
          </a:p>
          <a:p>
            <a:r>
              <a:rPr lang="cs-CZ" sz="4400" dirty="0"/>
              <a:t>Střednědobý výhled SR 2024-25</a:t>
            </a:r>
          </a:p>
          <a:p>
            <a:r>
              <a:rPr lang="cs-CZ" sz="4400" dirty="0"/>
              <a:t>Podklady pro jednání Reprezentativní komise 30.11.2022</a:t>
            </a:r>
          </a:p>
        </p:txBody>
      </p:sp>
    </p:spTree>
    <p:extLst>
      <p:ext uri="{BB962C8B-B14F-4D97-AF65-F5344CB8AC3E}">
        <p14:creationId xmlns:p14="http://schemas.microsoft.com/office/powerpoint/2010/main" val="1667388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B4E605-7C40-0C96-F02D-8702D9D126B7}"/>
              </a:ext>
            </a:extLst>
          </p:cNvPr>
          <p:cNvSpPr>
            <a:spLocks noGrp="1"/>
          </p:cNvSpPr>
          <p:nvPr>
            <p:ph type="title"/>
          </p:nvPr>
        </p:nvSpPr>
        <p:spPr/>
        <p:txBody>
          <a:bodyPr/>
          <a:lstStyle/>
          <a:p>
            <a:r>
              <a:rPr lang="cs-CZ" dirty="0"/>
              <a:t>Návrh zákona o státním rozpočtu 2023 z</a:t>
            </a:r>
            <a:br>
              <a:rPr lang="cs-CZ" dirty="0"/>
            </a:br>
            <a:r>
              <a:rPr lang="cs-CZ" dirty="0"/>
              <a:t>jednání Vlády ČR dne 26.9.2022</a:t>
            </a:r>
          </a:p>
        </p:txBody>
      </p:sp>
      <p:sp>
        <p:nvSpPr>
          <p:cNvPr id="3" name="Zástupný obsah 2">
            <a:extLst>
              <a:ext uri="{FF2B5EF4-FFF2-40B4-BE49-F238E27FC236}">
                <a16:creationId xmlns:a16="http://schemas.microsoft.com/office/drawing/2014/main" id="{C7CEACA1-A5CD-923C-BFF2-E41F6B5C477C}"/>
              </a:ext>
            </a:extLst>
          </p:cNvPr>
          <p:cNvSpPr>
            <a:spLocks noGrp="1"/>
          </p:cNvSpPr>
          <p:nvPr>
            <p:ph idx="1"/>
          </p:nvPr>
        </p:nvSpPr>
        <p:spPr/>
        <p:txBody>
          <a:bodyPr>
            <a:normAutofit fontScale="92500"/>
          </a:bodyPr>
          <a:lstStyle/>
          <a:p>
            <a:r>
              <a:rPr lang="cs-CZ" sz="1800" dirty="0">
                <a:effectLst/>
                <a:latin typeface="Calibri" panose="020F0502020204030204" pitchFamily="34" charset="0"/>
                <a:ea typeface="Times New Roman" panose="02020603050405020304" pitchFamily="18" charset="0"/>
                <a:cs typeface="Times New Roman" panose="02020603050405020304" pitchFamily="18" charset="0"/>
              </a:rPr>
              <a:t>Celkové výdaje kapitoly Ministerstvo školství, mládeže a tělovýchovy jsou pro rok 2023 navrženy ve výši 263,9 mld. Kč, bez započtení výdajů krytých příjmy ze zahraničních zdrojů pak činí 253,6 mld. Kč. Proti roku 2022 jsou celkové výdaje kapitoly na rok 2023 navýšeny o 16,9 mld. Kč, tj. o 7,15 % (bez započtení výdajů krytých příjmy ze zahraničních zdrojů).</a:t>
            </a:r>
          </a:p>
          <a:p>
            <a:pPr algn="just">
              <a:spcAft>
                <a:spcPts val="600"/>
              </a:spcAf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Výdaje v ukazateli Vysoké školy jsou pro rok 2023 navrženy ve výši 30,9 mld. Kč. Rozpočet pro vysoké školy zahrnuje především příspěvek na vzdělávací a další tvůrčí činnost a dále dotace na sociální a ubytovací stipendia, rozvoj vysoké školy či investiční projekty. Oblast běžných výdajů vysokých škol v kapitole Ministerstvo školství, mládeže a tělovýchovy byla posílena zejména z titulu dopadu růstu cen energií do činnosti vysokých škol (o 0,8 mld. Kč). </a:t>
            </a:r>
          </a:p>
          <a:p>
            <a:pPr algn="just">
              <a:spcAft>
                <a:spcPts val="600"/>
              </a:spcAf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Na podporu výzkumu, vývoje a inovací včetně programů spolufinancovaných z prostředků zahraničních programů je pro rok 2023 vyčleněna celková částka 20,3 mld. Kč, z toho ze státního rozpočtu 16,1 mld. Kč. Institucionální podpora výzkumných organizací – vysokých škol zahrnuje z důvodu růstu cen energií účelové navýšení o 450 mil. Kč.</a:t>
            </a:r>
          </a:p>
          <a:p>
            <a:endParaRPr lang="cs-CZ" dirty="0"/>
          </a:p>
        </p:txBody>
      </p:sp>
    </p:spTree>
    <p:extLst>
      <p:ext uri="{BB962C8B-B14F-4D97-AF65-F5344CB8AC3E}">
        <p14:creationId xmlns:p14="http://schemas.microsoft.com/office/powerpoint/2010/main" val="4095335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E3335F-A5E2-63E8-98D0-4AF24DF007FE}"/>
              </a:ext>
            </a:extLst>
          </p:cNvPr>
          <p:cNvSpPr>
            <a:spLocks noGrp="1"/>
          </p:cNvSpPr>
          <p:nvPr>
            <p:ph type="title"/>
          </p:nvPr>
        </p:nvSpPr>
        <p:spPr/>
        <p:txBody>
          <a:bodyPr/>
          <a:lstStyle/>
          <a:p>
            <a:r>
              <a:rPr lang="cs-CZ" dirty="0"/>
              <a:t>Specifické ukazatele</a:t>
            </a:r>
          </a:p>
        </p:txBody>
      </p:sp>
      <p:graphicFrame>
        <p:nvGraphicFramePr>
          <p:cNvPr id="4" name="Zástupný obsah 3">
            <a:extLst>
              <a:ext uri="{FF2B5EF4-FFF2-40B4-BE49-F238E27FC236}">
                <a16:creationId xmlns:a16="http://schemas.microsoft.com/office/drawing/2014/main" id="{6D094073-9827-A604-2555-F76F9EAA5EDB}"/>
              </a:ext>
            </a:extLst>
          </p:cNvPr>
          <p:cNvGraphicFramePr>
            <a:graphicFrameLocks noGrp="1"/>
          </p:cNvGraphicFramePr>
          <p:nvPr>
            <p:ph idx="1"/>
            <p:extLst>
              <p:ext uri="{D42A27DB-BD31-4B8C-83A1-F6EECF244321}">
                <p14:modId xmlns:p14="http://schemas.microsoft.com/office/powerpoint/2010/main" val="4137430808"/>
              </p:ext>
            </p:extLst>
          </p:nvPr>
        </p:nvGraphicFramePr>
        <p:xfrm>
          <a:off x="1266737" y="1997511"/>
          <a:ext cx="7707435" cy="2897134"/>
        </p:xfrm>
        <a:graphic>
          <a:graphicData uri="http://schemas.openxmlformats.org/drawingml/2006/table">
            <a:tbl>
              <a:tblPr>
                <a:tableStyleId>{5C22544A-7EE6-4342-B048-85BDC9FD1C3A}</a:tableStyleId>
              </a:tblPr>
              <a:tblGrid>
                <a:gridCol w="403941">
                  <a:extLst>
                    <a:ext uri="{9D8B030D-6E8A-4147-A177-3AD203B41FA5}">
                      <a16:colId xmlns:a16="http://schemas.microsoft.com/office/drawing/2014/main" val="1818972319"/>
                    </a:ext>
                  </a:extLst>
                </a:gridCol>
                <a:gridCol w="2255928">
                  <a:extLst>
                    <a:ext uri="{9D8B030D-6E8A-4147-A177-3AD203B41FA5}">
                      <a16:colId xmlns:a16="http://schemas.microsoft.com/office/drawing/2014/main" val="756753506"/>
                    </a:ext>
                  </a:extLst>
                </a:gridCol>
                <a:gridCol w="35187">
                  <a:extLst>
                    <a:ext uri="{9D8B030D-6E8A-4147-A177-3AD203B41FA5}">
                      <a16:colId xmlns:a16="http://schemas.microsoft.com/office/drawing/2014/main" val="457942978"/>
                    </a:ext>
                  </a:extLst>
                </a:gridCol>
                <a:gridCol w="1665341">
                  <a:extLst>
                    <a:ext uri="{9D8B030D-6E8A-4147-A177-3AD203B41FA5}">
                      <a16:colId xmlns:a16="http://schemas.microsoft.com/office/drawing/2014/main" val="263160340"/>
                    </a:ext>
                  </a:extLst>
                </a:gridCol>
                <a:gridCol w="1592168">
                  <a:extLst>
                    <a:ext uri="{9D8B030D-6E8A-4147-A177-3AD203B41FA5}">
                      <a16:colId xmlns:a16="http://schemas.microsoft.com/office/drawing/2014/main" val="3210053408"/>
                    </a:ext>
                  </a:extLst>
                </a:gridCol>
                <a:gridCol w="1754870">
                  <a:extLst>
                    <a:ext uri="{9D8B030D-6E8A-4147-A177-3AD203B41FA5}">
                      <a16:colId xmlns:a16="http://schemas.microsoft.com/office/drawing/2014/main" val="3189917478"/>
                    </a:ext>
                  </a:extLst>
                </a:gridCol>
              </a:tblGrid>
              <a:tr h="602402">
                <a:tc gridSpan="3">
                  <a:txBody>
                    <a:bodyPr/>
                    <a:lstStyle/>
                    <a:p>
                      <a:pPr algn="l" fontAlgn="ctr"/>
                      <a:endParaRPr lang="cs-CZ" sz="1000" b="0" i="0" u="none" strike="noStrike" dirty="0">
                        <a:effectLst/>
                        <a:latin typeface="Times New Roman" panose="02020603050405020304" pitchFamily="18" charset="0"/>
                      </a:endParaRPr>
                    </a:p>
                  </a:txBody>
                  <a:tcPr marL="0" marR="0" marT="0" marB="0" anchor="ctr"/>
                </a:tc>
                <a:tc hMerge="1">
                  <a:txBody>
                    <a:bodyPr/>
                    <a:lstStyle/>
                    <a:p>
                      <a:endParaRPr lang="cs-CZ"/>
                    </a:p>
                  </a:txBody>
                  <a:tcPr/>
                </a:tc>
                <a:tc hMerge="1">
                  <a:txBody>
                    <a:bodyPr/>
                    <a:lstStyle/>
                    <a:p>
                      <a:endParaRPr lang="cs-CZ"/>
                    </a:p>
                  </a:txBody>
                  <a:tcPr/>
                </a:tc>
                <a:tc>
                  <a:txBody>
                    <a:bodyPr/>
                    <a:lstStyle/>
                    <a:p>
                      <a:pPr algn="ctr" fontAlgn="ctr"/>
                      <a:r>
                        <a:rPr lang="cs-CZ" sz="1000" b="1" i="0" u="none" strike="noStrike" dirty="0">
                          <a:effectLst/>
                          <a:latin typeface="Times New Roman" panose="02020603050405020304" pitchFamily="18" charset="0"/>
                        </a:rPr>
                        <a:t>2022 schválený</a:t>
                      </a:r>
                    </a:p>
                  </a:txBody>
                  <a:tcPr marL="0" marR="80339" marT="0" marB="0" anchor="ctr"/>
                </a:tc>
                <a:tc>
                  <a:txBody>
                    <a:bodyPr/>
                    <a:lstStyle/>
                    <a:p>
                      <a:pPr algn="ctr" fontAlgn="ctr"/>
                      <a:r>
                        <a:rPr lang="cs-CZ" sz="1000" b="1" i="0" u="none" strike="noStrike" dirty="0">
                          <a:solidFill>
                            <a:srgbClr val="FF0000"/>
                          </a:solidFill>
                          <a:effectLst/>
                          <a:latin typeface="Times New Roman" panose="02020603050405020304" pitchFamily="18" charset="0"/>
                        </a:rPr>
                        <a:t>Návrh 2023 </a:t>
                      </a:r>
                    </a:p>
                    <a:p>
                      <a:pPr algn="ctr" fontAlgn="ctr"/>
                      <a:endParaRPr lang="cs-CZ" sz="1000" b="1" i="0" u="none" strike="noStrike" dirty="0">
                        <a:solidFill>
                          <a:srgbClr val="FF0000"/>
                        </a:solidFill>
                        <a:effectLst/>
                        <a:latin typeface="Times New Roman" panose="02020603050405020304" pitchFamily="18" charset="0"/>
                      </a:endParaRPr>
                    </a:p>
                  </a:txBody>
                  <a:tcPr marL="0" marR="80339" marT="0" marB="0" anchor="ctr"/>
                </a:tc>
                <a:tc>
                  <a:txBody>
                    <a:bodyPr/>
                    <a:lstStyle/>
                    <a:p>
                      <a:pPr algn="ctr" fontAlgn="ctr"/>
                      <a:r>
                        <a:rPr lang="cs-CZ" sz="1000" b="1" i="1" u="none" strike="noStrike" dirty="0">
                          <a:solidFill>
                            <a:srgbClr val="FF0000"/>
                          </a:solidFill>
                          <a:effectLst/>
                          <a:latin typeface="Times New Roman" panose="02020603050405020304" pitchFamily="18" charset="0"/>
                        </a:rPr>
                        <a:t>23-22</a:t>
                      </a:r>
                    </a:p>
                  </a:txBody>
                  <a:tcPr marL="0" marR="0" marT="0" marB="0" anchor="ctr"/>
                </a:tc>
                <a:extLst>
                  <a:ext uri="{0D108BD9-81ED-4DB2-BD59-A6C34878D82A}">
                    <a16:rowId xmlns:a16="http://schemas.microsoft.com/office/drawing/2014/main" val="4280825918"/>
                  </a:ext>
                </a:extLst>
              </a:tr>
              <a:tr h="314256">
                <a:tc gridSpan="3">
                  <a:txBody>
                    <a:bodyPr/>
                    <a:lstStyle/>
                    <a:p>
                      <a:pPr algn="l" fontAlgn="ctr"/>
                      <a:r>
                        <a:rPr lang="cs-CZ" sz="1000" u="none" strike="noStrike" dirty="0">
                          <a:effectLst/>
                        </a:rPr>
                        <a:t>Věda a vysoké školy</a:t>
                      </a:r>
                      <a:endParaRPr lang="cs-CZ" sz="1000" b="0" i="0" u="none" strike="noStrike" dirty="0">
                        <a:effectLst/>
                        <a:latin typeface="Times New Roman" panose="02020603050405020304" pitchFamily="18" charset="0"/>
                      </a:endParaRPr>
                    </a:p>
                  </a:txBody>
                  <a:tcPr marL="0" marR="0" marT="0" marB="0" anchor="ctr"/>
                </a:tc>
                <a:tc hMerge="1">
                  <a:txBody>
                    <a:bodyPr/>
                    <a:lstStyle/>
                    <a:p>
                      <a:endParaRPr lang="cs-CZ"/>
                    </a:p>
                  </a:txBody>
                  <a:tcPr/>
                </a:tc>
                <a:tc hMerge="1">
                  <a:txBody>
                    <a:bodyPr/>
                    <a:lstStyle/>
                    <a:p>
                      <a:endParaRPr lang="cs-CZ"/>
                    </a:p>
                  </a:txBody>
                  <a:tcPr/>
                </a:tc>
                <a:tc>
                  <a:txBody>
                    <a:bodyPr/>
                    <a:lstStyle/>
                    <a:p>
                      <a:pPr algn="r" fontAlgn="ctr"/>
                      <a:r>
                        <a:rPr lang="cs-CZ" sz="1000" u="none" strike="noStrike">
                          <a:effectLst/>
                        </a:rPr>
                        <a:t>48 273 547 881</a:t>
                      </a:r>
                      <a:endParaRPr lang="cs-CZ" sz="1000" b="0" i="0" u="none" strike="noStrike" dirty="0">
                        <a:effectLst/>
                        <a:latin typeface="Times New Roman" panose="02020603050405020304" pitchFamily="18" charset="0"/>
                      </a:endParaRPr>
                    </a:p>
                  </a:txBody>
                  <a:tcPr marL="0" marR="80339" marT="0" marB="0" anchor="ctr"/>
                </a:tc>
                <a:tc>
                  <a:txBody>
                    <a:bodyPr/>
                    <a:lstStyle/>
                    <a:p>
                      <a:pPr algn="r" fontAlgn="ctr"/>
                      <a:r>
                        <a:rPr lang="cs-CZ" sz="1000" u="none" strike="noStrike" dirty="0">
                          <a:solidFill>
                            <a:srgbClr val="FF0000"/>
                          </a:solidFill>
                          <a:effectLst/>
                        </a:rPr>
                        <a:t>51 220 509 650</a:t>
                      </a:r>
                      <a:endParaRPr lang="cs-CZ" sz="1000" b="0" i="0" u="none" strike="noStrike" dirty="0">
                        <a:solidFill>
                          <a:srgbClr val="FF0000"/>
                        </a:solidFill>
                        <a:effectLst/>
                        <a:latin typeface="Times New Roman" panose="02020603050405020304" pitchFamily="18" charset="0"/>
                      </a:endParaRPr>
                    </a:p>
                  </a:txBody>
                  <a:tcPr marL="0" marR="80339" marT="0" marB="0" anchor="ctr"/>
                </a:tc>
                <a:tc>
                  <a:txBody>
                    <a:bodyPr/>
                    <a:lstStyle/>
                    <a:p>
                      <a:pPr algn="ctr" fontAlgn="ctr"/>
                      <a:r>
                        <a:rPr lang="cs-CZ" sz="1000" u="none" strike="noStrike" dirty="0">
                          <a:solidFill>
                            <a:srgbClr val="0070C0"/>
                          </a:solidFill>
                          <a:effectLst/>
                        </a:rPr>
                        <a:t>2 946 961 769</a:t>
                      </a:r>
                      <a:endParaRPr lang="cs-CZ" sz="1000" b="0" i="1" u="none" strike="noStrike" dirty="0">
                        <a:solidFill>
                          <a:srgbClr val="0070C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595183234"/>
                  </a:ext>
                </a:extLst>
              </a:tr>
              <a:tr h="790653">
                <a:tc rowSpan="2">
                  <a:txBody>
                    <a:bodyPr/>
                    <a:lstStyle/>
                    <a:p>
                      <a:pPr algn="ctr" fontAlgn="ctr"/>
                      <a:r>
                        <a:rPr lang="cs-CZ" sz="1000" u="none" strike="noStrike">
                          <a:effectLst/>
                        </a:rPr>
                        <a:t>v tom: </a:t>
                      </a:r>
                      <a:endParaRPr lang="cs-CZ" sz="1000" b="0" i="0" u="none" strike="noStrike">
                        <a:effectLst/>
                        <a:latin typeface="Times New Roman" panose="02020603050405020304" pitchFamily="18" charset="0"/>
                      </a:endParaRPr>
                    </a:p>
                  </a:txBody>
                  <a:tcPr marL="0" marR="0" marT="0" marB="0" anchor="ctr"/>
                </a:tc>
                <a:tc>
                  <a:txBody>
                    <a:bodyPr/>
                    <a:lstStyle/>
                    <a:p>
                      <a:pPr algn="l" fontAlgn="ctr"/>
                      <a:r>
                        <a:rPr lang="cs-CZ" sz="1000" u="none" strike="noStrike" dirty="0">
                          <a:effectLst/>
                        </a:rPr>
                        <a:t>vysoké školy</a:t>
                      </a:r>
                      <a:endParaRPr lang="cs-CZ" sz="1000" b="0" i="0" u="none" strike="noStrike" dirty="0">
                        <a:effectLst/>
                        <a:latin typeface="Times New Roman" panose="02020603050405020304" pitchFamily="18" charset="0"/>
                      </a:endParaRPr>
                    </a:p>
                  </a:txBody>
                  <a:tcPr marL="0" marR="0" marT="0" marB="0" anchor="ctr"/>
                </a:tc>
                <a:tc>
                  <a:txBody>
                    <a:bodyPr/>
                    <a:lstStyle/>
                    <a:p>
                      <a:pPr algn="l" fontAlgn="ctr"/>
                      <a:r>
                        <a:rPr lang="cs-CZ" sz="1000" u="none" strike="noStrike" dirty="0">
                          <a:effectLst/>
                        </a:rPr>
                        <a:t> </a:t>
                      </a:r>
                      <a:endParaRPr lang="cs-CZ" sz="1000" b="0" i="0" u="none" strike="noStrike" dirty="0">
                        <a:effectLst/>
                        <a:latin typeface="Times New Roman" panose="02020603050405020304" pitchFamily="18" charset="0"/>
                      </a:endParaRPr>
                    </a:p>
                  </a:txBody>
                  <a:tcPr marL="0" marR="0" marT="0" marB="0" anchor="ctr"/>
                </a:tc>
                <a:tc>
                  <a:txBody>
                    <a:bodyPr/>
                    <a:lstStyle/>
                    <a:p>
                      <a:pPr algn="r" fontAlgn="ctr"/>
                      <a:r>
                        <a:rPr lang="cs-CZ" sz="1000" u="none" strike="noStrike">
                          <a:effectLst/>
                        </a:rPr>
                        <a:t>28 601 676 980</a:t>
                      </a:r>
                      <a:endParaRPr lang="cs-CZ" sz="1000" b="0" i="0" u="none" strike="noStrike" dirty="0">
                        <a:effectLst/>
                        <a:latin typeface="Times New Roman" panose="02020603050405020304" pitchFamily="18" charset="0"/>
                      </a:endParaRPr>
                    </a:p>
                  </a:txBody>
                  <a:tcPr marL="0" marR="80339" marT="0" marB="0" anchor="ctr"/>
                </a:tc>
                <a:tc>
                  <a:txBody>
                    <a:bodyPr/>
                    <a:lstStyle/>
                    <a:p>
                      <a:pPr algn="r" fontAlgn="ctr"/>
                      <a:r>
                        <a:rPr lang="cs-CZ" sz="1000" u="none" strike="noStrike" dirty="0">
                          <a:solidFill>
                            <a:srgbClr val="FF0000"/>
                          </a:solidFill>
                          <a:effectLst/>
                        </a:rPr>
                        <a:t>30 915 030 749</a:t>
                      </a:r>
                      <a:endParaRPr lang="cs-CZ" sz="1000" b="0" i="0" u="none" strike="noStrike" dirty="0">
                        <a:solidFill>
                          <a:srgbClr val="FF0000"/>
                        </a:solidFill>
                        <a:effectLst/>
                        <a:latin typeface="Times New Roman" panose="02020603050405020304" pitchFamily="18" charset="0"/>
                      </a:endParaRPr>
                    </a:p>
                  </a:txBody>
                  <a:tcPr marL="0" marR="80339" marT="0" marB="0" anchor="ctr"/>
                </a:tc>
                <a:tc>
                  <a:txBody>
                    <a:bodyPr/>
                    <a:lstStyle/>
                    <a:p>
                      <a:pPr algn="ctr" fontAlgn="ctr"/>
                      <a:r>
                        <a:rPr lang="cs-CZ" sz="1000" u="none" strike="noStrike" dirty="0">
                          <a:solidFill>
                            <a:srgbClr val="0070C0"/>
                          </a:solidFill>
                          <a:effectLst/>
                        </a:rPr>
                        <a:t>2 313 353 769</a:t>
                      </a:r>
                      <a:endParaRPr lang="cs-CZ" sz="1000" b="0" i="1" u="none" strike="noStrike" dirty="0">
                        <a:solidFill>
                          <a:srgbClr val="0070C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665216238"/>
                  </a:ext>
                </a:extLst>
              </a:tr>
              <a:tr h="875567">
                <a:tc vMerge="1">
                  <a:txBody>
                    <a:bodyPr/>
                    <a:lstStyle/>
                    <a:p>
                      <a:endParaRPr lang="cs-CZ"/>
                    </a:p>
                  </a:txBody>
                  <a:tcPr/>
                </a:tc>
                <a:tc>
                  <a:txBody>
                    <a:bodyPr/>
                    <a:lstStyle/>
                    <a:p>
                      <a:pPr algn="l" fontAlgn="ctr"/>
                      <a:r>
                        <a:rPr lang="pt-BR" sz="1000" u="none" strike="noStrike" dirty="0">
                          <a:effectLst/>
                        </a:rPr>
                        <a:t>výzkum, experimentální vývoj a inovace</a:t>
                      </a:r>
                      <a:endParaRPr lang="pt-BR" sz="1000" b="0" i="0" u="none" strike="noStrike" dirty="0">
                        <a:effectLst/>
                        <a:latin typeface="Times New Roman" panose="02020603050405020304" pitchFamily="18" charset="0"/>
                      </a:endParaRPr>
                    </a:p>
                  </a:txBody>
                  <a:tcPr marL="0" marR="0" marT="0" marB="0" anchor="ctr"/>
                </a:tc>
                <a:tc>
                  <a:txBody>
                    <a:bodyPr/>
                    <a:lstStyle/>
                    <a:p>
                      <a:pPr algn="l" fontAlgn="ctr"/>
                      <a:r>
                        <a:rPr lang="cs-CZ" sz="1000" u="none" strike="noStrike">
                          <a:effectLst/>
                        </a:rPr>
                        <a:t> </a:t>
                      </a:r>
                      <a:endParaRPr lang="cs-CZ" sz="1000" b="0" i="0" u="none" strike="noStrike">
                        <a:effectLst/>
                        <a:latin typeface="Times New Roman" panose="02020603050405020304" pitchFamily="18" charset="0"/>
                      </a:endParaRPr>
                    </a:p>
                  </a:txBody>
                  <a:tcPr marL="0" marR="0" marT="0" marB="0" anchor="ctr"/>
                </a:tc>
                <a:tc>
                  <a:txBody>
                    <a:bodyPr/>
                    <a:lstStyle/>
                    <a:p>
                      <a:pPr algn="r" fontAlgn="ctr"/>
                      <a:r>
                        <a:rPr lang="cs-CZ" sz="1000" u="none" strike="noStrike">
                          <a:effectLst/>
                        </a:rPr>
                        <a:t>19 671 870 901</a:t>
                      </a:r>
                      <a:endParaRPr lang="cs-CZ" sz="1000" b="0" i="0" u="none" strike="noStrike" dirty="0">
                        <a:effectLst/>
                        <a:latin typeface="Times New Roman" panose="02020603050405020304" pitchFamily="18" charset="0"/>
                      </a:endParaRPr>
                    </a:p>
                  </a:txBody>
                  <a:tcPr marL="0" marR="80339" marT="0" marB="0" anchor="ctr"/>
                </a:tc>
                <a:tc>
                  <a:txBody>
                    <a:bodyPr/>
                    <a:lstStyle/>
                    <a:p>
                      <a:pPr algn="r" fontAlgn="ctr"/>
                      <a:r>
                        <a:rPr lang="cs-CZ" sz="1000" u="none" strike="noStrike" dirty="0">
                          <a:solidFill>
                            <a:srgbClr val="FF0000"/>
                          </a:solidFill>
                          <a:effectLst/>
                        </a:rPr>
                        <a:t>20 305 478 901</a:t>
                      </a:r>
                      <a:endParaRPr lang="cs-CZ" sz="1000" b="0" i="0" u="none" strike="noStrike" dirty="0">
                        <a:solidFill>
                          <a:srgbClr val="FF0000"/>
                        </a:solidFill>
                        <a:effectLst/>
                        <a:latin typeface="Times New Roman" panose="02020603050405020304" pitchFamily="18" charset="0"/>
                      </a:endParaRPr>
                    </a:p>
                  </a:txBody>
                  <a:tcPr marL="0" marR="80339" marT="0" marB="0" anchor="ctr"/>
                </a:tc>
                <a:tc>
                  <a:txBody>
                    <a:bodyPr/>
                    <a:lstStyle/>
                    <a:p>
                      <a:pPr algn="ctr" fontAlgn="ctr"/>
                      <a:r>
                        <a:rPr lang="cs-CZ" sz="1000" u="none" strike="noStrike" dirty="0">
                          <a:solidFill>
                            <a:srgbClr val="0070C0"/>
                          </a:solidFill>
                          <a:effectLst/>
                        </a:rPr>
                        <a:t>633 608 000</a:t>
                      </a:r>
                      <a:endParaRPr lang="cs-CZ" sz="1000" b="0" i="1" u="none" strike="noStrike" dirty="0">
                        <a:solidFill>
                          <a:srgbClr val="0070C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902321074"/>
                  </a:ext>
                </a:extLst>
              </a:tr>
              <a:tr h="314256">
                <a:tc gridSpan="3">
                  <a:txBody>
                    <a:bodyPr/>
                    <a:lstStyle/>
                    <a:p>
                      <a:pPr algn="l" fontAlgn="ctr"/>
                      <a:r>
                        <a:rPr lang="cs-CZ" sz="1000" u="none" strike="noStrike">
                          <a:effectLst/>
                        </a:rPr>
                        <a:t>Výdaje regionálního školství a přímo řízených organizací</a:t>
                      </a:r>
                      <a:endParaRPr lang="cs-CZ" sz="1000" b="0" i="0" u="none" strike="noStrike">
                        <a:effectLst/>
                        <a:latin typeface="Times New Roman" panose="02020603050405020304" pitchFamily="18" charset="0"/>
                      </a:endParaRPr>
                    </a:p>
                  </a:txBody>
                  <a:tcPr marL="0" marR="0" marT="0" marB="0" anchor="ctr"/>
                </a:tc>
                <a:tc hMerge="1">
                  <a:txBody>
                    <a:bodyPr/>
                    <a:lstStyle/>
                    <a:p>
                      <a:endParaRPr lang="cs-CZ"/>
                    </a:p>
                  </a:txBody>
                  <a:tcPr/>
                </a:tc>
                <a:tc hMerge="1">
                  <a:txBody>
                    <a:bodyPr/>
                    <a:lstStyle/>
                    <a:p>
                      <a:endParaRPr lang="cs-CZ"/>
                    </a:p>
                  </a:txBody>
                  <a:tcPr/>
                </a:tc>
                <a:tc>
                  <a:txBody>
                    <a:bodyPr/>
                    <a:lstStyle/>
                    <a:p>
                      <a:pPr algn="r" fontAlgn="ctr"/>
                      <a:r>
                        <a:rPr lang="cs-CZ" sz="1000" u="none" strike="noStrike" dirty="0">
                          <a:effectLst/>
                        </a:rPr>
                        <a:t>187 872 562 342</a:t>
                      </a:r>
                      <a:endParaRPr lang="cs-CZ" sz="1000" b="0" i="0" u="none" strike="noStrike" dirty="0">
                        <a:effectLst/>
                        <a:latin typeface="Times New Roman" panose="02020603050405020304" pitchFamily="18" charset="0"/>
                      </a:endParaRPr>
                    </a:p>
                  </a:txBody>
                  <a:tcPr marL="0" marR="80339" marT="0" marB="0" anchor="ctr"/>
                </a:tc>
                <a:tc>
                  <a:txBody>
                    <a:bodyPr/>
                    <a:lstStyle/>
                    <a:p>
                      <a:pPr algn="r" fontAlgn="ctr"/>
                      <a:r>
                        <a:rPr lang="cs-CZ" sz="1000" u="none" strike="noStrike" dirty="0">
                          <a:solidFill>
                            <a:srgbClr val="FF0000"/>
                          </a:solidFill>
                          <a:effectLst/>
                        </a:rPr>
                        <a:t>201 460 678 681</a:t>
                      </a:r>
                      <a:endParaRPr lang="cs-CZ" sz="1000" b="0" i="0" u="none" strike="noStrike" dirty="0">
                        <a:solidFill>
                          <a:srgbClr val="FF0000"/>
                        </a:solidFill>
                        <a:effectLst/>
                        <a:latin typeface="Times New Roman" panose="02020603050405020304" pitchFamily="18" charset="0"/>
                      </a:endParaRPr>
                    </a:p>
                  </a:txBody>
                  <a:tcPr marL="0" marR="80339" marT="0" marB="0" anchor="ctr"/>
                </a:tc>
                <a:tc>
                  <a:txBody>
                    <a:bodyPr/>
                    <a:lstStyle/>
                    <a:p>
                      <a:pPr algn="ctr" fontAlgn="ctr"/>
                      <a:r>
                        <a:rPr lang="cs-CZ" sz="1000" u="none" strike="noStrike" dirty="0">
                          <a:solidFill>
                            <a:srgbClr val="0070C0"/>
                          </a:solidFill>
                          <a:effectLst/>
                        </a:rPr>
                        <a:t>13 588 116 339</a:t>
                      </a:r>
                      <a:endParaRPr lang="cs-CZ" sz="1000" b="0" i="1" u="none" strike="noStrike" dirty="0">
                        <a:solidFill>
                          <a:srgbClr val="0070C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4144514797"/>
                  </a:ext>
                </a:extLst>
              </a:tr>
            </a:tbl>
          </a:graphicData>
        </a:graphic>
      </p:graphicFrame>
    </p:spTree>
    <p:extLst>
      <p:ext uri="{BB962C8B-B14F-4D97-AF65-F5344CB8AC3E}">
        <p14:creationId xmlns:p14="http://schemas.microsoft.com/office/powerpoint/2010/main" val="14520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FDD663-1CCA-E9D3-B2C2-A0E596E12A9A}"/>
              </a:ext>
            </a:extLst>
          </p:cNvPr>
          <p:cNvSpPr>
            <a:spLocks noGrp="1"/>
          </p:cNvSpPr>
          <p:nvPr>
            <p:ph type="title"/>
          </p:nvPr>
        </p:nvSpPr>
        <p:spPr/>
        <p:txBody>
          <a:bodyPr>
            <a:normAutofit fontScale="90000"/>
          </a:bodyPr>
          <a:lstStyle/>
          <a:p>
            <a:pPr>
              <a:lnSpc>
                <a:spcPct val="115000"/>
              </a:lnSpc>
              <a:spcBef>
                <a:spcPts val="600"/>
              </a:spcBef>
              <a:spcAft>
                <a:spcPts val="600"/>
              </a:spcAft>
            </a:pPr>
            <a:r>
              <a:rPr lang="cs-CZ" sz="1800" b="1" dirty="0">
                <a:solidFill>
                  <a:srgbClr val="000000"/>
                </a:solidFill>
                <a:effectLst/>
                <a:latin typeface="Times New Roman" panose="02020603050405020304" pitchFamily="18" charset="0"/>
                <a:ea typeface="Times New Roman" panose="02020603050405020304" pitchFamily="18" charset="0"/>
              </a:rPr>
              <a:t>Pozměňovací návrh</a:t>
            </a:r>
            <a:br>
              <a:rPr lang="cs-CZ" sz="1800" dirty="0">
                <a:solidFill>
                  <a:srgbClr val="00000A"/>
                </a:solidFill>
                <a:effectLst/>
                <a:latin typeface="Times New Roman" panose="02020603050405020304" pitchFamily="18" charset="0"/>
                <a:ea typeface="Times New Roman" panose="02020603050405020304" pitchFamily="18" charset="0"/>
              </a:rPr>
            </a:br>
            <a:r>
              <a:rPr lang="cs-CZ" sz="1800" b="1" dirty="0">
                <a:effectLst/>
                <a:latin typeface="Times New Roman" panose="02020603050405020304" pitchFamily="18" charset="0"/>
                <a:ea typeface="Times New Roman" panose="02020603050405020304" pitchFamily="18" charset="0"/>
                <a:cs typeface="Times New Roman" panose="02020603050405020304" pitchFamily="18" charset="0"/>
              </a:rPr>
              <a:t>Poslance  poslance Karla Raise</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 </a:t>
            </a:r>
            <a:r>
              <a:rPr lang="cs-CZ" sz="1800" b="1" dirty="0">
                <a:effectLst/>
                <a:latin typeface="Times New Roman" panose="02020603050405020304" pitchFamily="18" charset="0"/>
                <a:ea typeface="Times New Roman" panose="02020603050405020304" pitchFamily="18" charset="0"/>
                <a:cs typeface="Times New Roman" panose="02020603050405020304" pitchFamily="18" charset="0"/>
              </a:rPr>
              <a:t>Ivo Vondráka </a:t>
            </a:r>
            <a:br>
              <a:rPr lang="cs-CZ" sz="1800" dirty="0">
                <a:effectLst/>
                <a:latin typeface="Calibri" panose="020F0502020204030204" pitchFamily="34" charset="0"/>
                <a:ea typeface="Times New Roman" panose="02020603050405020304" pitchFamily="18" charset="0"/>
                <a:cs typeface="Times New Roman" panose="02020603050405020304" pitchFamily="18" charset="0"/>
              </a:rPr>
            </a:b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k </a:t>
            </a:r>
            <a:r>
              <a:rPr lang="cs-CZ" sz="1800" b="1" dirty="0">
                <a:effectLst/>
                <a:latin typeface="Times New Roman" panose="02020603050405020304" pitchFamily="18" charset="0"/>
                <a:ea typeface="Times New Roman" panose="02020603050405020304" pitchFamily="18" charset="0"/>
                <a:cs typeface="Times New Roman" panose="02020603050405020304" pitchFamily="18" charset="0"/>
              </a:rPr>
              <a:t>vládnímu návrhu zákona o státním rozpočtu na rok 2023 </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(Sněmovní tisk č. 315/0)</a:t>
            </a:r>
            <a:b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cs-CZ" sz="1800" dirty="0">
                <a:effectLst/>
                <a:latin typeface="Calibri" panose="020F0502020204030204" pitchFamily="34" charset="0"/>
                <a:ea typeface="Times New Roman" panose="02020603050405020304" pitchFamily="18" charset="0"/>
                <a:cs typeface="Times New Roman" panose="02020603050405020304" pitchFamily="18" charset="0"/>
              </a:rPr>
            </a:br>
            <a:r>
              <a:rPr lang="cs-CZ" sz="1800" dirty="0">
                <a:solidFill>
                  <a:schemeClr val="tx1"/>
                </a:solidFill>
                <a:effectLst/>
                <a:latin typeface="Times New Roman" panose="02020603050405020304" pitchFamily="18" charset="0"/>
                <a:ea typeface="Calibri" panose="020F0502020204030204" pitchFamily="34" charset="0"/>
              </a:rPr>
              <a:t>V kapitole 333, Ministerstvo školství, mládeže a tělovýchovy, se zvyšují výdaje souhrnného ukazatele „Výdaje celkem“ a specifického ukazatele „Věda a vysoké školy, v tom: vysoké školy“ o částku 1,430 mld. Kč.</a:t>
            </a:r>
            <a:br>
              <a:rPr lang="cs-CZ" sz="1800" dirty="0">
                <a:solidFill>
                  <a:schemeClr val="tx1"/>
                </a:solidFill>
                <a:effectLst/>
                <a:latin typeface="Times New Roman" panose="02020603050405020304" pitchFamily="18" charset="0"/>
                <a:ea typeface="Times New Roman" panose="02020603050405020304" pitchFamily="18" charset="0"/>
              </a:rPr>
            </a:br>
            <a:r>
              <a:rPr lang="cs-CZ" sz="1800" dirty="0">
                <a:solidFill>
                  <a:schemeClr val="tx1"/>
                </a:solidFill>
                <a:effectLst/>
                <a:latin typeface="Times New Roman" panose="02020603050405020304" pitchFamily="18" charset="0"/>
                <a:ea typeface="Times New Roman" panose="02020603050405020304" pitchFamily="18" charset="0"/>
              </a:rPr>
              <a:t>Zdůvodnění – nezbytné řešení alarmující mzdové situace ve vysokém školství umožní navýšení průměrné mzdy o 5-6% a to cestou zvýšení tarifů o 10%.</a:t>
            </a:r>
            <a:endParaRPr lang="cs-CZ" dirty="0">
              <a:solidFill>
                <a:schemeClr val="tx1"/>
              </a:solidFill>
            </a:endParaRPr>
          </a:p>
        </p:txBody>
      </p:sp>
    </p:spTree>
    <p:extLst>
      <p:ext uri="{BB962C8B-B14F-4D97-AF65-F5344CB8AC3E}">
        <p14:creationId xmlns:p14="http://schemas.microsoft.com/office/powerpoint/2010/main" val="1384758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6D05A4-F1BF-A92A-2F0F-BE8B252EB17A}"/>
              </a:ext>
            </a:extLst>
          </p:cNvPr>
          <p:cNvSpPr>
            <a:spLocks noGrp="1"/>
          </p:cNvSpPr>
          <p:nvPr>
            <p:ph type="title"/>
          </p:nvPr>
        </p:nvSpPr>
        <p:spPr/>
        <p:txBody>
          <a:bodyPr/>
          <a:lstStyle/>
          <a:p>
            <a:r>
              <a:rPr lang="cs-CZ" dirty="0"/>
              <a:t>Střednědobý výhled SR 2024-25 </a:t>
            </a:r>
          </a:p>
        </p:txBody>
      </p:sp>
      <p:graphicFrame>
        <p:nvGraphicFramePr>
          <p:cNvPr id="4" name="Zástupný obsah 3">
            <a:extLst>
              <a:ext uri="{FF2B5EF4-FFF2-40B4-BE49-F238E27FC236}">
                <a16:creationId xmlns:a16="http://schemas.microsoft.com/office/drawing/2014/main" id="{8C624682-7EAC-42FC-75D6-8CB9A66C24FB}"/>
              </a:ext>
            </a:extLst>
          </p:cNvPr>
          <p:cNvGraphicFramePr>
            <a:graphicFrameLocks noGrp="1"/>
          </p:cNvGraphicFramePr>
          <p:nvPr>
            <p:ph idx="1"/>
            <p:extLst>
              <p:ext uri="{D42A27DB-BD31-4B8C-83A1-F6EECF244321}">
                <p14:modId xmlns:p14="http://schemas.microsoft.com/office/powerpoint/2010/main" val="2517658668"/>
              </p:ext>
            </p:extLst>
          </p:nvPr>
        </p:nvGraphicFramePr>
        <p:xfrm>
          <a:off x="677336" y="1476464"/>
          <a:ext cx="8751899" cy="5016613"/>
        </p:xfrm>
        <a:graphic>
          <a:graphicData uri="http://schemas.openxmlformats.org/drawingml/2006/table">
            <a:tbl>
              <a:tblPr firstRow="1" firstCol="1" bandRow="1">
                <a:tableStyleId>{5C22544A-7EE6-4342-B048-85BDC9FD1C3A}</a:tableStyleId>
              </a:tblPr>
              <a:tblGrid>
                <a:gridCol w="3126410">
                  <a:extLst>
                    <a:ext uri="{9D8B030D-6E8A-4147-A177-3AD203B41FA5}">
                      <a16:colId xmlns:a16="http://schemas.microsoft.com/office/drawing/2014/main" val="3447630987"/>
                    </a:ext>
                  </a:extLst>
                </a:gridCol>
                <a:gridCol w="1770607">
                  <a:extLst>
                    <a:ext uri="{9D8B030D-6E8A-4147-A177-3AD203B41FA5}">
                      <a16:colId xmlns:a16="http://schemas.microsoft.com/office/drawing/2014/main" val="1941433263"/>
                    </a:ext>
                  </a:extLst>
                </a:gridCol>
                <a:gridCol w="852755">
                  <a:extLst>
                    <a:ext uri="{9D8B030D-6E8A-4147-A177-3AD203B41FA5}">
                      <a16:colId xmlns:a16="http://schemas.microsoft.com/office/drawing/2014/main" val="460890988"/>
                    </a:ext>
                  </a:extLst>
                </a:gridCol>
                <a:gridCol w="1000709">
                  <a:extLst>
                    <a:ext uri="{9D8B030D-6E8A-4147-A177-3AD203B41FA5}">
                      <a16:colId xmlns:a16="http://schemas.microsoft.com/office/drawing/2014/main" val="2720687628"/>
                    </a:ext>
                  </a:extLst>
                </a:gridCol>
                <a:gridCol w="1000709">
                  <a:extLst>
                    <a:ext uri="{9D8B030D-6E8A-4147-A177-3AD203B41FA5}">
                      <a16:colId xmlns:a16="http://schemas.microsoft.com/office/drawing/2014/main" val="1760793625"/>
                    </a:ext>
                  </a:extLst>
                </a:gridCol>
                <a:gridCol w="1000709">
                  <a:extLst>
                    <a:ext uri="{9D8B030D-6E8A-4147-A177-3AD203B41FA5}">
                      <a16:colId xmlns:a16="http://schemas.microsoft.com/office/drawing/2014/main" val="677290113"/>
                    </a:ext>
                  </a:extLst>
                </a:gridCol>
              </a:tblGrid>
              <a:tr h="503311">
                <a:tc gridSpan="3">
                  <a:txBody>
                    <a:bodyPr/>
                    <a:lstStyle/>
                    <a:p>
                      <a:pPr algn="ctr">
                        <a:lnSpc>
                          <a:spcPct val="107000"/>
                        </a:lnSpc>
                        <a:spcAft>
                          <a:spcPts val="800"/>
                        </a:spcAft>
                      </a:pPr>
                      <a:r>
                        <a:rPr lang="cs-CZ" sz="800">
                          <a:effectLst/>
                        </a:rPr>
                        <a:t>Specifické ukazatele - výdaje</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hMerge="1">
                  <a:txBody>
                    <a:bodyPr/>
                    <a:lstStyle/>
                    <a:p>
                      <a:endParaRPr lang="cs-CZ"/>
                    </a:p>
                  </a:txBody>
                  <a:tcPr/>
                </a:tc>
                <a:tc hMerge="1">
                  <a:txBody>
                    <a:bodyPr/>
                    <a:lstStyle/>
                    <a:p>
                      <a:endParaRPr lang="cs-CZ"/>
                    </a:p>
                  </a:txBody>
                  <a:tcPr/>
                </a:tc>
                <a:tc>
                  <a:txBody>
                    <a:bodyPr/>
                    <a:lstStyle/>
                    <a:p>
                      <a:pPr algn="ctr">
                        <a:lnSpc>
                          <a:spcPct val="107000"/>
                        </a:lnSpc>
                        <a:spcAft>
                          <a:spcPts val="800"/>
                        </a:spcAft>
                      </a:pPr>
                      <a:r>
                        <a:rPr lang="cs-CZ" sz="800">
                          <a:effectLst/>
                        </a:rPr>
                        <a:t>2023</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algn="ctr">
                        <a:lnSpc>
                          <a:spcPct val="107000"/>
                        </a:lnSpc>
                        <a:spcAft>
                          <a:spcPts val="800"/>
                        </a:spcAft>
                      </a:pPr>
                      <a:r>
                        <a:rPr lang="cs-CZ" sz="800">
                          <a:effectLst/>
                        </a:rPr>
                        <a:t>2024</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algn="ctr">
                        <a:lnSpc>
                          <a:spcPct val="107000"/>
                        </a:lnSpc>
                        <a:spcAft>
                          <a:spcPts val="800"/>
                        </a:spcAft>
                      </a:pPr>
                      <a:r>
                        <a:rPr lang="cs-CZ" sz="800" dirty="0">
                          <a:effectLst/>
                        </a:rPr>
                        <a:t>2025</a:t>
                      </a:r>
                      <a:endParaRPr lang="cs-CZ"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extLst>
                  <a:ext uri="{0D108BD9-81ED-4DB2-BD59-A6C34878D82A}">
                    <a16:rowId xmlns:a16="http://schemas.microsoft.com/office/drawing/2014/main" val="2259145321"/>
                  </a:ext>
                </a:extLst>
              </a:tr>
              <a:tr h="369780">
                <a:tc>
                  <a:txBody>
                    <a:bodyPr/>
                    <a:lstStyle/>
                    <a:p>
                      <a:pPr indent="127000">
                        <a:lnSpc>
                          <a:spcPct val="107000"/>
                        </a:lnSpc>
                        <a:spcAft>
                          <a:spcPts val="800"/>
                        </a:spcAft>
                      </a:pPr>
                      <a:r>
                        <a:rPr lang="cs-CZ" sz="800">
                          <a:effectLst/>
                        </a:rPr>
                        <a:t>Věda a vysoké školy</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nSpc>
                          <a:spcPct val="107000"/>
                        </a:lnSpc>
                        <a:spcAft>
                          <a:spcPts val="800"/>
                        </a:spcAft>
                      </a:pPr>
                      <a:r>
                        <a:rPr lang="cs-CZ" sz="8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nSpc>
                          <a:spcPct val="107000"/>
                        </a:lnSpc>
                        <a:spcAft>
                          <a:spcPts val="800"/>
                        </a:spcAft>
                      </a:pPr>
                      <a:r>
                        <a:rPr lang="cs-CZ" sz="8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51 220 509 650</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dirty="0">
                          <a:solidFill>
                            <a:srgbClr val="FF0000"/>
                          </a:solidFill>
                          <a:effectLst/>
                        </a:rPr>
                        <a:t>45 600 901 650</a:t>
                      </a:r>
                      <a:endParaRPr lang="cs-CZ" sz="9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solidFill>
                            <a:srgbClr val="FF0000"/>
                          </a:solidFill>
                          <a:effectLst/>
                        </a:rPr>
                        <a:t>45 660 901 650</a:t>
                      </a:r>
                      <a:endParaRPr lang="cs-CZ" sz="9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extLst>
                  <a:ext uri="{0D108BD9-81ED-4DB2-BD59-A6C34878D82A}">
                    <a16:rowId xmlns:a16="http://schemas.microsoft.com/office/drawing/2014/main" val="2105998114"/>
                  </a:ext>
                </a:extLst>
              </a:tr>
              <a:tr h="338965">
                <a:tc>
                  <a:txBody>
                    <a:bodyPr/>
                    <a:lstStyle/>
                    <a:p>
                      <a:pPr indent="127000">
                        <a:lnSpc>
                          <a:spcPct val="107000"/>
                        </a:lnSpc>
                        <a:spcAft>
                          <a:spcPts val="800"/>
                        </a:spcAft>
                      </a:pPr>
                      <a:r>
                        <a:rPr lang="cs-CZ" sz="800">
                          <a:effectLst/>
                        </a:rPr>
                        <a:t>v tom: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gridSpan="2">
                  <a:txBody>
                    <a:bodyPr/>
                    <a:lstStyle/>
                    <a:p>
                      <a:pPr>
                        <a:lnSpc>
                          <a:spcPct val="107000"/>
                        </a:lnSpc>
                        <a:spcAft>
                          <a:spcPts val="800"/>
                        </a:spcAft>
                      </a:pPr>
                      <a:r>
                        <a:rPr lang="cs-CZ" sz="800">
                          <a:effectLst/>
                        </a:rPr>
                        <a:t>vysoké školy</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hMerge="1">
                  <a:txBody>
                    <a:bodyPr/>
                    <a:lstStyle/>
                    <a:p>
                      <a:endParaRPr lang="cs-CZ"/>
                    </a:p>
                  </a:txBody>
                  <a:tcPr/>
                </a:tc>
                <a:tc>
                  <a:txBody>
                    <a:bodyPr/>
                    <a:lstStyle/>
                    <a:p>
                      <a:pPr indent="127000" algn="r">
                        <a:lnSpc>
                          <a:spcPct val="107000"/>
                        </a:lnSpc>
                        <a:spcAft>
                          <a:spcPts val="800"/>
                        </a:spcAft>
                      </a:pPr>
                      <a:r>
                        <a:rPr lang="cs-CZ" sz="800">
                          <a:effectLst/>
                        </a:rPr>
                        <a:t>30 915 030 749</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dirty="0">
                          <a:solidFill>
                            <a:srgbClr val="FF0000"/>
                          </a:solidFill>
                          <a:effectLst/>
                        </a:rPr>
                        <a:t>30 115 030 749</a:t>
                      </a:r>
                      <a:endParaRPr lang="cs-CZ" sz="9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solidFill>
                            <a:srgbClr val="FF0000"/>
                          </a:solidFill>
                          <a:effectLst/>
                        </a:rPr>
                        <a:t>30 115 030 749</a:t>
                      </a:r>
                      <a:endParaRPr lang="cs-CZ" sz="9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extLst>
                  <a:ext uri="{0D108BD9-81ED-4DB2-BD59-A6C34878D82A}">
                    <a16:rowId xmlns:a16="http://schemas.microsoft.com/office/drawing/2014/main" val="4082639231"/>
                  </a:ext>
                </a:extLst>
              </a:tr>
              <a:tr h="343006">
                <a:tc>
                  <a:txBody>
                    <a:bodyPr/>
                    <a:lstStyle/>
                    <a:p>
                      <a:pPr indent="508000">
                        <a:lnSpc>
                          <a:spcPct val="107000"/>
                        </a:lnSpc>
                        <a:spcAft>
                          <a:spcPts val="800"/>
                        </a:spcAft>
                      </a:pPr>
                      <a:r>
                        <a:rPr lang="cs-CZ" sz="8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a:lnSpc>
                          <a:spcPct val="107000"/>
                        </a:lnSpc>
                        <a:spcAft>
                          <a:spcPts val="800"/>
                        </a:spcAft>
                      </a:pPr>
                      <a:r>
                        <a:rPr lang="cs-CZ" sz="800">
                          <a:effectLst/>
                        </a:rPr>
                        <a:t>výzkum, experimentální vývoj a inovace</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a:lnSpc>
                          <a:spcPct val="107000"/>
                        </a:lnSpc>
                        <a:spcAft>
                          <a:spcPts val="800"/>
                        </a:spcAft>
                      </a:pPr>
                      <a:r>
                        <a:rPr lang="cs-CZ" sz="8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20 305 478 901</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dirty="0">
                          <a:solidFill>
                            <a:srgbClr val="FF0000"/>
                          </a:solidFill>
                          <a:effectLst/>
                        </a:rPr>
                        <a:t>15 485 870 901</a:t>
                      </a:r>
                      <a:endParaRPr lang="cs-CZ" sz="9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dirty="0">
                          <a:solidFill>
                            <a:srgbClr val="FF0000"/>
                          </a:solidFill>
                          <a:effectLst/>
                        </a:rPr>
                        <a:t>15 545 870 901</a:t>
                      </a:r>
                      <a:endParaRPr lang="cs-CZ" sz="9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extLst>
                  <a:ext uri="{0D108BD9-81ED-4DB2-BD59-A6C34878D82A}">
                    <a16:rowId xmlns:a16="http://schemas.microsoft.com/office/drawing/2014/main" val="3403439791"/>
                  </a:ext>
                </a:extLst>
              </a:tr>
              <a:tr h="369780">
                <a:tc>
                  <a:txBody>
                    <a:bodyPr/>
                    <a:lstStyle/>
                    <a:p>
                      <a:pPr indent="127000">
                        <a:lnSpc>
                          <a:spcPct val="107000"/>
                        </a:lnSpc>
                        <a:spcAft>
                          <a:spcPts val="800"/>
                        </a:spcAft>
                      </a:pPr>
                      <a:r>
                        <a:rPr lang="cs-CZ" sz="800">
                          <a:effectLst/>
                        </a:rPr>
                        <a:t>Výdaje regionálního školství a přímo řízených organizací</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nSpc>
                          <a:spcPct val="107000"/>
                        </a:lnSpc>
                        <a:spcAft>
                          <a:spcPts val="800"/>
                        </a:spcAft>
                      </a:pPr>
                      <a:r>
                        <a:rPr lang="cs-CZ" sz="8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nSpc>
                          <a:spcPct val="107000"/>
                        </a:lnSpc>
                        <a:spcAft>
                          <a:spcPts val="800"/>
                        </a:spcAft>
                      </a:pPr>
                      <a:r>
                        <a:rPr lang="cs-CZ" sz="8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201 460 678 681</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200 812 178 681</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200 812 178 681</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extLst>
                  <a:ext uri="{0D108BD9-81ED-4DB2-BD59-A6C34878D82A}">
                    <a16:rowId xmlns:a16="http://schemas.microsoft.com/office/drawing/2014/main" val="3976769341"/>
                  </a:ext>
                </a:extLst>
              </a:tr>
              <a:tr h="369780">
                <a:tc>
                  <a:txBody>
                    <a:bodyPr/>
                    <a:lstStyle/>
                    <a:p>
                      <a:pPr indent="127000">
                        <a:lnSpc>
                          <a:spcPct val="107000"/>
                        </a:lnSpc>
                        <a:spcAft>
                          <a:spcPts val="800"/>
                        </a:spcAft>
                      </a:pPr>
                      <a:r>
                        <a:rPr lang="cs-CZ" sz="800">
                          <a:effectLst/>
                        </a:rPr>
                        <a:t>Podpora činnosti v oblasti mládeže</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nSpc>
                          <a:spcPct val="107000"/>
                        </a:lnSpc>
                        <a:spcAft>
                          <a:spcPts val="800"/>
                        </a:spcAft>
                      </a:pPr>
                      <a:r>
                        <a:rPr lang="cs-CZ" sz="8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nSpc>
                          <a:spcPct val="107000"/>
                        </a:lnSpc>
                        <a:spcAft>
                          <a:spcPts val="800"/>
                        </a:spcAft>
                      </a:pPr>
                      <a:r>
                        <a:rPr lang="cs-CZ" sz="8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294 573 938</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294 573 938</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294 573 938</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extLst>
                  <a:ext uri="{0D108BD9-81ED-4DB2-BD59-A6C34878D82A}">
                    <a16:rowId xmlns:a16="http://schemas.microsoft.com/office/drawing/2014/main" val="1670847574"/>
                  </a:ext>
                </a:extLst>
              </a:tr>
              <a:tr h="369780">
                <a:tc>
                  <a:txBody>
                    <a:bodyPr/>
                    <a:lstStyle/>
                    <a:p>
                      <a:pPr indent="127000">
                        <a:lnSpc>
                          <a:spcPct val="107000"/>
                        </a:lnSpc>
                        <a:spcAft>
                          <a:spcPts val="800"/>
                        </a:spcAft>
                      </a:pPr>
                      <a:r>
                        <a:rPr lang="cs-CZ" sz="800">
                          <a:effectLst/>
                        </a:rPr>
                        <a:t>Výdaje spojené s výkonem předsednictví ČR v Radě Evropské unie</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nSpc>
                          <a:spcPct val="107000"/>
                        </a:lnSpc>
                        <a:spcAft>
                          <a:spcPts val="800"/>
                        </a:spcAft>
                      </a:pPr>
                      <a:r>
                        <a:rPr lang="cs-CZ" sz="8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nSpc>
                          <a:spcPct val="107000"/>
                        </a:lnSpc>
                        <a:spcAft>
                          <a:spcPts val="800"/>
                        </a:spcAft>
                      </a:pPr>
                      <a:r>
                        <a:rPr lang="cs-CZ" sz="8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651 840</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0</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0</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extLst>
                  <a:ext uri="{0D108BD9-81ED-4DB2-BD59-A6C34878D82A}">
                    <a16:rowId xmlns:a16="http://schemas.microsoft.com/office/drawing/2014/main" val="2107828519"/>
                  </a:ext>
                </a:extLst>
              </a:tr>
              <a:tr h="369780">
                <a:tc>
                  <a:txBody>
                    <a:bodyPr/>
                    <a:lstStyle/>
                    <a:p>
                      <a:pPr indent="127000">
                        <a:lnSpc>
                          <a:spcPct val="107000"/>
                        </a:lnSpc>
                        <a:spcAft>
                          <a:spcPts val="800"/>
                        </a:spcAft>
                      </a:pPr>
                      <a:r>
                        <a:rPr lang="cs-CZ" sz="800">
                          <a:effectLst/>
                        </a:rPr>
                        <a:t>Podpora činnosti v oblasti sportu</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nSpc>
                          <a:spcPct val="107000"/>
                        </a:lnSpc>
                        <a:spcAft>
                          <a:spcPts val="800"/>
                        </a:spcAft>
                      </a:pPr>
                      <a:r>
                        <a:rPr lang="cs-CZ" sz="8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nSpc>
                          <a:spcPct val="107000"/>
                        </a:lnSpc>
                        <a:spcAft>
                          <a:spcPts val="800"/>
                        </a:spcAft>
                      </a:pPr>
                      <a:r>
                        <a:rPr lang="cs-CZ" sz="8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339 451 351</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339 451 351</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339 451 351</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extLst>
                  <a:ext uri="{0D108BD9-81ED-4DB2-BD59-A6C34878D82A}">
                    <a16:rowId xmlns:a16="http://schemas.microsoft.com/office/drawing/2014/main" val="2384051002"/>
                  </a:ext>
                </a:extLst>
              </a:tr>
              <a:tr h="338965">
                <a:tc>
                  <a:txBody>
                    <a:bodyPr/>
                    <a:lstStyle/>
                    <a:p>
                      <a:pPr indent="127000">
                        <a:lnSpc>
                          <a:spcPct val="107000"/>
                        </a:lnSpc>
                        <a:spcAft>
                          <a:spcPts val="800"/>
                        </a:spcAft>
                      </a:pPr>
                      <a:r>
                        <a:rPr lang="cs-CZ" sz="800">
                          <a:effectLst/>
                        </a:rPr>
                        <a:t>v tom: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gridSpan="2">
                  <a:txBody>
                    <a:bodyPr/>
                    <a:lstStyle/>
                    <a:p>
                      <a:pPr>
                        <a:lnSpc>
                          <a:spcPct val="107000"/>
                        </a:lnSpc>
                        <a:spcAft>
                          <a:spcPts val="800"/>
                        </a:spcAft>
                      </a:pPr>
                      <a:r>
                        <a:rPr lang="cs-CZ" sz="800">
                          <a:effectLst/>
                        </a:rPr>
                        <a:t>sportovní reprezentace</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hMerge="1">
                  <a:txBody>
                    <a:bodyPr/>
                    <a:lstStyle/>
                    <a:p>
                      <a:endParaRPr lang="cs-CZ"/>
                    </a:p>
                  </a:txBody>
                  <a:tcPr/>
                </a:tc>
                <a:tc>
                  <a:txBody>
                    <a:bodyPr/>
                    <a:lstStyle/>
                    <a:p>
                      <a:pPr indent="127000" algn="r">
                        <a:lnSpc>
                          <a:spcPct val="107000"/>
                        </a:lnSpc>
                        <a:spcAft>
                          <a:spcPts val="800"/>
                        </a:spcAft>
                      </a:pPr>
                      <a:r>
                        <a:rPr lang="cs-CZ" sz="800">
                          <a:effectLst/>
                        </a:rPr>
                        <a:t>215 205 415</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215 205 415</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dirty="0">
                          <a:effectLst/>
                        </a:rPr>
                        <a:t>215 205 415</a:t>
                      </a:r>
                      <a:endParaRPr lang="cs-CZ"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extLst>
                  <a:ext uri="{0D108BD9-81ED-4DB2-BD59-A6C34878D82A}">
                    <a16:rowId xmlns:a16="http://schemas.microsoft.com/office/drawing/2014/main" val="2273992627"/>
                  </a:ext>
                </a:extLst>
              </a:tr>
              <a:tr h="338965">
                <a:tc>
                  <a:txBody>
                    <a:bodyPr/>
                    <a:lstStyle/>
                    <a:p>
                      <a:pPr indent="508000">
                        <a:lnSpc>
                          <a:spcPct val="107000"/>
                        </a:lnSpc>
                        <a:spcAft>
                          <a:spcPts val="800"/>
                        </a:spcAft>
                      </a:pPr>
                      <a:r>
                        <a:rPr lang="cs-CZ" sz="8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a:lnSpc>
                          <a:spcPct val="107000"/>
                        </a:lnSpc>
                        <a:spcAft>
                          <a:spcPts val="800"/>
                        </a:spcAft>
                      </a:pPr>
                      <a:r>
                        <a:rPr lang="cs-CZ" sz="800">
                          <a:effectLst/>
                        </a:rPr>
                        <a:t>školní a vysokoškolský sport</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a:lnSpc>
                          <a:spcPct val="107000"/>
                        </a:lnSpc>
                        <a:spcAft>
                          <a:spcPts val="800"/>
                        </a:spcAft>
                      </a:pPr>
                      <a:r>
                        <a:rPr lang="cs-CZ" sz="8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124 245 936</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124 245 936</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124 245 936</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extLst>
                  <a:ext uri="{0D108BD9-81ED-4DB2-BD59-A6C34878D82A}">
                    <a16:rowId xmlns:a16="http://schemas.microsoft.com/office/drawing/2014/main" val="2591800139"/>
                  </a:ext>
                </a:extLst>
              </a:tr>
              <a:tr h="431410">
                <a:tc gridSpan="3">
                  <a:txBody>
                    <a:bodyPr/>
                    <a:lstStyle/>
                    <a:p>
                      <a:pPr indent="127000">
                        <a:lnSpc>
                          <a:spcPct val="107000"/>
                        </a:lnSpc>
                        <a:spcAft>
                          <a:spcPts val="800"/>
                        </a:spcAft>
                      </a:pPr>
                      <a:r>
                        <a:rPr lang="cs-CZ" sz="800">
                          <a:effectLst/>
                        </a:rPr>
                        <a:t>Výdaje na programy spolufinancované z rozpočtu Evropské unie a z prostředků finančních mechanismů mimo výzkum, vývoj a inovace</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hMerge="1">
                  <a:txBody>
                    <a:bodyPr/>
                    <a:lstStyle/>
                    <a:p>
                      <a:endParaRPr lang="cs-CZ"/>
                    </a:p>
                  </a:txBody>
                  <a:tcPr/>
                </a:tc>
                <a:tc hMerge="1">
                  <a:txBody>
                    <a:bodyPr/>
                    <a:lstStyle/>
                    <a:p>
                      <a:endParaRPr lang="cs-CZ"/>
                    </a:p>
                  </a:txBody>
                  <a:tcPr/>
                </a:tc>
                <a:tc>
                  <a:txBody>
                    <a:bodyPr/>
                    <a:lstStyle/>
                    <a:p>
                      <a:pPr indent="127000" algn="r">
                        <a:lnSpc>
                          <a:spcPct val="107000"/>
                        </a:lnSpc>
                        <a:spcAft>
                          <a:spcPts val="800"/>
                        </a:spcAft>
                      </a:pPr>
                      <a:r>
                        <a:rPr lang="cs-CZ" sz="800">
                          <a:effectLst/>
                        </a:rPr>
                        <a:t>8 198 080 120</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1 576 954 003</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1 576 607 512</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extLst>
                  <a:ext uri="{0D108BD9-81ED-4DB2-BD59-A6C34878D82A}">
                    <a16:rowId xmlns:a16="http://schemas.microsoft.com/office/drawing/2014/main" val="4272754896"/>
                  </a:ext>
                </a:extLst>
              </a:tr>
              <a:tr h="369780">
                <a:tc>
                  <a:txBody>
                    <a:bodyPr/>
                    <a:lstStyle/>
                    <a:p>
                      <a:pPr indent="127000">
                        <a:lnSpc>
                          <a:spcPct val="107000"/>
                        </a:lnSpc>
                        <a:spcAft>
                          <a:spcPts val="800"/>
                        </a:spcAft>
                      </a:pPr>
                      <a:r>
                        <a:rPr lang="cs-CZ" sz="800">
                          <a:effectLst/>
                        </a:rPr>
                        <a:t>Ostatní výdaje na zabezpečení úkolů resortu</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nSpc>
                          <a:spcPct val="107000"/>
                        </a:lnSpc>
                        <a:spcAft>
                          <a:spcPts val="800"/>
                        </a:spcAft>
                      </a:pPr>
                      <a:r>
                        <a:rPr lang="cs-CZ" sz="8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508000">
                        <a:lnSpc>
                          <a:spcPct val="107000"/>
                        </a:lnSpc>
                        <a:spcAft>
                          <a:spcPts val="800"/>
                        </a:spcAft>
                      </a:pPr>
                      <a:r>
                        <a:rPr lang="cs-CZ" sz="8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2 349 086 611</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2 350 953 485</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gn="r">
                        <a:lnSpc>
                          <a:spcPct val="107000"/>
                        </a:lnSpc>
                        <a:spcAft>
                          <a:spcPts val="800"/>
                        </a:spcAft>
                      </a:pPr>
                      <a:r>
                        <a:rPr lang="cs-CZ" sz="800">
                          <a:effectLst/>
                        </a:rPr>
                        <a:t>2 351 299 976</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extLst>
                  <a:ext uri="{0D108BD9-81ED-4DB2-BD59-A6C34878D82A}">
                    <a16:rowId xmlns:a16="http://schemas.microsoft.com/office/drawing/2014/main" val="4123472454"/>
                  </a:ext>
                </a:extLst>
              </a:tr>
              <a:tr h="503311">
                <a:tc>
                  <a:txBody>
                    <a:bodyPr/>
                    <a:lstStyle/>
                    <a:p>
                      <a:pPr indent="153035">
                        <a:lnSpc>
                          <a:spcPct val="107000"/>
                        </a:lnSpc>
                        <a:spcAft>
                          <a:spcPts val="800"/>
                        </a:spcAft>
                      </a:pPr>
                      <a:r>
                        <a:rPr lang="cs-CZ" sz="1000">
                          <a:effectLst/>
                        </a:rPr>
                        <a:t>Výdaje celkem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53035">
                        <a:lnSpc>
                          <a:spcPct val="107000"/>
                        </a:lnSpc>
                        <a:spcAft>
                          <a:spcPts val="800"/>
                        </a:spcAft>
                      </a:pPr>
                      <a:r>
                        <a:rPr lang="cs-CZ" sz="10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000">
                        <a:lnSpc>
                          <a:spcPct val="107000"/>
                        </a:lnSpc>
                        <a:spcAft>
                          <a:spcPts val="800"/>
                        </a:spcAft>
                      </a:pPr>
                      <a:r>
                        <a:rPr lang="cs-CZ" sz="800">
                          <a:effectLst/>
                        </a:rPr>
                        <a:t> </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635" algn="r">
                        <a:lnSpc>
                          <a:spcPct val="107000"/>
                        </a:lnSpc>
                        <a:spcAft>
                          <a:spcPts val="800"/>
                        </a:spcAft>
                      </a:pPr>
                      <a:r>
                        <a:rPr lang="cs-CZ" sz="800">
                          <a:effectLst/>
                        </a:rPr>
                        <a:t>263 863 032 191</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635" algn="r">
                        <a:lnSpc>
                          <a:spcPct val="107000"/>
                        </a:lnSpc>
                        <a:spcAft>
                          <a:spcPts val="800"/>
                        </a:spcAft>
                      </a:pPr>
                      <a:r>
                        <a:rPr lang="cs-CZ" sz="800">
                          <a:effectLst/>
                        </a:rPr>
                        <a:t>250 975 013 108</a:t>
                      </a:r>
                      <a:endParaRPr lang="cs-CZ" sz="90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tc>
                  <a:txBody>
                    <a:bodyPr/>
                    <a:lstStyle/>
                    <a:p>
                      <a:pPr indent="127635" algn="r">
                        <a:lnSpc>
                          <a:spcPct val="107000"/>
                        </a:lnSpc>
                        <a:spcAft>
                          <a:spcPts val="800"/>
                        </a:spcAft>
                      </a:pPr>
                      <a:r>
                        <a:rPr lang="cs-CZ" sz="800" dirty="0">
                          <a:effectLst/>
                        </a:rPr>
                        <a:t>251 035 013 108</a:t>
                      </a:r>
                      <a:endParaRPr lang="cs-CZ"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6992" marR="36992" marT="0" marB="0" anchor="ctr"/>
                </a:tc>
                <a:extLst>
                  <a:ext uri="{0D108BD9-81ED-4DB2-BD59-A6C34878D82A}">
                    <a16:rowId xmlns:a16="http://schemas.microsoft.com/office/drawing/2014/main" val="3460510862"/>
                  </a:ext>
                </a:extLst>
              </a:tr>
            </a:tbl>
          </a:graphicData>
        </a:graphic>
      </p:graphicFrame>
      <p:sp>
        <p:nvSpPr>
          <p:cNvPr id="5" name="Rectangle 1">
            <a:extLst>
              <a:ext uri="{FF2B5EF4-FFF2-40B4-BE49-F238E27FC236}">
                <a16:creationId xmlns:a16="http://schemas.microsoft.com/office/drawing/2014/main" id="{507D3081-A50A-3329-3110-A4743AB56290}"/>
              </a:ext>
            </a:extLst>
          </p:cNvPr>
          <p:cNvSpPr>
            <a:spLocks noChangeArrowheads="1"/>
          </p:cNvSpPr>
          <p:nvPr/>
        </p:nvSpPr>
        <p:spPr bwMode="auto">
          <a:xfrm>
            <a:off x="-751" y="-81387"/>
            <a:ext cx="12412653" cy="592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sp>
        <p:nvSpPr>
          <p:cNvPr id="6" name="Obdélník 5">
            <a:extLst>
              <a:ext uri="{FF2B5EF4-FFF2-40B4-BE49-F238E27FC236}">
                <a16:creationId xmlns:a16="http://schemas.microsoft.com/office/drawing/2014/main" id="{E6A8DA91-2CDB-CE3C-E42D-950CF06F34BB}"/>
              </a:ext>
            </a:extLst>
          </p:cNvPr>
          <p:cNvSpPr/>
          <p:nvPr/>
        </p:nvSpPr>
        <p:spPr>
          <a:xfrm>
            <a:off x="9571840" y="1930400"/>
            <a:ext cx="1686186" cy="3901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t>-</a:t>
            </a:r>
            <a:r>
              <a:rPr lang="cs-CZ" sz="1400" dirty="0">
                <a:solidFill>
                  <a:schemeClr val="tx1"/>
                </a:solidFill>
              </a:rPr>
              <a:t>5 619 608 000</a:t>
            </a:r>
          </a:p>
        </p:txBody>
      </p:sp>
      <p:sp>
        <p:nvSpPr>
          <p:cNvPr id="7" name="Obdélník 6">
            <a:extLst>
              <a:ext uri="{FF2B5EF4-FFF2-40B4-BE49-F238E27FC236}">
                <a16:creationId xmlns:a16="http://schemas.microsoft.com/office/drawing/2014/main" id="{97AC7AC2-06FC-1CE4-278D-978988EBAADD}"/>
              </a:ext>
            </a:extLst>
          </p:cNvPr>
          <p:cNvSpPr/>
          <p:nvPr/>
        </p:nvSpPr>
        <p:spPr>
          <a:xfrm>
            <a:off x="9571839" y="2390863"/>
            <a:ext cx="1686185" cy="2516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a:solidFill>
                  <a:schemeClr val="tx1"/>
                </a:solidFill>
              </a:rPr>
              <a:t>-800 000 000</a:t>
            </a:r>
          </a:p>
        </p:txBody>
      </p:sp>
      <p:sp>
        <p:nvSpPr>
          <p:cNvPr id="8" name="Obdélník 7">
            <a:extLst>
              <a:ext uri="{FF2B5EF4-FFF2-40B4-BE49-F238E27FC236}">
                <a16:creationId xmlns:a16="http://schemas.microsoft.com/office/drawing/2014/main" id="{797D968C-8645-72E6-D0B6-B5BC8780A69E}"/>
              </a:ext>
            </a:extLst>
          </p:cNvPr>
          <p:cNvSpPr/>
          <p:nvPr/>
        </p:nvSpPr>
        <p:spPr>
          <a:xfrm>
            <a:off x="9571839" y="2776756"/>
            <a:ext cx="1686185" cy="3219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a:solidFill>
                  <a:schemeClr val="tx1"/>
                </a:solidFill>
              </a:rPr>
              <a:t>-4 819 608 000</a:t>
            </a:r>
          </a:p>
        </p:txBody>
      </p:sp>
    </p:spTree>
    <p:extLst>
      <p:ext uri="{BB962C8B-B14F-4D97-AF65-F5344CB8AC3E}">
        <p14:creationId xmlns:p14="http://schemas.microsoft.com/office/powerpoint/2010/main" val="923371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336854-8CB6-7B66-D9BA-E530802AFAD5}"/>
              </a:ext>
            </a:extLst>
          </p:cNvPr>
          <p:cNvSpPr>
            <a:spLocks noGrp="1"/>
          </p:cNvSpPr>
          <p:nvPr>
            <p:ph type="title"/>
          </p:nvPr>
        </p:nvSpPr>
        <p:spPr/>
        <p:txBody>
          <a:bodyPr/>
          <a:lstStyle/>
          <a:p>
            <a:r>
              <a:rPr lang="cs-CZ" dirty="0"/>
              <a:t>Výdaje na výzkum, vývoj a inovace</a:t>
            </a:r>
          </a:p>
        </p:txBody>
      </p:sp>
      <p:sp>
        <p:nvSpPr>
          <p:cNvPr id="3" name="Zástupný obsah 2">
            <a:extLst>
              <a:ext uri="{FF2B5EF4-FFF2-40B4-BE49-F238E27FC236}">
                <a16:creationId xmlns:a16="http://schemas.microsoft.com/office/drawing/2014/main" id="{7CE85C93-0C14-17DD-5E80-36C457BA2B88}"/>
              </a:ext>
            </a:extLst>
          </p:cNvPr>
          <p:cNvSpPr>
            <a:spLocks noGrp="1"/>
          </p:cNvSpPr>
          <p:nvPr>
            <p:ph idx="1"/>
          </p:nvPr>
        </p:nvSpPr>
        <p:spPr>
          <a:xfrm>
            <a:off x="1628063" y="7139825"/>
            <a:ext cx="13272368" cy="6301521"/>
          </a:xfrm>
        </p:spPr>
        <p:txBody>
          <a:bodyPr/>
          <a:lstStyle/>
          <a:p>
            <a:endParaRPr lang="cs-CZ" dirty="0"/>
          </a:p>
        </p:txBody>
      </p:sp>
      <p:sp>
        <p:nvSpPr>
          <p:cNvPr id="4" name="Rectangle 2">
            <a:extLst>
              <a:ext uri="{FF2B5EF4-FFF2-40B4-BE49-F238E27FC236}">
                <a16:creationId xmlns:a16="http://schemas.microsoft.com/office/drawing/2014/main" id="{935C7DA0-7568-EF93-0562-E4BE96202D5C}"/>
              </a:ext>
            </a:extLst>
          </p:cNvPr>
          <p:cNvSpPr>
            <a:spLocks noChangeArrowheads="1"/>
          </p:cNvSpPr>
          <p:nvPr/>
        </p:nvSpPr>
        <p:spPr bwMode="auto">
          <a:xfrm flipV="1">
            <a:off x="746449" y="996685"/>
            <a:ext cx="1942508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0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a:t>
            </a:r>
            <a:r>
              <a:rPr kumimoji="0" lang="cs-CZ" altLang="cs-CZ" sz="1000" b="1" i="0" u="none" strike="noStrike" cap="none" normalizeH="0" baseline="0" dirty="0" bmk="">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abulka </a:t>
            </a:r>
            <a:r>
              <a:rPr kumimoji="0" lang="cs-CZ" altLang="cs-CZ" sz="1000" b="1" i="0" u="none" strike="noStrike" cap="none" normalizeH="0" baseline="0" dirty="0" bmk="_Toc115424525">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18 Výdaje na výzkum, vývoj a inovace v letech 2018 – 2025 </a:t>
            </a:r>
            <a:r>
              <a:rPr kumimoji="0" lang="cs-CZ" altLang="cs-CZ" sz="1000" b="1" i="1" u="none" strike="noStrike" cap="none" normalizeH="0" baseline="0" dirty="0" bmk="_Toc115424525">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(v mld. Kč)</a:t>
            </a: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pic>
        <p:nvPicPr>
          <p:cNvPr id="1025" name="Obrázek 68">
            <a:extLst>
              <a:ext uri="{FF2B5EF4-FFF2-40B4-BE49-F238E27FC236}">
                <a16:creationId xmlns:a16="http://schemas.microsoft.com/office/drawing/2014/main" id="{6A6C9210-1D53-ED7E-A10C-5E434B8735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2705878"/>
            <a:ext cx="9455711" cy="284583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4F4BF982-E5A6-9888-5B8E-5079177AED3C}"/>
              </a:ext>
            </a:extLst>
          </p:cNvPr>
          <p:cNvSpPr>
            <a:spLocks noChangeArrowheads="1"/>
          </p:cNvSpPr>
          <p:nvPr/>
        </p:nvSpPr>
        <p:spPr bwMode="auto">
          <a:xfrm>
            <a:off x="1348347" y="2315289"/>
            <a:ext cx="1882318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000" b="0" i="1"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Poznámka: roky 2024 a 2025 bez zahraničních zdrojů.</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02850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DA5B43-C9A3-202B-EC0B-4D9D31767AB9}"/>
              </a:ext>
            </a:extLst>
          </p:cNvPr>
          <p:cNvSpPr>
            <a:spLocks noGrp="1"/>
          </p:cNvSpPr>
          <p:nvPr>
            <p:ph type="title"/>
          </p:nvPr>
        </p:nvSpPr>
        <p:spPr/>
        <p:txBody>
          <a:bodyPr/>
          <a:lstStyle/>
          <a:p>
            <a:r>
              <a:rPr lang="cs-CZ" dirty="0"/>
              <a:t>Návrh usnesení</a:t>
            </a:r>
          </a:p>
        </p:txBody>
      </p:sp>
      <p:sp>
        <p:nvSpPr>
          <p:cNvPr id="3" name="Zástupný obsah 2">
            <a:extLst>
              <a:ext uri="{FF2B5EF4-FFF2-40B4-BE49-F238E27FC236}">
                <a16:creationId xmlns:a16="http://schemas.microsoft.com/office/drawing/2014/main" id="{20E31955-4356-6F85-231B-53B5FBACDCF9}"/>
              </a:ext>
            </a:extLst>
          </p:cNvPr>
          <p:cNvSpPr>
            <a:spLocks noGrp="1"/>
          </p:cNvSpPr>
          <p:nvPr>
            <p:ph idx="1"/>
          </p:nvPr>
        </p:nvSpPr>
        <p:spPr/>
        <p:txBody>
          <a:bodyPr>
            <a:normAutofit fontScale="70000" lnSpcReduction="20000"/>
          </a:bodyPr>
          <a:lstStyle/>
          <a:p>
            <a:pPr marL="0" indent="0">
              <a:buNone/>
            </a:pPr>
            <a:r>
              <a:rPr lang="cs-CZ" dirty="0"/>
              <a:t>Předsednictvo RVŠ v souladu s usnesením říjnového Sněmu RVŠ:</a:t>
            </a:r>
          </a:p>
          <a:p>
            <a:pPr marL="342900" lvl="0" indent="-342900">
              <a:buFont typeface="Calibri" panose="020F0502020204030204" pitchFamily="34" charset="0"/>
              <a:buChar char="-"/>
            </a:pPr>
            <a:r>
              <a:rPr lang="cs-CZ" sz="1800" dirty="0">
                <a:effectLst/>
                <a:latin typeface="Calibri" panose="020F0502020204030204" pitchFamily="34" charset="0"/>
                <a:ea typeface="Times New Roman" panose="02020603050405020304" pitchFamily="18" charset="0"/>
              </a:rPr>
              <a:t>důrazně nesouhlasí s návrhem střednědobého výhledu státního rozpočtu pro léta 2024 a 2025 pro oblast Vědy a VŠ tak, jak je  obsažen v návrhu státního rozpočtu pro rok 2023, neboť hrozící propad prostředků určených pro oblast Vědy a VŠ by prakticky znamenal nejen eliminaci jakéhokoliv rozvoje vysokého školství, ale přímo ohrožení existence řady VŠ, což je v přímém rozporu s potřebami rozvoje české ekonomiky a společnosti. Stejně tak nezahrnutí částky 800 mil. Kč určený v návrhu SR pro rok 2022 na krytí zvýšených energetických nákladů VŠ do dalších let 2024-25 je naprosto </a:t>
            </a:r>
            <a:r>
              <a:rPr lang="cs-CZ" sz="1800" dirty="0" err="1">
                <a:effectLst/>
                <a:latin typeface="Calibri" panose="020F0502020204030204" pitchFamily="34" charset="0"/>
                <a:ea typeface="Times New Roman" panose="02020603050405020304" pitchFamily="18" charset="0"/>
              </a:rPr>
              <a:t>nerealitstickým</a:t>
            </a:r>
            <a:r>
              <a:rPr lang="cs-CZ" sz="1800" dirty="0">
                <a:effectLst/>
                <a:latin typeface="Calibri" panose="020F0502020204030204" pitchFamily="34" charset="0"/>
                <a:ea typeface="Times New Roman" panose="02020603050405020304" pitchFamily="18" charset="0"/>
              </a:rPr>
              <a:t> opatřením ohrožujícím samotný rozsah výuky VVŠ.</a:t>
            </a:r>
            <a:endParaRPr lang="cs-CZ" sz="1800" dirty="0">
              <a:effectLst/>
              <a:latin typeface="Calibri" panose="020F0502020204030204" pitchFamily="34" charset="0"/>
              <a:ea typeface="Calibri" panose="020F0502020204030204" pitchFamily="34" charset="0"/>
            </a:endParaRPr>
          </a:p>
          <a:p>
            <a:pPr marL="342900" lvl="0" indent="-342900">
              <a:buFont typeface="Calibri" panose="020F0502020204030204" pitchFamily="34" charset="0"/>
              <a:buChar char="-"/>
            </a:pPr>
            <a:r>
              <a:rPr lang="cs-CZ" sz="1800" dirty="0">
                <a:effectLst/>
                <a:latin typeface="Calibri" panose="020F0502020204030204" pitchFamily="34" charset="0"/>
                <a:ea typeface="Times New Roman" panose="02020603050405020304" pitchFamily="18" charset="0"/>
              </a:rPr>
              <a:t>upozorňuje, že </a:t>
            </a:r>
            <a:r>
              <a:rPr lang="cs-CZ" sz="1800" dirty="0" err="1">
                <a:effectLst/>
                <a:latin typeface="Calibri" panose="020F0502020204030204" pitchFamily="34" charset="0"/>
                <a:ea typeface="Times New Roman" panose="02020603050405020304" pitchFamily="18" charset="0"/>
              </a:rPr>
              <a:t>zastropování</a:t>
            </a:r>
            <a:r>
              <a:rPr lang="cs-CZ" sz="1800" dirty="0">
                <a:effectLst/>
                <a:latin typeface="Calibri" panose="020F0502020204030204" pitchFamily="34" charset="0"/>
                <a:ea typeface="Times New Roman" panose="02020603050405020304" pitchFamily="18" charset="0"/>
              </a:rPr>
              <a:t> cen energií a plánovaný nárůst rozpočtu VŠ obsažený v návrhu státního rozpočtu pro rok 2023 ve výši 800 mil. Kč představuje sice jistou pomoc VŠ při řešení energetické krize, nezabrání však výraznému dopadu této krize do financování VŠ a naprosto nelze připustit, aby se nutnost vnitřního dofinancování energetických nákladů na jednotlivých školách negativně promítla do omezování rozsahu či forem výuky. Stejně tak zbývající částka navrženého nárůstu rozpočtu VŠ v návrhu státního rozpočtu pro rok 2023 ve výši 513 mil. Kč naprosto neřeší zejména již opravdu krizovou situaci v oblasti mzdového ohodnocení zejména pedagogických pracovníků VŠ. Tato situace neodpovídá významu VŠ ve společnosti, nezaručuje jejich nezbytný rozvoj a to v situaci, kdy na VŠ začínají přicházet populačně silné ročníky. </a:t>
            </a:r>
          </a:p>
          <a:p>
            <a:pPr>
              <a:buFont typeface="Calibri" panose="020F0502020204030204" pitchFamily="34" charset="0"/>
              <a:buChar char="-"/>
            </a:pPr>
            <a:r>
              <a:rPr lang="cs-CZ" sz="1800" dirty="0">
                <a:effectLst/>
                <a:latin typeface="Calibri" panose="020F0502020204030204" pitchFamily="34" charset="0"/>
                <a:ea typeface="Times New Roman" panose="02020603050405020304" pitchFamily="18" charset="0"/>
              </a:rPr>
              <a:t>jednoznačně podporuje pozměňovací návrh  zákona o státním rozpočtu republiky na rok 2023 poslanců Raise a Vondráka navrhující navýšení prostředků pro oblast VŠ o 1,430 mld. Kč  (Sněmovní tisk č. 315/0).</a:t>
            </a:r>
            <a:endParaRPr lang="cs-CZ" sz="1800" dirty="0">
              <a:effectLst/>
              <a:latin typeface="Calibri" panose="020F0502020204030204" pitchFamily="34" charset="0"/>
              <a:ea typeface="Calibri" panose="020F0502020204030204" pitchFamily="34" charset="0"/>
            </a:endParaRPr>
          </a:p>
          <a:p>
            <a:pPr marL="342900" lvl="0" indent="-342900">
              <a:buFont typeface="Calibri" panose="020F0502020204030204" pitchFamily="34" charset="0"/>
              <a:buChar char="-"/>
            </a:pPr>
            <a:endParaRPr lang="cs-CZ" sz="1800" dirty="0">
              <a:effectLst/>
              <a:latin typeface="Calibri" panose="020F0502020204030204" pitchFamily="34" charset="0"/>
              <a:ea typeface="Calibri" panose="020F0502020204030204" pitchFamily="34" charset="0"/>
            </a:endParaRPr>
          </a:p>
          <a:p>
            <a:pPr marL="0" indent="0">
              <a:buNone/>
            </a:pPr>
            <a:r>
              <a:rPr lang="cs-CZ" dirty="0"/>
              <a:t> </a:t>
            </a:r>
          </a:p>
          <a:p>
            <a:pPr marL="0" indent="0">
              <a:buNone/>
            </a:pPr>
            <a:endParaRPr lang="cs-CZ" dirty="0"/>
          </a:p>
        </p:txBody>
      </p:sp>
    </p:spTree>
    <p:extLst>
      <p:ext uri="{BB962C8B-B14F-4D97-AF65-F5344CB8AC3E}">
        <p14:creationId xmlns:p14="http://schemas.microsoft.com/office/powerpoint/2010/main" val="1047347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ACFF8D-A146-598F-FF3D-206BA019CB7D}"/>
              </a:ext>
            </a:extLst>
          </p:cNvPr>
          <p:cNvSpPr>
            <a:spLocks noGrp="1"/>
          </p:cNvSpPr>
          <p:nvPr>
            <p:ph type="title"/>
          </p:nvPr>
        </p:nvSpPr>
        <p:spPr/>
        <p:txBody>
          <a:bodyPr>
            <a:normAutofit/>
          </a:bodyPr>
          <a:lstStyle/>
          <a:p>
            <a:r>
              <a:rPr lang="cs-CZ" dirty="0"/>
              <a:t>Poklady pro jednání Reprezentativní komise  MŠMT  30.11. 2022 </a:t>
            </a:r>
            <a:r>
              <a:rPr lang="cs-CZ" sz="1300" dirty="0"/>
              <a:t>(obdrženo 23.11. 2022)</a:t>
            </a:r>
          </a:p>
        </p:txBody>
      </p:sp>
      <p:sp>
        <p:nvSpPr>
          <p:cNvPr id="3" name="Zástupný obsah 2">
            <a:extLst>
              <a:ext uri="{FF2B5EF4-FFF2-40B4-BE49-F238E27FC236}">
                <a16:creationId xmlns:a16="http://schemas.microsoft.com/office/drawing/2014/main" id="{8B2F046B-08BC-5F9A-D2CE-A90A24AF6258}"/>
              </a:ext>
            </a:extLst>
          </p:cNvPr>
          <p:cNvSpPr>
            <a:spLocks noGrp="1"/>
          </p:cNvSpPr>
          <p:nvPr>
            <p:ph idx="1"/>
          </p:nvPr>
        </p:nvSpPr>
        <p:spPr>
          <a:xfrm>
            <a:off x="677334" y="2160589"/>
            <a:ext cx="9313954" cy="3880773"/>
          </a:xfrm>
        </p:spPr>
        <p:txBody>
          <a:bodyPr>
            <a:normAutofit/>
          </a:bodyPr>
          <a:lstStyle/>
          <a:p>
            <a:pPr marL="0" lvl="0" indent="0" algn="just">
              <a:lnSpc>
                <a:spcPct val="107000"/>
              </a:lnSpc>
              <a:spcAft>
                <a:spcPts val="600"/>
              </a:spcAft>
              <a:buNone/>
            </a:pPr>
            <a:r>
              <a:rPr lang="cs-CZ" sz="1400" b="1" spc="-15" dirty="0">
                <a:effectLst/>
                <a:latin typeface="Calibri" panose="020F0502020204030204" pitchFamily="34" charset="0"/>
                <a:ea typeface="Calibri" panose="020F0502020204030204" pitchFamily="34" charset="0"/>
                <a:cs typeface="Times New Roman" panose="02020603050405020304" pitchFamily="18" charset="0"/>
              </a:rPr>
              <a:t>Informace o průběhu přípravy rozpočtu VŠ na rok 2023</a:t>
            </a:r>
            <a:endParaRPr lang="cs-CZ" sz="1400" b="1" spc="-15"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600"/>
              </a:spcAft>
              <a:buNone/>
            </a:pPr>
            <a:r>
              <a:rPr lang="cs-CZ" sz="1400" i="1" dirty="0">
                <a:effectLst/>
                <a:latin typeface="Calibri" panose="020F0502020204030204" pitchFamily="34" charset="0"/>
                <a:ea typeface="Calibri" panose="020F0502020204030204" pitchFamily="34" charset="0"/>
                <a:cs typeface="Times New Roman" panose="02020603050405020304" pitchFamily="18" charset="0"/>
              </a:rPr>
              <a:t>Návrh rozpočtu na rok 2023 – viz výše</a:t>
            </a:r>
          </a:p>
          <a:p>
            <a:pPr marL="0" lvl="0" indent="0" algn="just">
              <a:lnSpc>
                <a:spcPct val="107000"/>
              </a:lnSpc>
              <a:spcAft>
                <a:spcPts val="600"/>
              </a:spcAft>
              <a:buNone/>
            </a:pPr>
            <a:r>
              <a:rPr lang="cs-CZ" sz="1400" i="1" dirty="0">
                <a:effectLst/>
                <a:latin typeface="Calibri" panose="020F0502020204030204" pitchFamily="34" charset="0"/>
                <a:ea typeface="Calibri" panose="020F0502020204030204" pitchFamily="34" charset="0"/>
                <a:cs typeface="Times New Roman" panose="02020603050405020304" pitchFamily="18" charset="0"/>
              </a:rPr>
              <a:t>Návrh použití navýšení</a:t>
            </a:r>
          </a:p>
          <a:p>
            <a:pPr marL="457200" lvl="1" indent="0" algn="just">
              <a:lnSpc>
                <a:spcPct val="107000"/>
              </a:lnSpc>
              <a:spcAft>
                <a:spcPts val="600"/>
              </a:spcAft>
              <a:buNone/>
            </a:pPr>
            <a:r>
              <a:rPr lang="cs-CZ" sz="1100" i="1" dirty="0">
                <a:latin typeface="Calibri" panose="020F0502020204030204" pitchFamily="34" charset="0"/>
                <a:ea typeface="Calibri" panose="020F0502020204030204" pitchFamily="34" charset="0"/>
                <a:cs typeface="Times New Roman" panose="02020603050405020304" pitchFamily="18" charset="0"/>
              </a:rPr>
              <a:t>         - prostředky </a:t>
            </a:r>
            <a:r>
              <a:rPr lang="cs-CZ" sz="1100" dirty="0">
                <a:effectLst/>
                <a:latin typeface="Calibri" panose="020F0502020204030204" pitchFamily="34" charset="0"/>
                <a:ea typeface="Calibri" panose="020F0502020204030204" pitchFamily="34" charset="0"/>
                <a:cs typeface="Times New Roman" panose="02020603050405020304" pitchFamily="18" charset="0"/>
              </a:rPr>
              <a:t>ve výši 800 mil. Kč, vázané na nárůst cen energií, předpokládá MŠMT přidělit jednotlivým VŠ na základě podílů na A+K</a:t>
            </a:r>
          </a:p>
          <a:p>
            <a:pPr marL="457200" lvl="1" indent="0" algn="just">
              <a:lnSpc>
                <a:spcPct val="107000"/>
              </a:lnSpc>
              <a:spcAft>
                <a:spcPts val="600"/>
              </a:spcAft>
              <a:buNone/>
            </a:pPr>
            <a:r>
              <a:rPr lang="cs-CZ" sz="1100" dirty="0">
                <a:latin typeface="Calibri" panose="020F0502020204030204" pitchFamily="34" charset="0"/>
                <a:ea typeface="Calibri" panose="020F0502020204030204" pitchFamily="34" charset="0"/>
                <a:cs typeface="Times New Roman" panose="02020603050405020304" pitchFamily="18" charset="0"/>
              </a:rPr>
              <a:t>         - t</a:t>
            </a:r>
            <a:r>
              <a:rPr lang="cs-CZ" sz="1100" dirty="0">
                <a:effectLst/>
                <a:latin typeface="Calibri" panose="020F0502020204030204" pitchFamily="34" charset="0"/>
                <a:ea typeface="Calibri" panose="020F0502020204030204" pitchFamily="34" charset="0"/>
                <a:cs typeface="Times New Roman" panose="02020603050405020304" pitchFamily="18" charset="0"/>
              </a:rPr>
              <a:t>yto prostředky  navrhuje poskytnout prostřednictvím ukazatele F, důvodem je, že nejsou promítnuty do střednědobého výhledu SR, což nedává</a:t>
            </a:r>
          </a:p>
          <a:p>
            <a:pPr marL="457200" lvl="1" indent="0" algn="just">
              <a:lnSpc>
                <a:spcPct val="107000"/>
              </a:lnSpc>
              <a:spcAft>
                <a:spcPts val="600"/>
              </a:spcAft>
              <a:buNone/>
            </a:pPr>
            <a:r>
              <a:rPr lang="cs-CZ" sz="1100" dirty="0">
                <a:latin typeface="Calibri" panose="020F0502020204030204" pitchFamily="34" charset="0"/>
                <a:ea typeface="Calibri" panose="020F0502020204030204" pitchFamily="34" charset="0"/>
                <a:cs typeface="Times New Roman" panose="02020603050405020304" pitchFamily="18" charset="0"/>
              </a:rPr>
              <a:t>           </a:t>
            </a:r>
            <a:r>
              <a:rPr lang="cs-CZ" sz="1100" dirty="0">
                <a:effectLst/>
                <a:latin typeface="Calibri" panose="020F0502020204030204" pitchFamily="34" charset="0"/>
                <a:ea typeface="Calibri" panose="020F0502020204030204" pitchFamily="34" charset="0"/>
                <a:cs typeface="Times New Roman" panose="02020603050405020304" pitchFamily="18" charset="0"/>
              </a:rPr>
              <a:t> garanci jejich přiznání pro následující roky</a:t>
            </a:r>
          </a:p>
          <a:p>
            <a:pPr marL="457200" lvl="1" indent="0" algn="just">
              <a:lnSpc>
                <a:spcPct val="107000"/>
              </a:lnSpc>
              <a:spcAft>
                <a:spcPts val="600"/>
              </a:spcAft>
              <a:buNone/>
            </a:pPr>
            <a:r>
              <a:rPr lang="cs-CZ" sz="1100" dirty="0">
                <a:latin typeface="Calibri" panose="020F0502020204030204" pitchFamily="34" charset="0"/>
                <a:ea typeface="Calibri" panose="020F0502020204030204" pitchFamily="34" charset="0"/>
                <a:cs typeface="Times New Roman" panose="02020603050405020304" pitchFamily="18" charset="0"/>
              </a:rPr>
              <a:t>         - p</a:t>
            </a:r>
            <a:r>
              <a:rPr lang="cs-CZ" sz="1100" dirty="0">
                <a:effectLst/>
                <a:latin typeface="Calibri" panose="020F0502020204030204" pitchFamily="34" charset="0"/>
                <a:ea typeface="Calibri" panose="020F0502020204030204" pitchFamily="34" charset="0"/>
                <a:cs typeface="Times New Roman" panose="02020603050405020304" pitchFamily="18" charset="0"/>
              </a:rPr>
              <a:t>rostředky ve výši 500 mil. Kč se navrhuje alokovat do rozpočtového okruhu I do ukazatele K</a:t>
            </a:r>
          </a:p>
          <a:p>
            <a:pPr marL="457200" lvl="1" indent="0" algn="just">
              <a:lnSpc>
                <a:spcPct val="107000"/>
              </a:lnSpc>
              <a:spcAft>
                <a:spcPts val="600"/>
              </a:spcAft>
              <a:buNone/>
            </a:pPr>
            <a:r>
              <a:rPr lang="cs-CZ" sz="1100" dirty="0">
                <a:latin typeface="Calibri" panose="020F0502020204030204" pitchFamily="34" charset="0"/>
                <a:ea typeface="Calibri" panose="020F0502020204030204" pitchFamily="34" charset="0"/>
                <a:cs typeface="Times New Roman" panose="02020603050405020304" pitchFamily="18" charset="0"/>
              </a:rPr>
              <a:t>         - </a:t>
            </a:r>
            <a:r>
              <a:rPr lang="cs-CZ" sz="1100" dirty="0">
                <a:effectLst/>
                <a:latin typeface="Calibri" panose="020F0502020204030204" pitchFamily="34" charset="0"/>
                <a:ea typeface="Calibri" panose="020F0502020204030204" pitchFamily="34" charset="0"/>
                <a:cs typeface="Times New Roman" panose="02020603050405020304" pitchFamily="18" charset="0"/>
              </a:rPr>
              <a:t>12 mil. Kč prostřednictvím ukazatele P, případně F na základě připravovaného usnesení vlády, alokovat VU Brno.</a:t>
            </a:r>
          </a:p>
          <a:p>
            <a:pPr marL="457200" lvl="1" indent="0" algn="just">
              <a:lnSpc>
                <a:spcPct val="107000"/>
              </a:lnSpc>
              <a:spcAft>
                <a:spcPts val="600"/>
              </a:spcAft>
              <a:buNone/>
            </a:pPr>
            <a:r>
              <a:rPr lang="cs-CZ" sz="1100" dirty="0">
                <a:effectLst/>
                <a:latin typeface="Calibri" panose="020F0502020204030204" pitchFamily="34" charset="0"/>
                <a:ea typeface="Calibri" panose="020F0502020204030204" pitchFamily="34" charset="0"/>
                <a:cs typeface="Times New Roman" panose="02020603050405020304" pitchFamily="18" charset="0"/>
              </a:rPr>
              <a:t>  </a:t>
            </a:r>
          </a:p>
          <a:p>
            <a:pPr marL="457200" lvl="1" indent="0" algn="just">
              <a:lnSpc>
                <a:spcPct val="107000"/>
              </a:lnSpc>
              <a:spcAft>
                <a:spcPts val="600"/>
              </a:spcAft>
              <a:buNone/>
            </a:pP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gn="just">
              <a:lnSpc>
                <a:spcPct val="107000"/>
              </a:lnSpc>
              <a:spcAft>
                <a:spcPts val="600"/>
              </a:spcAft>
              <a:buNone/>
            </a:pP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600"/>
              </a:spcAft>
              <a:buFont typeface="+mj-lt"/>
              <a:buAutoNum type="arabicPeriod"/>
            </a:pP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3200942734"/>
      </p:ext>
    </p:extLst>
  </p:cSld>
  <p:clrMapOvr>
    <a:masterClrMapping/>
  </p:clrMapOvr>
</p:sld>
</file>

<file path=ppt/theme/theme1.xml><?xml version="1.0" encoding="utf-8"?>
<a:theme xmlns:a="http://schemas.openxmlformats.org/drawingml/2006/main" name="Faz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800</TotalTime>
  <Words>2794</Words>
  <Application>Microsoft Office PowerPoint</Application>
  <PresentationFormat>Širokoúhlá obrazovka</PresentationFormat>
  <Paragraphs>187</Paragraphs>
  <Slides>15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15</vt:i4>
      </vt:variant>
    </vt:vector>
  </HeadingPairs>
  <TitlesOfParts>
    <vt:vector size="21" baseType="lpstr">
      <vt:lpstr>Arial</vt:lpstr>
      <vt:lpstr>Calibri</vt:lpstr>
      <vt:lpstr>Times New Roman</vt:lpstr>
      <vt:lpstr>Trebuchet MS</vt:lpstr>
      <vt:lpstr>Wingdings 3</vt:lpstr>
      <vt:lpstr>Fazeta</vt:lpstr>
      <vt:lpstr>Ekonomické informace</vt:lpstr>
      <vt:lpstr>Obsah</vt:lpstr>
      <vt:lpstr>Návrh zákona o státním rozpočtu 2023 z jednání Vlády ČR dne 26.9.2022</vt:lpstr>
      <vt:lpstr>Specifické ukazatele</vt:lpstr>
      <vt:lpstr>Pozměňovací návrh Poslance  poslance Karla Raise a Ivo Vondráka  k vládnímu návrhu zákona o státním rozpočtu na rok 2023 (Sněmovní tisk č. 315/0)   V kapitole 333, Ministerstvo školství, mládeže a tělovýchovy, se zvyšují výdaje souhrnného ukazatele „Výdaje celkem“ a specifického ukazatele „Věda a vysoké školy, v tom: vysoké školy“ o částku 1,430 mld. Kč. Zdůvodnění – nezbytné řešení alarmující mzdové situace ve vysokém školství umožní navýšení průměrné mzdy o 5-6% a to cestou zvýšení tarifů o 10%.</vt:lpstr>
      <vt:lpstr>Střednědobý výhled SR 2024-25 </vt:lpstr>
      <vt:lpstr>Výdaje na výzkum, vývoj a inovace</vt:lpstr>
      <vt:lpstr>Návrh usnesení</vt:lpstr>
      <vt:lpstr>Poklady pro jednání Reprezentativní komise  MŠMT  30.11. 2022 (obdrženo 23.11. 2022)</vt:lpstr>
      <vt:lpstr>Charakteristika výdajů v jednotlivých ukazatelích: </vt:lpstr>
      <vt:lpstr>Návrh úprav Pravidel pro poskytování příspěvku a dotací veřejným vysokým školám Ministerstvem školství, mládeže a tělovýchovy </vt:lpstr>
      <vt:lpstr>Stipendia doktorských studijních programů po reformě </vt:lpstr>
      <vt:lpstr>Různé </vt:lpstr>
      <vt:lpstr>K diskuzi</vt:lpstr>
      <vt:lpstr>Návrh na usnesení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Ekonomické informace</dc:title>
  <dc:creator>Lenka Valová</dc:creator>
  <cp:lastModifiedBy>Krajíčková Lenka (2211)</cp:lastModifiedBy>
  <cp:revision>8</cp:revision>
  <cp:lastPrinted>2022-06-14T10:59:28Z</cp:lastPrinted>
  <dcterms:created xsi:type="dcterms:W3CDTF">2022-04-13T08:08:22Z</dcterms:created>
  <dcterms:modified xsi:type="dcterms:W3CDTF">2023-02-21T13:25:33Z</dcterms:modified>
</cp:coreProperties>
</file>