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70" r:id="rId3"/>
    <p:sldId id="352" r:id="rId4"/>
    <p:sldId id="375" r:id="rId5"/>
    <p:sldId id="371" r:id="rId6"/>
    <p:sldId id="370" r:id="rId7"/>
    <p:sldId id="372" r:id="rId8"/>
    <p:sldId id="373" r:id="rId9"/>
    <p:sldId id="374"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2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cs-CZ"/>
          </a:p>
        </p:txBody>
      </p:sp>
      <p:sp>
        <p:nvSpPr>
          <p:cNvPr id="3" name="Zástupný symbol pro datum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2F9F613-EC0E-42C7-A2EB-ACA9DC9568AC}" type="datetimeFigureOut">
              <a:rPr lang="cs-CZ" smtClean="0"/>
              <a:t>10.11.2022</a:t>
            </a:fld>
            <a:endParaRPr lang="cs-CZ"/>
          </a:p>
        </p:txBody>
      </p:sp>
      <p:sp>
        <p:nvSpPr>
          <p:cNvPr id="4" name="Zástupný symbol pro obrázek snímku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cs-CZ"/>
          </a:p>
        </p:txBody>
      </p:sp>
      <p:sp>
        <p:nvSpPr>
          <p:cNvPr id="5" name="Zástupný symbol pro poznámky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AA2832E-0CB3-4898-87E9-477C87CC6D44}" type="slidenum">
              <a:rPr lang="cs-CZ" smtClean="0"/>
              <a:t>‹#›</a:t>
            </a:fld>
            <a:endParaRPr lang="cs-CZ"/>
          </a:p>
        </p:txBody>
      </p:sp>
    </p:spTree>
    <p:extLst>
      <p:ext uri="{BB962C8B-B14F-4D97-AF65-F5344CB8AC3E}">
        <p14:creationId xmlns:p14="http://schemas.microsoft.com/office/powerpoint/2010/main" val="244051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t>11/10/2022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11/10/2022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056652-3457-4C9A-8C79-64981A883D1A}"/>
              </a:ext>
            </a:extLst>
          </p:cNvPr>
          <p:cNvSpPr>
            <a:spLocks noGrp="1"/>
          </p:cNvSpPr>
          <p:nvPr>
            <p:ph type="ctrTitle"/>
          </p:nvPr>
        </p:nvSpPr>
        <p:spPr/>
        <p:txBody>
          <a:bodyPr/>
          <a:lstStyle/>
          <a:p>
            <a:r>
              <a:rPr lang="cs-CZ" dirty="0"/>
              <a:t>Ekonomické informace</a:t>
            </a:r>
          </a:p>
        </p:txBody>
      </p:sp>
      <p:sp>
        <p:nvSpPr>
          <p:cNvPr id="3" name="Podnadpis 2">
            <a:extLst>
              <a:ext uri="{FF2B5EF4-FFF2-40B4-BE49-F238E27FC236}">
                <a16:creationId xmlns:a16="http://schemas.microsoft.com/office/drawing/2014/main" id="{A1A3D48E-D86F-4364-94F1-FD786E8FDCD7}"/>
              </a:ext>
            </a:extLst>
          </p:cNvPr>
          <p:cNvSpPr>
            <a:spLocks noGrp="1"/>
          </p:cNvSpPr>
          <p:nvPr>
            <p:ph type="subTitle" idx="1"/>
          </p:nvPr>
        </p:nvSpPr>
        <p:spPr/>
        <p:txBody>
          <a:bodyPr>
            <a:normAutofit lnSpcReduction="10000"/>
          </a:bodyPr>
          <a:lstStyle/>
          <a:p>
            <a:r>
              <a:rPr lang="cs-CZ" dirty="0"/>
              <a:t>Sněm RVŠ</a:t>
            </a:r>
          </a:p>
          <a:p>
            <a:r>
              <a:rPr lang="cs-CZ" dirty="0"/>
              <a:t>13.10. 2022</a:t>
            </a:r>
          </a:p>
          <a:p>
            <a:r>
              <a:rPr lang="cs-CZ" dirty="0"/>
              <a:t>Lenka Valová</a:t>
            </a:r>
          </a:p>
        </p:txBody>
      </p:sp>
    </p:spTree>
    <p:extLst>
      <p:ext uri="{BB962C8B-B14F-4D97-AF65-F5344CB8AC3E}">
        <p14:creationId xmlns:p14="http://schemas.microsoft.com/office/powerpoint/2010/main" val="141625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a:t>
            </a:r>
          </a:p>
        </p:txBody>
      </p:sp>
      <p:sp>
        <p:nvSpPr>
          <p:cNvPr id="3" name="Zástupný symbol pro obsah 2"/>
          <p:cNvSpPr>
            <a:spLocks noGrp="1"/>
          </p:cNvSpPr>
          <p:nvPr>
            <p:ph idx="1"/>
          </p:nvPr>
        </p:nvSpPr>
        <p:spPr>
          <a:xfrm>
            <a:off x="1015067" y="2060849"/>
            <a:ext cx="9320169" cy="3240360"/>
          </a:xfrm>
        </p:spPr>
        <p:txBody>
          <a:bodyPr>
            <a:normAutofit/>
          </a:bodyPr>
          <a:lstStyle/>
          <a:p>
            <a:r>
              <a:rPr lang="cs-CZ" sz="4400" dirty="0"/>
              <a:t>Poslanecký návrh na úpravu státního rozpočtu 2022 v kap. 333 oblast Vědy a VŠ</a:t>
            </a:r>
          </a:p>
          <a:p>
            <a:r>
              <a:rPr lang="cs-CZ" sz="4400" dirty="0"/>
              <a:t>Návrh státního rozpočtu 2023</a:t>
            </a:r>
          </a:p>
        </p:txBody>
      </p:sp>
    </p:spTree>
    <p:extLst>
      <p:ext uri="{BB962C8B-B14F-4D97-AF65-F5344CB8AC3E}">
        <p14:creationId xmlns:p14="http://schemas.microsoft.com/office/powerpoint/2010/main" val="347034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88DB8D-33EE-48EB-9F10-8846957F433D}"/>
              </a:ext>
            </a:extLst>
          </p:cNvPr>
          <p:cNvSpPr>
            <a:spLocks noGrp="1"/>
          </p:cNvSpPr>
          <p:nvPr>
            <p:ph type="title"/>
          </p:nvPr>
        </p:nvSpPr>
        <p:spPr>
          <a:xfrm>
            <a:off x="677334" y="100668"/>
            <a:ext cx="8596668" cy="864066"/>
          </a:xfrm>
        </p:spPr>
        <p:txBody>
          <a:bodyPr/>
          <a:lstStyle/>
          <a:p>
            <a:r>
              <a:rPr lang="cs-CZ" dirty="0"/>
              <a:t>Základní rozpočtová data</a:t>
            </a:r>
          </a:p>
        </p:txBody>
      </p:sp>
      <p:graphicFrame>
        <p:nvGraphicFramePr>
          <p:cNvPr id="4" name="Tabulka 3">
            <a:extLst>
              <a:ext uri="{FF2B5EF4-FFF2-40B4-BE49-F238E27FC236}">
                <a16:creationId xmlns:a16="http://schemas.microsoft.com/office/drawing/2014/main" id="{907B0A3D-222E-4D0A-BCF5-214D30A6A467}"/>
              </a:ext>
            </a:extLst>
          </p:cNvPr>
          <p:cNvGraphicFramePr>
            <a:graphicFrameLocks noGrp="1"/>
          </p:cNvGraphicFramePr>
          <p:nvPr/>
        </p:nvGraphicFramePr>
        <p:xfrm>
          <a:off x="142614" y="964735"/>
          <a:ext cx="11971094" cy="2743200"/>
        </p:xfrm>
        <a:graphic>
          <a:graphicData uri="http://schemas.openxmlformats.org/drawingml/2006/table">
            <a:tbl>
              <a:tblPr>
                <a:tableStyleId>{5C22544A-7EE6-4342-B048-85BDC9FD1C3A}</a:tableStyleId>
              </a:tblPr>
              <a:tblGrid>
                <a:gridCol w="704182">
                  <a:extLst>
                    <a:ext uri="{9D8B030D-6E8A-4147-A177-3AD203B41FA5}">
                      <a16:colId xmlns:a16="http://schemas.microsoft.com/office/drawing/2014/main" val="1792260099"/>
                    </a:ext>
                  </a:extLst>
                </a:gridCol>
                <a:gridCol w="704182">
                  <a:extLst>
                    <a:ext uri="{9D8B030D-6E8A-4147-A177-3AD203B41FA5}">
                      <a16:colId xmlns:a16="http://schemas.microsoft.com/office/drawing/2014/main" val="163970310"/>
                    </a:ext>
                  </a:extLst>
                </a:gridCol>
                <a:gridCol w="704182">
                  <a:extLst>
                    <a:ext uri="{9D8B030D-6E8A-4147-A177-3AD203B41FA5}">
                      <a16:colId xmlns:a16="http://schemas.microsoft.com/office/drawing/2014/main" val="2112640156"/>
                    </a:ext>
                  </a:extLst>
                </a:gridCol>
                <a:gridCol w="704182">
                  <a:extLst>
                    <a:ext uri="{9D8B030D-6E8A-4147-A177-3AD203B41FA5}">
                      <a16:colId xmlns:a16="http://schemas.microsoft.com/office/drawing/2014/main" val="3469348090"/>
                    </a:ext>
                  </a:extLst>
                </a:gridCol>
                <a:gridCol w="704182">
                  <a:extLst>
                    <a:ext uri="{9D8B030D-6E8A-4147-A177-3AD203B41FA5}">
                      <a16:colId xmlns:a16="http://schemas.microsoft.com/office/drawing/2014/main" val="757141045"/>
                    </a:ext>
                  </a:extLst>
                </a:gridCol>
                <a:gridCol w="704182">
                  <a:extLst>
                    <a:ext uri="{9D8B030D-6E8A-4147-A177-3AD203B41FA5}">
                      <a16:colId xmlns:a16="http://schemas.microsoft.com/office/drawing/2014/main" val="501258963"/>
                    </a:ext>
                  </a:extLst>
                </a:gridCol>
                <a:gridCol w="704182">
                  <a:extLst>
                    <a:ext uri="{9D8B030D-6E8A-4147-A177-3AD203B41FA5}">
                      <a16:colId xmlns:a16="http://schemas.microsoft.com/office/drawing/2014/main" val="849825125"/>
                    </a:ext>
                  </a:extLst>
                </a:gridCol>
                <a:gridCol w="704182">
                  <a:extLst>
                    <a:ext uri="{9D8B030D-6E8A-4147-A177-3AD203B41FA5}">
                      <a16:colId xmlns:a16="http://schemas.microsoft.com/office/drawing/2014/main" val="706624180"/>
                    </a:ext>
                  </a:extLst>
                </a:gridCol>
                <a:gridCol w="704182">
                  <a:extLst>
                    <a:ext uri="{9D8B030D-6E8A-4147-A177-3AD203B41FA5}">
                      <a16:colId xmlns:a16="http://schemas.microsoft.com/office/drawing/2014/main" val="922999876"/>
                    </a:ext>
                  </a:extLst>
                </a:gridCol>
                <a:gridCol w="704182">
                  <a:extLst>
                    <a:ext uri="{9D8B030D-6E8A-4147-A177-3AD203B41FA5}">
                      <a16:colId xmlns:a16="http://schemas.microsoft.com/office/drawing/2014/main" val="2891294689"/>
                    </a:ext>
                  </a:extLst>
                </a:gridCol>
                <a:gridCol w="704182">
                  <a:extLst>
                    <a:ext uri="{9D8B030D-6E8A-4147-A177-3AD203B41FA5}">
                      <a16:colId xmlns:a16="http://schemas.microsoft.com/office/drawing/2014/main" val="150692548"/>
                    </a:ext>
                  </a:extLst>
                </a:gridCol>
                <a:gridCol w="704182">
                  <a:extLst>
                    <a:ext uri="{9D8B030D-6E8A-4147-A177-3AD203B41FA5}">
                      <a16:colId xmlns:a16="http://schemas.microsoft.com/office/drawing/2014/main" val="49551239"/>
                    </a:ext>
                  </a:extLst>
                </a:gridCol>
                <a:gridCol w="704182">
                  <a:extLst>
                    <a:ext uri="{9D8B030D-6E8A-4147-A177-3AD203B41FA5}">
                      <a16:colId xmlns:a16="http://schemas.microsoft.com/office/drawing/2014/main" val="441851462"/>
                    </a:ext>
                  </a:extLst>
                </a:gridCol>
                <a:gridCol w="704182">
                  <a:extLst>
                    <a:ext uri="{9D8B030D-6E8A-4147-A177-3AD203B41FA5}">
                      <a16:colId xmlns:a16="http://schemas.microsoft.com/office/drawing/2014/main" val="3499993655"/>
                    </a:ext>
                  </a:extLst>
                </a:gridCol>
                <a:gridCol w="704182">
                  <a:extLst>
                    <a:ext uri="{9D8B030D-6E8A-4147-A177-3AD203B41FA5}">
                      <a16:colId xmlns:a16="http://schemas.microsoft.com/office/drawing/2014/main" val="1616955279"/>
                    </a:ext>
                  </a:extLst>
                </a:gridCol>
                <a:gridCol w="704182">
                  <a:extLst>
                    <a:ext uri="{9D8B030D-6E8A-4147-A177-3AD203B41FA5}">
                      <a16:colId xmlns:a16="http://schemas.microsoft.com/office/drawing/2014/main" val="3778685477"/>
                    </a:ext>
                  </a:extLst>
                </a:gridCol>
                <a:gridCol w="704182">
                  <a:extLst>
                    <a:ext uri="{9D8B030D-6E8A-4147-A177-3AD203B41FA5}">
                      <a16:colId xmlns:a16="http://schemas.microsoft.com/office/drawing/2014/main" val="3343455814"/>
                    </a:ext>
                  </a:extLst>
                </a:gridCol>
              </a:tblGrid>
              <a:tr h="548640">
                <a:tc>
                  <a:txBody>
                    <a:bodyPr/>
                    <a:lstStyle/>
                    <a:p>
                      <a:pPr algn="l" fontAlgn="b"/>
                      <a:r>
                        <a:rPr lang="pl-PL" sz="900" u="none" strike="noStrike" dirty="0">
                          <a:effectLst/>
                        </a:rPr>
                        <a:t>Data z Rozpočtu kapitoly MŠMT</a:t>
                      </a:r>
                      <a:endParaRPr lang="pl-PL" sz="900" b="0" i="1" u="none" strike="noStrike" dirty="0">
                        <a:solidFill>
                          <a:srgbClr val="00B050"/>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2007</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2008</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2009</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2010</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2011</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2012</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2013</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2014</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2015</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2016</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2017</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2018</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2019</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2020</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2021</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2022</a:t>
                      </a:r>
                      <a:endParaRPr lang="cs-CZ" sz="9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8495139"/>
                  </a:ext>
                </a:extLst>
              </a:tr>
              <a:tr h="548640">
                <a:tc>
                  <a:txBody>
                    <a:bodyPr/>
                    <a:lstStyle/>
                    <a:p>
                      <a:pPr algn="l" fontAlgn="b"/>
                      <a:r>
                        <a:rPr lang="cs-CZ" sz="900" u="none" strike="noStrike" dirty="0">
                          <a:effectLst/>
                        </a:rPr>
                        <a:t>Celkové příjmy kapitoly 333</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6 566 772</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600 610</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9 137</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9 137</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6 153 421</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15 149 282</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17 841 765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12 397 427</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7 187 781</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8 118 894</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8 645 046</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7 192 982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10 151 243</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12 282 725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13 289 120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12 936 719</a:t>
                      </a:r>
                      <a:endParaRPr lang="cs-CZ"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4862706"/>
                  </a:ext>
                </a:extLst>
              </a:tr>
              <a:tr h="548640">
                <a:tc>
                  <a:txBody>
                    <a:bodyPr/>
                    <a:lstStyle/>
                    <a:p>
                      <a:pPr algn="l" fontAlgn="b"/>
                      <a:r>
                        <a:rPr lang="cs-CZ" sz="900" u="none" strike="noStrike">
                          <a:effectLst/>
                        </a:rPr>
                        <a:t>Celkové výdaje kapitoly 333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121 652 407</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119 211 935</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122 570 143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121 001 489</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127 086 415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137 851 240</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140 411 693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137 301 156</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135 904 523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142 368 845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156 525 862</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176 111 710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205 759 166</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226 467 000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239 655 320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249 476 945</a:t>
                      </a:r>
                      <a:endParaRPr lang="cs-CZ"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269113901"/>
                  </a:ext>
                </a:extLst>
              </a:tr>
              <a:tr h="548640">
                <a:tc>
                  <a:txBody>
                    <a:bodyPr/>
                    <a:lstStyle/>
                    <a:p>
                      <a:pPr algn="l" fontAlgn="b"/>
                      <a:r>
                        <a:rPr lang="pl-PL" sz="900" u="none" strike="noStrike">
                          <a:effectLst/>
                        </a:rPr>
                        <a:t>Celková dotace kapitoly 333 ze SR</a:t>
                      </a:r>
                      <a:endParaRPr lang="pl-PL"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118 611 325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118 611 325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122 561 006</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120 992 352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120 932 994</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122 701 958</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122 569 928</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124 903 729</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128 716 743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134 249 951</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147 880 817</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168 918 728</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195 607 924</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214 184 275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226 366 200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236 540 226</a:t>
                      </a:r>
                      <a:endParaRPr lang="cs-CZ"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8134993"/>
                  </a:ext>
                </a:extLst>
              </a:tr>
              <a:tr h="548640">
                <a:tc>
                  <a:txBody>
                    <a:bodyPr/>
                    <a:lstStyle/>
                    <a:p>
                      <a:pPr algn="l" fontAlgn="b"/>
                      <a:r>
                        <a:rPr lang="cs-CZ" sz="900" u="none" strike="noStrike">
                          <a:effectLst/>
                        </a:rPr>
                        <a:t>Podíl výdajů kap. 333 na HDP</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 </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3,1%</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3,5%</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3,3%</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3,2%</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3,2%</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3,2%</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3,2%</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2,9%</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2,9%</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3,0%</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3,2%</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3,5%</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3,9%</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3,8%</a:t>
                      </a:r>
                      <a:endParaRPr lang="cs-CZ" sz="9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b="1" u="none" strike="noStrike" dirty="0">
                          <a:effectLst/>
                        </a:rPr>
                        <a:t> </a:t>
                      </a:r>
                      <a:endParaRPr lang="cs-CZ" sz="9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98382096"/>
                  </a:ext>
                </a:extLst>
              </a:tr>
            </a:tbl>
          </a:graphicData>
        </a:graphic>
      </p:graphicFrame>
      <p:graphicFrame>
        <p:nvGraphicFramePr>
          <p:cNvPr id="5" name="Tabulka 4">
            <a:extLst>
              <a:ext uri="{FF2B5EF4-FFF2-40B4-BE49-F238E27FC236}">
                <a16:creationId xmlns:a16="http://schemas.microsoft.com/office/drawing/2014/main" id="{CBC9EC44-BD6C-4FB8-BD57-47285F246B30}"/>
              </a:ext>
            </a:extLst>
          </p:cNvPr>
          <p:cNvGraphicFramePr>
            <a:graphicFrameLocks noGrp="1"/>
          </p:cNvGraphicFramePr>
          <p:nvPr>
            <p:extLst>
              <p:ext uri="{D42A27DB-BD31-4B8C-83A1-F6EECF244321}">
                <p14:modId xmlns:p14="http://schemas.microsoft.com/office/powerpoint/2010/main" val="2954944762"/>
              </p:ext>
            </p:extLst>
          </p:nvPr>
        </p:nvGraphicFramePr>
        <p:xfrm>
          <a:off x="142613" y="3926048"/>
          <a:ext cx="11971094" cy="2831284"/>
        </p:xfrm>
        <a:graphic>
          <a:graphicData uri="http://schemas.openxmlformats.org/drawingml/2006/table">
            <a:tbl>
              <a:tblPr>
                <a:tableStyleId>{5C22544A-7EE6-4342-B048-85BDC9FD1C3A}</a:tableStyleId>
              </a:tblPr>
              <a:tblGrid>
                <a:gridCol w="704182">
                  <a:extLst>
                    <a:ext uri="{9D8B030D-6E8A-4147-A177-3AD203B41FA5}">
                      <a16:colId xmlns:a16="http://schemas.microsoft.com/office/drawing/2014/main" val="2138858875"/>
                    </a:ext>
                  </a:extLst>
                </a:gridCol>
                <a:gridCol w="704182">
                  <a:extLst>
                    <a:ext uri="{9D8B030D-6E8A-4147-A177-3AD203B41FA5}">
                      <a16:colId xmlns:a16="http://schemas.microsoft.com/office/drawing/2014/main" val="2165712714"/>
                    </a:ext>
                  </a:extLst>
                </a:gridCol>
                <a:gridCol w="704182">
                  <a:extLst>
                    <a:ext uri="{9D8B030D-6E8A-4147-A177-3AD203B41FA5}">
                      <a16:colId xmlns:a16="http://schemas.microsoft.com/office/drawing/2014/main" val="2637543423"/>
                    </a:ext>
                  </a:extLst>
                </a:gridCol>
                <a:gridCol w="704182">
                  <a:extLst>
                    <a:ext uri="{9D8B030D-6E8A-4147-A177-3AD203B41FA5}">
                      <a16:colId xmlns:a16="http://schemas.microsoft.com/office/drawing/2014/main" val="131884131"/>
                    </a:ext>
                  </a:extLst>
                </a:gridCol>
                <a:gridCol w="704182">
                  <a:extLst>
                    <a:ext uri="{9D8B030D-6E8A-4147-A177-3AD203B41FA5}">
                      <a16:colId xmlns:a16="http://schemas.microsoft.com/office/drawing/2014/main" val="316982729"/>
                    </a:ext>
                  </a:extLst>
                </a:gridCol>
                <a:gridCol w="704182">
                  <a:extLst>
                    <a:ext uri="{9D8B030D-6E8A-4147-A177-3AD203B41FA5}">
                      <a16:colId xmlns:a16="http://schemas.microsoft.com/office/drawing/2014/main" val="303298808"/>
                    </a:ext>
                  </a:extLst>
                </a:gridCol>
                <a:gridCol w="704182">
                  <a:extLst>
                    <a:ext uri="{9D8B030D-6E8A-4147-A177-3AD203B41FA5}">
                      <a16:colId xmlns:a16="http://schemas.microsoft.com/office/drawing/2014/main" val="573999498"/>
                    </a:ext>
                  </a:extLst>
                </a:gridCol>
                <a:gridCol w="704182">
                  <a:extLst>
                    <a:ext uri="{9D8B030D-6E8A-4147-A177-3AD203B41FA5}">
                      <a16:colId xmlns:a16="http://schemas.microsoft.com/office/drawing/2014/main" val="4081820663"/>
                    </a:ext>
                  </a:extLst>
                </a:gridCol>
                <a:gridCol w="704182">
                  <a:extLst>
                    <a:ext uri="{9D8B030D-6E8A-4147-A177-3AD203B41FA5}">
                      <a16:colId xmlns:a16="http://schemas.microsoft.com/office/drawing/2014/main" val="2936832797"/>
                    </a:ext>
                  </a:extLst>
                </a:gridCol>
                <a:gridCol w="704182">
                  <a:extLst>
                    <a:ext uri="{9D8B030D-6E8A-4147-A177-3AD203B41FA5}">
                      <a16:colId xmlns:a16="http://schemas.microsoft.com/office/drawing/2014/main" val="3435951663"/>
                    </a:ext>
                  </a:extLst>
                </a:gridCol>
                <a:gridCol w="704182">
                  <a:extLst>
                    <a:ext uri="{9D8B030D-6E8A-4147-A177-3AD203B41FA5}">
                      <a16:colId xmlns:a16="http://schemas.microsoft.com/office/drawing/2014/main" val="1559546327"/>
                    </a:ext>
                  </a:extLst>
                </a:gridCol>
                <a:gridCol w="704182">
                  <a:extLst>
                    <a:ext uri="{9D8B030D-6E8A-4147-A177-3AD203B41FA5}">
                      <a16:colId xmlns:a16="http://schemas.microsoft.com/office/drawing/2014/main" val="3755010029"/>
                    </a:ext>
                  </a:extLst>
                </a:gridCol>
                <a:gridCol w="704182">
                  <a:extLst>
                    <a:ext uri="{9D8B030D-6E8A-4147-A177-3AD203B41FA5}">
                      <a16:colId xmlns:a16="http://schemas.microsoft.com/office/drawing/2014/main" val="540492165"/>
                    </a:ext>
                  </a:extLst>
                </a:gridCol>
                <a:gridCol w="704182">
                  <a:extLst>
                    <a:ext uri="{9D8B030D-6E8A-4147-A177-3AD203B41FA5}">
                      <a16:colId xmlns:a16="http://schemas.microsoft.com/office/drawing/2014/main" val="3880823887"/>
                    </a:ext>
                  </a:extLst>
                </a:gridCol>
                <a:gridCol w="704182">
                  <a:extLst>
                    <a:ext uri="{9D8B030D-6E8A-4147-A177-3AD203B41FA5}">
                      <a16:colId xmlns:a16="http://schemas.microsoft.com/office/drawing/2014/main" val="914569354"/>
                    </a:ext>
                  </a:extLst>
                </a:gridCol>
                <a:gridCol w="704182">
                  <a:extLst>
                    <a:ext uri="{9D8B030D-6E8A-4147-A177-3AD203B41FA5}">
                      <a16:colId xmlns:a16="http://schemas.microsoft.com/office/drawing/2014/main" val="92935180"/>
                    </a:ext>
                  </a:extLst>
                </a:gridCol>
                <a:gridCol w="704182">
                  <a:extLst>
                    <a:ext uri="{9D8B030D-6E8A-4147-A177-3AD203B41FA5}">
                      <a16:colId xmlns:a16="http://schemas.microsoft.com/office/drawing/2014/main" val="1643855612"/>
                    </a:ext>
                  </a:extLst>
                </a:gridCol>
              </a:tblGrid>
              <a:tr h="609299">
                <a:tc>
                  <a:txBody>
                    <a:bodyPr/>
                    <a:lstStyle/>
                    <a:p>
                      <a:pPr algn="l" fontAlgn="b"/>
                      <a:r>
                        <a:rPr lang="pl-PL" sz="900" u="none" strike="noStrike" dirty="0">
                          <a:effectLst/>
                        </a:rPr>
                        <a:t>Data z Rozpočtu kapitoly MŠMT</a:t>
                      </a:r>
                      <a:endParaRPr lang="pl-PL" sz="900" b="0" i="1" u="none" strike="noStrike" dirty="0">
                        <a:solidFill>
                          <a:srgbClr val="00B050"/>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2007</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2008</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2009</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2010</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2011</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2012</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2013</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2014</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2015</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2016</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2017</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2018</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2019</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a:effectLst/>
                        </a:rPr>
                        <a:t>2020</a:t>
                      </a:r>
                      <a:endParaRPr lang="cs-CZ" sz="900" b="1" i="0" u="none" strike="noStrike">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2021</a:t>
                      </a:r>
                      <a:endParaRPr lang="cs-CZ" sz="900" b="1" i="0" u="none" strike="noStrike" dirty="0">
                        <a:solidFill>
                          <a:srgbClr val="FFFFFF"/>
                        </a:solidFill>
                        <a:effectLst/>
                        <a:latin typeface="Calibri" panose="020F0502020204030204" pitchFamily="34" charset="0"/>
                      </a:endParaRPr>
                    </a:p>
                  </a:txBody>
                  <a:tcPr marL="0" marR="0" marT="0" marB="0" anchor="b"/>
                </a:tc>
                <a:tc>
                  <a:txBody>
                    <a:bodyPr/>
                    <a:lstStyle/>
                    <a:p>
                      <a:pPr algn="ctr" fontAlgn="b"/>
                      <a:r>
                        <a:rPr lang="cs-CZ" sz="900" b="1" u="none" strike="noStrike" dirty="0">
                          <a:effectLst/>
                        </a:rPr>
                        <a:t>2022</a:t>
                      </a:r>
                      <a:endParaRPr lang="cs-CZ" sz="900" b="1" i="0" u="none" strike="noStrike" dirty="0">
                        <a:solidFill>
                          <a:srgbClr val="FFFFFF"/>
                        </a:solidFill>
                        <a:effectLst/>
                        <a:latin typeface="Calibri" panose="020F0502020204030204" pitchFamily="34" charset="0"/>
                      </a:endParaRPr>
                    </a:p>
                  </a:txBody>
                  <a:tcPr marL="0" marR="0" marT="0" marB="0" anchor="b"/>
                </a:tc>
                <a:extLst>
                  <a:ext uri="{0D108BD9-81ED-4DB2-BD59-A6C34878D82A}">
                    <a16:rowId xmlns:a16="http://schemas.microsoft.com/office/drawing/2014/main" val="1962794891"/>
                  </a:ext>
                </a:extLst>
              </a:tr>
              <a:tr h="537562">
                <a:tc>
                  <a:txBody>
                    <a:bodyPr/>
                    <a:lstStyle/>
                    <a:p>
                      <a:pPr algn="l" fontAlgn="b"/>
                      <a:r>
                        <a:rPr lang="pl-PL" sz="900" u="none" strike="noStrike" dirty="0">
                          <a:effectLst/>
                        </a:rPr>
                        <a:t>Výdaje na VŠ celkem z kap. 333</a:t>
                      </a:r>
                      <a:endParaRPr lang="pl-PL"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24 101 935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24 101 935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24 640 250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24 249 130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22 423 938</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21 221 802</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21 803 802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21 770 802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21 491 734</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20 377 077</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21 627 077</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24 611 677</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26 528 677</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27 411 677</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28 411 677</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28 611 677</a:t>
                      </a:r>
                      <a:endParaRPr lang="cs-CZ"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71673133"/>
                  </a:ext>
                </a:extLst>
              </a:tr>
              <a:tr h="609299">
                <a:tc>
                  <a:txBody>
                    <a:bodyPr/>
                    <a:lstStyle/>
                    <a:p>
                      <a:pPr algn="l" fontAlgn="b"/>
                      <a:r>
                        <a:rPr lang="pl-PL" sz="900" u="none" strike="noStrike" dirty="0">
                          <a:effectLst/>
                        </a:rPr>
                        <a:t>z toho reprodukce majetku VVŠ (EDS)</a:t>
                      </a:r>
                      <a:endParaRPr lang="pl-PL" sz="900" b="0" i="0" u="none" strike="noStrike" dirty="0">
                        <a:solidFill>
                          <a:srgbClr val="000000"/>
                        </a:solidFill>
                        <a:effectLst/>
                        <a:latin typeface="Calibri" panose="020F0502020204030204" pitchFamily="34" charset="0"/>
                      </a:endParaRPr>
                    </a:p>
                  </a:txBody>
                  <a:tcPr marL="42823" marR="0" marT="0" marB="0" anchor="b"/>
                </a:tc>
                <a:tc>
                  <a:txBody>
                    <a:bodyPr/>
                    <a:lstStyle/>
                    <a:p>
                      <a:pPr algn="r" fontAlgn="b"/>
                      <a:r>
                        <a:rPr lang="cs-CZ" sz="900" u="none" strike="noStrike">
                          <a:effectLst/>
                        </a:rPr>
                        <a:t>3 021 649</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3 021 649</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2 736 749</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2 633 888</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2 263 030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2 363 030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1 995 030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1 863 530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2 263 530</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1 575 995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1 445 995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1 745 995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2 245 995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2 245 995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2 245 995</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1 245 995</a:t>
                      </a:r>
                      <a:endParaRPr lang="cs-CZ"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907414177"/>
                  </a:ext>
                </a:extLst>
              </a:tr>
              <a:tr h="537562">
                <a:tc>
                  <a:txBody>
                    <a:bodyPr/>
                    <a:lstStyle/>
                    <a:p>
                      <a:pPr algn="l" fontAlgn="b"/>
                      <a:r>
                        <a:rPr lang="cs-CZ" sz="900" u="none" strike="noStrike" dirty="0">
                          <a:effectLst/>
                        </a:rPr>
                        <a:t>z toho mez. spolupráce</a:t>
                      </a:r>
                      <a:endParaRPr lang="cs-CZ" sz="900" b="0" i="0" u="none" strike="noStrike" dirty="0">
                        <a:solidFill>
                          <a:srgbClr val="000000"/>
                        </a:solidFill>
                        <a:effectLst/>
                        <a:latin typeface="Calibri" panose="020F0502020204030204" pitchFamily="34" charset="0"/>
                      </a:endParaRPr>
                    </a:p>
                  </a:txBody>
                  <a:tcPr marL="42823" marR="0" marT="0" marB="0" anchor="b"/>
                </a:tc>
                <a:tc>
                  <a:txBody>
                    <a:bodyPr/>
                    <a:lstStyle/>
                    <a:p>
                      <a:pPr algn="r" fontAlgn="b"/>
                      <a:r>
                        <a:rPr lang="cs-CZ" sz="900" u="none" strike="noStrike" dirty="0">
                          <a:effectLst/>
                        </a:rPr>
                        <a:t> </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 </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 </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 </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 </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 </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 </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 </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 </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 </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36 223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36 223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36 223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36 223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36 223</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36 223</a:t>
                      </a:r>
                      <a:endParaRPr lang="cs-CZ" sz="9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929865905"/>
                  </a:ext>
                </a:extLst>
              </a:tr>
              <a:tr h="537562">
                <a:tc>
                  <a:txBody>
                    <a:bodyPr/>
                    <a:lstStyle/>
                    <a:p>
                      <a:pPr algn="l" fontAlgn="b"/>
                      <a:r>
                        <a:rPr lang="pl-PL" sz="900" u="none" strike="noStrike">
                          <a:effectLst/>
                        </a:rPr>
                        <a:t>z toho provozní rozpočet VŠ</a:t>
                      </a:r>
                      <a:endParaRPr lang="pl-PL" sz="900" b="0" i="0" u="none" strike="noStrike">
                        <a:solidFill>
                          <a:srgbClr val="000000"/>
                        </a:solidFill>
                        <a:effectLst/>
                        <a:latin typeface="Calibri" panose="020F0502020204030204" pitchFamily="34" charset="0"/>
                      </a:endParaRPr>
                    </a:p>
                  </a:txBody>
                  <a:tcPr marL="42823" marR="0" marT="0" marB="0" anchor="b"/>
                </a:tc>
                <a:tc>
                  <a:txBody>
                    <a:bodyPr/>
                    <a:lstStyle/>
                    <a:p>
                      <a:pPr algn="r" fontAlgn="b"/>
                      <a:r>
                        <a:rPr lang="cs-CZ" sz="900" u="none" strike="noStrike">
                          <a:effectLst/>
                        </a:rPr>
                        <a:t>20 349 649</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21 080 286</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21 903 501</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21 615 242</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20 160 908</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a:effectLst/>
                        </a:rPr>
                        <a:t>18 858 772</a:t>
                      </a:r>
                      <a:endParaRPr lang="cs-CZ" sz="9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19 808 772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19 907 272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19 191 981</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18 801 082</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20 144 859</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22 829 459</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24 246 459</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25 129 459</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26 129 459</a:t>
                      </a:r>
                      <a:endParaRPr lang="cs-CZ" sz="9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cs-CZ" sz="900" u="none" strike="noStrike" dirty="0">
                          <a:effectLst/>
                        </a:rPr>
                        <a:t>27 329 459</a:t>
                      </a:r>
                      <a:endParaRPr lang="cs-CZ" sz="9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29051109"/>
                  </a:ext>
                </a:extLst>
              </a:tr>
            </a:tbl>
          </a:graphicData>
        </a:graphic>
      </p:graphicFrame>
    </p:spTree>
    <p:extLst>
      <p:ext uri="{BB962C8B-B14F-4D97-AF65-F5344CB8AC3E}">
        <p14:creationId xmlns:p14="http://schemas.microsoft.com/office/powerpoint/2010/main" val="910222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FDD663-1CCA-E9D3-B2C2-A0E596E12A9A}"/>
              </a:ext>
            </a:extLst>
          </p:cNvPr>
          <p:cNvSpPr>
            <a:spLocks noGrp="1"/>
          </p:cNvSpPr>
          <p:nvPr>
            <p:ph type="title"/>
          </p:nvPr>
        </p:nvSpPr>
        <p:spPr/>
        <p:txBody>
          <a:bodyPr>
            <a:normAutofit fontScale="90000"/>
          </a:bodyPr>
          <a:lstStyle/>
          <a:p>
            <a:pPr>
              <a:lnSpc>
                <a:spcPct val="115000"/>
              </a:lnSpc>
              <a:spcBef>
                <a:spcPts val="600"/>
              </a:spcBef>
              <a:spcAft>
                <a:spcPts val="600"/>
              </a:spcAft>
            </a:pPr>
            <a:r>
              <a:rPr lang="cs-CZ" sz="1800" b="1" dirty="0">
                <a:solidFill>
                  <a:srgbClr val="000000"/>
                </a:solidFill>
                <a:effectLst/>
                <a:latin typeface="Times New Roman" panose="02020603050405020304" pitchFamily="18" charset="0"/>
                <a:ea typeface="Times New Roman" panose="02020603050405020304" pitchFamily="18" charset="0"/>
              </a:rPr>
              <a:t>Pozměňovací návrh</a:t>
            </a:r>
            <a:br>
              <a:rPr lang="cs-CZ" sz="1800" dirty="0">
                <a:solidFill>
                  <a:srgbClr val="00000A"/>
                </a:solidFill>
                <a:effectLst/>
                <a:latin typeface="Times New Roman" panose="02020603050405020304" pitchFamily="18" charset="0"/>
                <a:ea typeface="Times New Roman" panose="02020603050405020304" pitchFamily="18" charset="0"/>
              </a:rPr>
            </a:b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Poslance Ivo Vondráka a poslance Karla Raise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cs-CZ" sz="1800" dirty="0">
                <a:effectLst/>
                <a:latin typeface="Calibri" panose="020F0502020204030204" pitchFamily="34" charset="0"/>
                <a:ea typeface="Times New Roman" panose="02020603050405020304" pitchFamily="18" charset="0"/>
                <a:cs typeface="Times New Roman" panose="02020603050405020304" pitchFamily="18" charset="0"/>
              </a:rPr>
            </a:b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k </a:t>
            </a: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vládnímu návrhu zákona, kterým se mění zákon č. 57/2022 Sb., o státním</a:t>
            </a:r>
            <a:br>
              <a:rPr lang="cs-CZ" sz="1800" dirty="0">
                <a:effectLst/>
                <a:latin typeface="Calibri" panose="020F0502020204030204" pitchFamily="34" charset="0"/>
                <a:ea typeface="Times New Roman" panose="02020603050405020304" pitchFamily="18" charset="0"/>
                <a:cs typeface="Times New Roman" panose="02020603050405020304" pitchFamily="18" charset="0"/>
              </a:rPr>
            </a:b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rozpočtu České republiky na rok 2022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(Sněmovní tisk č. </a:t>
            </a:r>
            <a:r>
              <a:rPr lang="cs-CZ" sz="1800">
                <a:effectLst/>
                <a:latin typeface="Times New Roman" panose="02020603050405020304" pitchFamily="18" charset="0"/>
                <a:ea typeface="Times New Roman" panose="02020603050405020304" pitchFamily="18" charset="0"/>
                <a:cs typeface="Times New Roman" panose="02020603050405020304" pitchFamily="18" charset="0"/>
              </a:rPr>
              <a:t>284/0)</a:t>
            </a:r>
            <a:br>
              <a:rPr lang="cs-CZ" sz="1800">
                <a:effectLst/>
                <a:latin typeface="Times New Roman" panose="02020603050405020304" pitchFamily="18" charset="0"/>
                <a:ea typeface="Times New Roman" panose="02020603050405020304" pitchFamily="18" charset="0"/>
                <a:cs typeface="Times New Roman" panose="02020603050405020304" pitchFamily="18" charset="0"/>
              </a:rPr>
            </a:br>
            <a:b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br>
            <a:br>
              <a:rPr lang="cs-CZ" sz="1800" dirty="0">
                <a:effectLst/>
                <a:latin typeface="Calibri" panose="020F0502020204030204" pitchFamily="34" charset="0"/>
                <a:ea typeface="Times New Roman" panose="02020603050405020304" pitchFamily="18" charset="0"/>
                <a:cs typeface="Times New Roman" panose="02020603050405020304" pitchFamily="18" charset="0"/>
              </a:rPr>
            </a:br>
            <a:r>
              <a:rPr lang="cs-CZ" sz="1800" dirty="0">
                <a:solidFill>
                  <a:schemeClr val="tx1"/>
                </a:solidFill>
                <a:effectLst/>
                <a:latin typeface="Times New Roman" panose="02020603050405020304" pitchFamily="18" charset="0"/>
                <a:ea typeface="Calibri" panose="020F0502020204030204" pitchFamily="34" charset="0"/>
              </a:rPr>
              <a:t>V kapitole 333, Ministerstvo školství, mládeže a tělovýchovy, se zvyšují výdaje souhrnného ukazatele „Výdaje celkem“ a specifického ukazatele „Věda a vysoké školy, v tom: vysoké školy“ o částku 800 000 000 Kč.</a:t>
            </a:r>
            <a:br>
              <a:rPr lang="cs-CZ" sz="1800" dirty="0">
                <a:solidFill>
                  <a:schemeClr val="tx1"/>
                </a:solidFill>
                <a:effectLst/>
                <a:latin typeface="Times New Roman" panose="02020603050405020304" pitchFamily="18" charset="0"/>
                <a:ea typeface="Times New Roman" panose="02020603050405020304" pitchFamily="18" charset="0"/>
              </a:rPr>
            </a:br>
            <a:r>
              <a:rPr lang="cs-CZ" sz="1800" dirty="0">
                <a:solidFill>
                  <a:schemeClr val="tx1"/>
                </a:solidFill>
                <a:effectLst/>
                <a:latin typeface="Times New Roman" panose="02020603050405020304" pitchFamily="18" charset="0"/>
                <a:ea typeface="Calibri" panose="020F0502020204030204" pitchFamily="34" charset="0"/>
              </a:rPr>
              <a:t>V kapitole 333, Ministerstvo školství, mládeže a tělovýchovy, se zvyšují výdaje souhrnného ukazatele „Výdaje celkem“ a specifického ukazatele „Věda a vysoké školy, v tom: vysoké školy“ o částku </a:t>
            </a:r>
            <a:br>
              <a:rPr lang="cs-CZ" sz="1800" dirty="0">
                <a:solidFill>
                  <a:schemeClr val="tx1"/>
                </a:solidFill>
                <a:effectLst/>
                <a:latin typeface="Times New Roman" panose="02020603050405020304" pitchFamily="18" charset="0"/>
                <a:ea typeface="Calibri" panose="020F0502020204030204" pitchFamily="34" charset="0"/>
              </a:rPr>
            </a:br>
            <a:r>
              <a:rPr lang="cs-CZ" sz="1800" dirty="0">
                <a:solidFill>
                  <a:schemeClr val="tx1"/>
                </a:solidFill>
                <a:effectLst/>
                <a:latin typeface="Times New Roman" panose="02020603050405020304" pitchFamily="18" charset="0"/>
                <a:ea typeface="Calibri" panose="020F0502020204030204" pitchFamily="34" charset="0"/>
              </a:rPr>
              <a:t>4 200 000 000 Kč.</a:t>
            </a:r>
            <a:br>
              <a:rPr lang="cs-CZ" sz="1800" dirty="0">
                <a:solidFill>
                  <a:schemeClr val="tx1"/>
                </a:solidFill>
                <a:effectLst/>
                <a:latin typeface="Times New Roman" panose="02020603050405020304" pitchFamily="18" charset="0"/>
                <a:ea typeface="Times New Roman" panose="02020603050405020304" pitchFamily="18" charset="0"/>
              </a:rPr>
            </a:br>
            <a:endParaRPr lang="cs-CZ" dirty="0">
              <a:solidFill>
                <a:schemeClr val="tx1"/>
              </a:solidFill>
            </a:endParaRPr>
          </a:p>
        </p:txBody>
      </p:sp>
    </p:spTree>
    <p:extLst>
      <p:ext uri="{BB962C8B-B14F-4D97-AF65-F5344CB8AC3E}">
        <p14:creationId xmlns:p14="http://schemas.microsoft.com/office/powerpoint/2010/main" val="1384758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BB1D0B-1BD4-DE60-3428-38AC189DD1BC}"/>
              </a:ext>
            </a:extLst>
          </p:cNvPr>
          <p:cNvSpPr>
            <a:spLocks noGrp="1"/>
          </p:cNvSpPr>
          <p:nvPr>
            <p:ph type="title"/>
          </p:nvPr>
        </p:nvSpPr>
        <p:spPr>
          <a:xfrm>
            <a:off x="677334" y="609600"/>
            <a:ext cx="8596668" cy="1034642"/>
          </a:xfrm>
        </p:spPr>
        <p:txBody>
          <a:bodyPr>
            <a:normAutofit fontScale="90000"/>
          </a:bodyPr>
          <a:lstStyle/>
          <a:p>
            <a:r>
              <a:rPr lang="cs-CZ" dirty="0"/>
              <a:t>Příprava návrhu státního rozpočtu 2023 pro oblast VŠ</a:t>
            </a:r>
          </a:p>
        </p:txBody>
      </p:sp>
      <p:sp>
        <p:nvSpPr>
          <p:cNvPr id="3" name="Zástupný obsah 2">
            <a:extLst>
              <a:ext uri="{FF2B5EF4-FFF2-40B4-BE49-F238E27FC236}">
                <a16:creationId xmlns:a16="http://schemas.microsoft.com/office/drawing/2014/main" id="{E06B5B80-7A1D-F888-4E2F-0DC91445608A}"/>
              </a:ext>
            </a:extLst>
          </p:cNvPr>
          <p:cNvSpPr>
            <a:spLocks noGrp="1"/>
          </p:cNvSpPr>
          <p:nvPr>
            <p:ph idx="1"/>
          </p:nvPr>
        </p:nvSpPr>
        <p:spPr>
          <a:xfrm>
            <a:off x="677334" y="1761688"/>
            <a:ext cx="9196508" cy="4983061"/>
          </a:xfrm>
        </p:spPr>
        <p:txBody>
          <a:bodyPr>
            <a:normAutofit fontScale="62500" lnSpcReduction="20000"/>
          </a:bodyPr>
          <a:lstStyle/>
          <a:p>
            <a:r>
              <a:rPr lang="cs-CZ" sz="2200" dirty="0"/>
              <a:t>Původní červnový návrh Vlády ČR obsahoval nárůst výdajů pro oblast VŠ </a:t>
            </a:r>
            <a:r>
              <a:rPr lang="cs-CZ" sz="2200" b="1" dirty="0"/>
              <a:t>ve výši 1,185 mld. Kč </a:t>
            </a:r>
            <a:r>
              <a:rPr lang="cs-CZ" sz="2200" dirty="0"/>
              <a:t>– vratka půjčky 1 mld. Kč z investic na provoz 2022, ve střednědobém výhledu na léta 2024 a 2025 nulový nárůst</a:t>
            </a:r>
          </a:p>
          <a:p>
            <a:r>
              <a:rPr lang="cs-CZ" sz="2200" dirty="0"/>
              <a:t>Návrh navýšení rozpočtu VŠ ze strany MŠMT ČR - </a:t>
            </a:r>
            <a:r>
              <a:rPr lang="cs-CZ" sz="2200" b="1" dirty="0">
                <a:effectLst/>
                <a:latin typeface="Times New Roman" panose="02020603050405020304" pitchFamily="18" charset="0"/>
                <a:ea typeface="Times New Roman" panose="02020603050405020304" pitchFamily="18" charset="0"/>
              </a:rPr>
              <a:t>o 5, 5 mld. Kč v roce 2023, o 8,5 mld. Kč v roce 2024 a o 11,0 mld. Kč v roce 2025.</a:t>
            </a:r>
          </a:p>
          <a:p>
            <a:r>
              <a:rPr lang="cs-CZ" sz="2200" dirty="0">
                <a:effectLst/>
                <a:latin typeface="Calibri" panose="020F0502020204030204" pitchFamily="34" charset="0"/>
                <a:ea typeface="Calibri" panose="020F0502020204030204" pitchFamily="34" charset="0"/>
                <a:cs typeface="Times New Roman" panose="02020603050405020304" pitchFamily="18" charset="0"/>
              </a:rPr>
              <a:t>Tento návrh MŠMT byl jednoznačně podpořen usnesením Předsednictva RVŠ ze dne 15.9.2022.</a:t>
            </a:r>
          </a:p>
          <a:p>
            <a:pPr marL="0" indent="0">
              <a:buNone/>
            </a:pPr>
            <a:endParaRPr lang="cs-CZ" sz="2200" b="1" dirty="0">
              <a:effectLst/>
              <a:latin typeface="Times New Roman" panose="02020603050405020304" pitchFamily="18" charset="0"/>
              <a:ea typeface="Times New Roman" panose="02020603050405020304" pitchFamily="18" charset="0"/>
            </a:endParaRPr>
          </a:p>
          <a:p>
            <a:r>
              <a:rPr lang="cs-CZ" sz="2200" b="1" dirty="0">
                <a:latin typeface="Times New Roman" panose="02020603050405020304" pitchFamily="18" charset="0"/>
                <a:ea typeface="Times New Roman" panose="02020603050405020304" pitchFamily="18" charset="0"/>
              </a:rPr>
              <a:t>Přitom </a:t>
            </a:r>
            <a:r>
              <a:rPr lang="cs-CZ" sz="2200" b="1" dirty="0">
                <a:latin typeface="Times New Roman" panose="02020603050405020304" pitchFamily="18" charset="0"/>
                <a:ea typeface="Times New Roman" panose="02020603050405020304" pitchFamily="18" charset="0"/>
                <a:cs typeface="Times New Roman" panose="02020603050405020304" pitchFamily="18" charset="0"/>
              </a:rPr>
              <a:t>c</a:t>
            </a:r>
            <a:r>
              <a:rPr lang="cs-CZ" sz="2200" b="1" dirty="0">
                <a:effectLst/>
                <a:latin typeface="Times New Roman" panose="02020603050405020304" pitchFamily="18" charset="0"/>
                <a:ea typeface="Times New Roman" panose="02020603050405020304" pitchFamily="18" charset="0"/>
                <a:cs typeface="Times New Roman" panose="02020603050405020304" pitchFamily="18" charset="0"/>
              </a:rPr>
              <a:t>elková kvantifikace argumentačně doložených nadpožadavků  pro rok 2023 činila</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15000"/>
              </a:lnSpc>
              <a:buNone/>
            </a:pP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Oblast mezd					            	5 628 546 040 Kč</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Navýšení cen energií					2 017 900 000 Kč</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Navýšení počtů studentů (UA+ČR)		                279 734 935 Kč</a:t>
            </a:r>
          </a:p>
          <a:p>
            <a:pPr marL="342900" lvl="0" indent="-342900" algn="just">
              <a:lnSpc>
                <a:spcPct val="115000"/>
              </a:lnSpc>
              <a:buFont typeface="+mj-lt"/>
              <a:buAutoNum type="arabicPeriod"/>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Ostatní vlivy </a:t>
            </a:r>
          </a:p>
          <a:p>
            <a:pPr marL="0" lvl="0" indent="0" algn="just">
              <a:lnSpc>
                <a:spcPct val="115000"/>
              </a:lnSpc>
              <a:buNone/>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 podíl kvality a výkonu	 		                           2 166 782 133 Kč</a:t>
            </a:r>
          </a:p>
          <a:p>
            <a:pPr marL="0" lvl="0" indent="0" algn="just">
              <a:lnSpc>
                <a:spcPct val="115000"/>
              </a:lnSpc>
              <a:buNone/>
            </a:pPr>
            <a:r>
              <a:rPr lang="cs-CZ" sz="1800" dirty="0">
                <a:effectLst/>
                <a:latin typeface="Times New Roman" panose="02020603050405020304" pitchFamily="18" charset="0"/>
                <a:ea typeface="Times New Roman" panose="02020603050405020304" pitchFamily="18" charset="0"/>
              </a:rPr>
              <a:t>          b) reforma studia v doktorských SP		                 600 000 000 Kč</a:t>
            </a:r>
          </a:p>
          <a:p>
            <a:pPr marL="0" lvl="0" indent="0" algn="just">
              <a:lnSpc>
                <a:spcPct val="115000"/>
              </a:lnSpc>
              <a:buNone/>
            </a:pPr>
            <a:r>
              <a:rPr lang="cs-CZ" sz="1800" dirty="0">
                <a:effectLst/>
                <a:latin typeface="Times New Roman" panose="02020603050405020304" pitchFamily="18" charset="0"/>
                <a:ea typeface="Times New Roman" panose="02020603050405020304" pitchFamily="18" charset="0"/>
              </a:rPr>
              <a:t>          c) dopady ekonomického vývoje		                              250 000 000 Kč</a:t>
            </a:r>
          </a:p>
          <a:p>
            <a:pPr marL="114300" indent="0" algn="just">
              <a:lnSpc>
                <a:spcPct val="115000"/>
              </a:lnSpc>
              <a:buNone/>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15000"/>
              </a:lnSpc>
              <a:spcAft>
                <a:spcPts val="1000"/>
              </a:spcAft>
              <a:buNone/>
            </a:pPr>
            <a:r>
              <a:rPr lang="cs-CZ" sz="1800" b="1" dirty="0">
                <a:effectLst/>
                <a:latin typeface="Times New Roman" panose="02020603050405020304" pitchFamily="18" charset="0"/>
                <a:ea typeface="Times New Roman" panose="02020603050405020304" pitchFamily="18" charset="0"/>
                <a:cs typeface="Times New Roman" panose="02020603050405020304" pitchFamily="18" charset="0"/>
              </a:rPr>
              <a:t>C e l k e m			             		                         10 942 963 108 Kč</a:t>
            </a:r>
          </a:p>
          <a:p>
            <a:pPr marL="0" indent="0">
              <a:buNone/>
            </a:pPr>
            <a:endParaRPr lang="cs-CZ" sz="1800" b="1" dirty="0">
              <a:effectLst/>
              <a:latin typeface="Times New Roman" panose="02020603050405020304" pitchFamily="18" charset="0"/>
              <a:ea typeface="Times New Roman" panose="02020603050405020304" pitchFamily="18" charset="0"/>
            </a:endParaRPr>
          </a:p>
          <a:p>
            <a:endParaRPr lang="cs-CZ" dirty="0"/>
          </a:p>
          <a:p>
            <a:endParaRPr lang="cs-CZ" dirty="0"/>
          </a:p>
        </p:txBody>
      </p:sp>
    </p:spTree>
    <p:extLst>
      <p:ext uri="{BB962C8B-B14F-4D97-AF65-F5344CB8AC3E}">
        <p14:creationId xmlns:p14="http://schemas.microsoft.com/office/powerpoint/2010/main" val="3284192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B4E605-7C40-0C96-F02D-8702D9D126B7}"/>
              </a:ext>
            </a:extLst>
          </p:cNvPr>
          <p:cNvSpPr>
            <a:spLocks noGrp="1"/>
          </p:cNvSpPr>
          <p:nvPr>
            <p:ph type="title"/>
          </p:nvPr>
        </p:nvSpPr>
        <p:spPr/>
        <p:txBody>
          <a:bodyPr/>
          <a:lstStyle/>
          <a:p>
            <a:r>
              <a:rPr lang="cs-CZ" dirty="0"/>
              <a:t>Návrh zákona o státním rozpočtu 2023 z</a:t>
            </a:r>
            <a:br>
              <a:rPr lang="cs-CZ" dirty="0"/>
            </a:br>
            <a:r>
              <a:rPr lang="cs-CZ" dirty="0"/>
              <a:t>jednání Vlády ČR dne 26.9.2022</a:t>
            </a:r>
          </a:p>
        </p:txBody>
      </p:sp>
      <p:sp>
        <p:nvSpPr>
          <p:cNvPr id="3" name="Zástupný obsah 2">
            <a:extLst>
              <a:ext uri="{FF2B5EF4-FFF2-40B4-BE49-F238E27FC236}">
                <a16:creationId xmlns:a16="http://schemas.microsoft.com/office/drawing/2014/main" id="{C7CEACA1-A5CD-923C-BFF2-E41F6B5C477C}"/>
              </a:ext>
            </a:extLst>
          </p:cNvPr>
          <p:cNvSpPr>
            <a:spLocks noGrp="1"/>
          </p:cNvSpPr>
          <p:nvPr>
            <p:ph idx="1"/>
          </p:nvPr>
        </p:nvSpPr>
        <p:spPr/>
        <p:txBody>
          <a:bodyPr>
            <a:normAutofit fontScale="92500"/>
          </a:bodyPr>
          <a:lstStyle/>
          <a:p>
            <a:r>
              <a:rPr lang="cs-CZ" sz="1800" dirty="0">
                <a:effectLst/>
                <a:latin typeface="Calibri" panose="020F0502020204030204" pitchFamily="34" charset="0"/>
                <a:ea typeface="Times New Roman" panose="02020603050405020304" pitchFamily="18" charset="0"/>
                <a:cs typeface="Times New Roman" panose="02020603050405020304" pitchFamily="18" charset="0"/>
              </a:rPr>
              <a:t>Celkové výdaje kapitoly Ministerstvo školství, mládeže a tělovýchovy jsou pro rok 2023 navrženy ve výši 263,9 mld. Kč, bez započtení výdajů krytých příjmy ze zahraničních zdrojů pak činí 253,6 mld. Kč. Proti roku 2022 jsou celkové výdaje kapitoly na rok 2023 navýšeny o 16,9 mld. Kč, tj. o 7,15 % (bez započtení výdajů krytých příjmy ze zahraničních zdrojů).</a:t>
            </a:r>
          </a:p>
          <a:p>
            <a:pPr algn="just">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Výdaje v ukazateli Vysoké školy jsou pro rok 2023 navrženy ve výši 30,9 mld. Kč. Rozpočet pro vysoké školy zahrnuje především příspěvek na vzdělávací a další tvůrčí činnost a dále dotace na sociální a ubytovací stipendia, rozvoj vysoké školy či investiční projekty. Oblast běžných výdajů vysokých škol v kapitole Ministerstvo školství, mládeže a tělovýchovy byla posílena zejména z titulu dopadu růstu cen energií do činnosti vysokých škol (o 0,8 mld. Kč). </a:t>
            </a:r>
          </a:p>
          <a:p>
            <a:pPr algn="just">
              <a:spcAft>
                <a:spcPts val="600"/>
              </a:spcAft>
            </a:pPr>
            <a:r>
              <a:rPr lang="cs-CZ" sz="1800" dirty="0">
                <a:effectLst/>
                <a:latin typeface="Calibri" panose="020F0502020204030204" pitchFamily="34" charset="0"/>
                <a:ea typeface="Times New Roman" panose="02020603050405020304" pitchFamily="18" charset="0"/>
                <a:cs typeface="Times New Roman" panose="02020603050405020304" pitchFamily="18" charset="0"/>
              </a:rPr>
              <a:t>Na podporu výzkumu, vývoje a inovací včetně programů spolufinancovaných z prostředků zahraničních programů je pro rok 2023 vyčleněna celková částka 20,3 mld. Kč, z toho ze státního rozpočtu 16,1 mld. Kč. Institucionální podpora výzkumných organizací – vysokých škol zahrnuje z důvodu růstu cen energií účelové navýšení o 450 mil. Kč.</a:t>
            </a:r>
          </a:p>
          <a:p>
            <a:endParaRPr lang="cs-CZ" dirty="0"/>
          </a:p>
        </p:txBody>
      </p:sp>
    </p:spTree>
    <p:extLst>
      <p:ext uri="{BB962C8B-B14F-4D97-AF65-F5344CB8AC3E}">
        <p14:creationId xmlns:p14="http://schemas.microsoft.com/office/powerpoint/2010/main" val="3393837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55DB76-D255-96F9-0CB9-3AE9081E6147}"/>
              </a:ext>
            </a:extLst>
          </p:cNvPr>
          <p:cNvSpPr>
            <a:spLocks noGrp="1"/>
          </p:cNvSpPr>
          <p:nvPr>
            <p:ph type="title"/>
          </p:nvPr>
        </p:nvSpPr>
        <p:spPr/>
        <p:txBody>
          <a:bodyPr>
            <a:normAutofit fontScale="90000"/>
          </a:bodyPr>
          <a:lstStyle/>
          <a:p>
            <a:r>
              <a:rPr lang="cs-CZ" dirty="0"/>
              <a:t>Návrh zákona o státním rozpočtu kap. 333 tak, jak je předložen PS Parlamentu ČR</a:t>
            </a:r>
          </a:p>
        </p:txBody>
      </p:sp>
      <p:graphicFrame>
        <p:nvGraphicFramePr>
          <p:cNvPr id="4" name="Zástupný obsah 3">
            <a:extLst>
              <a:ext uri="{FF2B5EF4-FFF2-40B4-BE49-F238E27FC236}">
                <a16:creationId xmlns:a16="http://schemas.microsoft.com/office/drawing/2014/main" id="{36A65930-5813-CF5C-844D-3DFE6C2F4BD0}"/>
              </a:ext>
            </a:extLst>
          </p:cNvPr>
          <p:cNvGraphicFramePr>
            <a:graphicFrameLocks noGrp="1"/>
          </p:cNvGraphicFramePr>
          <p:nvPr>
            <p:ph idx="1"/>
            <p:extLst>
              <p:ext uri="{D42A27DB-BD31-4B8C-83A1-F6EECF244321}">
                <p14:modId xmlns:p14="http://schemas.microsoft.com/office/powerpoint/2010/main" val="1890718184"/>
              </p:ext>
            </p:extLst>
          </p:nvPr>
        </p:nvGraphicFramePr>
        <p:xfrm>
          <a:off x="774441" y="2174033"/>
          <a:ext cx="8499559" cy="4561276"/>
        </p:xfrm>
        <a:graphic>
          <a:graphicData uri="http://schemas.openxmlformats.org/drawingml/2006/table">
            <a:tbl>
              <a:tblPr>
                <a:tableStyleId>{5C22544A-7EE6-4342-B048-85BDC9FD1C3A}</a:tableStyleId>
              </a:tblPr>
              <a:tblGrid>
                <a:gridCol w="482552">
                  <a:extLst>
                    <a:ext uri="{9D8B030D-6E8A-4147-A177-3AD203B41FA5}">
                      <a16:colId xmlns:a16="http://schemas.microsoft.com/office/drawing/2014/main" val="396585226"/>
                    </a:ext>
                  </a:extLst>
                </a:gridCol>
                <a:gridCol w="296168">
                  <a:extLst>
                    <a:ext uri="{9D8B030D-6E8A-4147-A177-3AD203B41FA5}">
                      <a16:colId xmlns:a16="http://schemas.microsoft.com/office/drawing/2014/main" val="3590132139"/>
                    </a:ext>
                  </a:extLst>
                </a:gridCol>
                <a:gridCol w="291063">
                  <a:extLst>
                    <a:ext uri="{9D8B030D-6E8A-4147-A177-3AD203B41FA5}">
                      <a16:colId xmlns:a16="http://schemas.microsoft.com/office/drawing/2014/main" val="240402361"/>
                    </a:ext>
                  </a:extLst>
                </a:gridCol>
                <a:gridCol w="588583">
                  <a:extLst>
                    <a:ext uri="{9D8B030D-6E8A-4147-A177-3AD203B41FA5}">
                      <a16:colId xmlns:a16="http://schemas.microsoft.com/office/drawing/2014/main" val="2165471100"/>
                    </a:ext>
                  </a:extLst>
                </a:gridCol>
                <a:gridCol w="758262">
                  <a:extLst>
                    <a:ext uri="{9D8B030D-6E8A-4147-A177-3AD203B41FA5}">
                      <a16:colId xmlns:a16="http://schemas.microsoft.com/office/drawing/2014/main" val="932470976"/>
                    </a:ext>
                  </a:extLst>
                </a:gridCol>
                <a:gridCol w="1179595">
                  <a:extLst>
                    <a:ext uri="{9D8B030D-6E8A-4147-A177-3AD203B41FA5}">
                      <a16:colId xmlns:a16="http://schemas.microsoft.com/office/drawing/2014/main" val="2772893544"/>
                    </a:ext>
                  </a:extLst>
                </a:gridCol>
                <a:gridCol w="1325461">
                  <a:extLst>
                    <a:ext uri="{9D8B030D-6E8A-4147-A177-3AD203B41FA5}">
                      <a16:colId xmlns:a16="http://schemas.microsoft.com/office/drawing/2014/main" val="1240307833"/>
                    </a:ext>
                  </a:extLst>
                </a:gridCol>
                <a:gridCol w="1241570">
                  <a:extLst>
                    <a:ext uri="{9D8B030D-6E8A-4147-A177-3AD203B41FA5}">
                      <a16:colId xmlns:a16="http://schemas.microsoft.com/office/drawing/2014/main" val="14904854"/>
                    </a:ext>
                  </a:extLst>
                </a:gridCol>
                <a:gridCol w="1291905">
                  <a:extLst>
                    <a:ext uri="{9D8B030D-6E8A-4147-A177-3AD203B41FA5}">
                      <a16:colId xmlns:a16="http://schemas.microsoft.com/office/drawing/2014/main" val="3871750079"/>
                    </a:ext>
                  </a:extLst>
                </a:gridCol>
                <a:gridCol w="1044400">
                  <a:extLst>
                    <a:ext uri="{9D8B030D-6E8A-4147-A177-3AD203B41FA5}">
                      <a16:colId xmlns:a16="http://schemas.microsoft.com/office/drawing/2014/main" val="126185667"/>
                    </a:ext>
                  </a:extLst>
                </a:gridCol>
              </a:tblGrid>
              <a:tr h="215521">
                <a:tc gridSpan="3">
                  <a:txBody>
                    <a:bodyPr/>
                    <a:lstStyle/>
                    <a:p>
                      <a:pPr algn="l" fontAlgn="ctr"/>
                      <a:r>
                        <a:rPr lang="cs-CZ" sz="1000" u="none" strike="noStrike" dirty="0">
                          <a:effectLst/>
                        </a:rPr>
                        <a:t>Souhrnné ukazatele</a:t>
                      </a:r>
                      <a:endParaRPr lang="cs-CZ" sz="1000" b="1"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gridSpan="2">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hMerge="1">
                  <a:txBody>
                    <a:bodyPr/>
                    <a:lstStyle/>
                    <a:p>
                      <a:pPr algn="l" fontAlgn="ctr"/>
                      <a:endParaRPr lang="cs-CZ" sz="1000" b="0" i="0" u="none" strike="noStrike">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schválený 2022</a:t>
                      </a:r>
                      <a:endParaRPr lang="cs-CZ" sz="1000" b="1" i="0"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dirty="0">
                          <a:effectLst/>
                        </a:rPr>
                        <a:t>návrh 2023</a:t>
                      </a:r>
                      <a:br>
                        <a:rPr lang="cs-CZ" sz="1000" u="none" strike="noStrike" dirty="0">
                          <a:effectLst/>
                        </a:rPr>
                      </a:br>
                      <a:r>
                        <a:rPr lang="cs-CZ" sz="1000" u="none" strike="noStrike" dirty="0">
                          <a:effectLst/>
                        </a:rPr>
                        <a:t>1. verze</a:t>
                      </a:r>
                      <a:endParaRPr lang="cs-CZ" sz="1000" b="1" i="0" u="none" strike="noStrike" dirty="0">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dirty="0">
                          <a:solidFill>
                            <a:srgbClr val="FF0000"/>
                          </a:solidFill>
                          <a:effectLst/>
                        </a:rPr>
                        <a:t>návrh 2023</a:t>
                      </a:r>
                      <a:br>
                        <a:rPr lang="cs-CZ" sz="1000" u="none" strike="noStrike" dirty="0">
                          <a:solidFill>
                            <a:srgbClr val="FF0000"/>
                          </a:solidFill>
                          <a:effectLst/>
                        </a:rPr>
                      </a:br>
                      <a:r>
                        <a:rPr lang="cs-CZ" sz="1000" u="none" strike="noStrike" dirty="0">
                          <a:solidFill>
                            <a:srgbClr val="FF0000"/>
                          </a:solidFill>
                          <a:effectLst/>
                        </a:rPr>
                        <a:t>finální verze</a:t>
                      </a:r>
                      <a:endParaRPr lang="cs-CZ" sz="1000" b="1" i="0" u="none" strike="noStrike" dirty="0">
                        <a:solidFill>
                          <a:srgbClr val="FF0000"/>
                        </a:solidFill>
                        <a:effectLst/>
                        <a:latin typeface="Times New Roman" panose="02020603050405020304" pitchFamily="18" charset="0"/>
                      </a:endParaRPr>
                    </a:p>
                  </a:txBody>
                  <a:tcPr marL="0" marR="0" marT="0" marB="0" anchor="ctr"/>
                </a:tc>
                <a:tc>
                  <a:txBody>
                    <a:bodyPr/>
                    <a:lstStyle/>
                    <a:p>
                      <a:pPr algn="ctr" fontAlgn="ctr"/>
                      <a:r>
                        <a:rPr lang="sv-SE" sz="1000" u="none" strike="noStrike">
                          <a:effectLst/>
                        </a:rPr>
                        <a:t>delta </a:t>
                      </a:r>
                      <a:br>
                        <a:rPr lang="sv-SE" sz="1000" u="none" strike="noStrike">
                          <a:effectLst/>
                        </a:rPr>
                      </a:br>
                      <a:r>
                        <a:rPr lang="sv-SE" sz="1000" u="none" strike="noStrike">
                          <a:effectLst/>
                        </a:rPr>
                        <a:t>finál 23 - rozp. 22</a:t>
                      </a:r>
                      <a:endParaRPr lang="sv-SE" sz="1000" b="1"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sv-SE" sz="1000" u="none" strike="noStrike">
                          <a:effectLst/>
                        </a:rPr>
                        <a:t>delta</a:t>
                      </a:r>
                      <a:br>
                        <a:rPr lang="sv-SE" sz="1000" u="none" strike="noStrike">
                          <a:effectLst/>
                        </a:rPr>
                      </a:br>
                      <a:r>
                        <a:rPr lang="sv-SE" sz="1000" u="none" strike="noStrike">
                          <a:effectLst/>
                        </a:rPr>
                        <a:t>finál23 - 1. verze 23</a:t>
                      </a:r>
                      <a:endParaRPr lang="sv-SE" sz="1000" b="1"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469440522"/>
                  </a:ext>
                </a:extLst>
              </a:tr>
              <a:tr h="107715">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gridSpan="4">
                  <a:txBody>
                    <a:bodyPr/>
                    <a:lstStyle/>
                    <a:p>
                      <a:pPr algn="l" fontAlgn="ctr"/>
                      <a:r>
                        <a:rPr lang="cs-CZ" sz="1000" u="none" strike="noStrike" dirty="0">
                          <a:effectLst/>
                        </a:rPr>
                        <a:t>Příjmy celkem</a:t>
                      </a: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hMerge="1">
                  <a:txBody>
                    <a:bodyPr/>
                    <a:lstStyle/>
                    <a:p>
                      <a:pPr algn="l" fontAlgn="ct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12 936 718 836</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effectLst/>
                        </a:rPr>
                        <a:t>10 396 877 884</a:t>
                      </a:r>
                      <a:endParaRPr lang="cs-CZ" sz="1000" b="0" i="0" u="none" strike="noStrike" dirty="0">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10 396 877 884</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-2 539 840 952</a:t>
                      </a:r>
                      <a:endParaRPr lang="cs-CZ" sz="1000" b="0"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09632010"/>
                  </a:ext>
                </a:extLst>
              </a:tr>
              <a:tr h="107715">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gridSpan="4">
                  <a:txBody>
                    <a:bodyPr/>
                    <a:lstStyle/>
                    <a:p>
                      <a:pPr algn="l" fontAlgn="ctr"/>
                      <a:r>
                        <a:rPr lang="cs-CZ" sz="1000" u="none" strike="noStrike" dirty="0">
                          <a:effectLst/>
                        </a:rPr>
                        <a:t>Výdaje celkem</a:t>
                      </a: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hMerge="1">
                  <a:txBody>
                    <a:bodyPr/>
                    <a:lstStyle/>
                    <a:p>
                      <a:pPr algn="l" fontAlgn="ct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249 476 945 264</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a:effectLst/>
                        </a:rPr>
                        <a:t>248 522 288 190</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263 863 032 191</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14 386 086 927</a:t>
                      </a:r>
                      <a:endParaRPr lang="cs-CZ" sz="1000" b="0"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15 340 744 001</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642268669"/>
                  </a:ext>
                </a:extLst>
              </a:tr>
              <a:tr h="112892">
                <a:tc gridSpan="5">
                  <a:txBody>
                    <a:bodyPr/>
                    <a:lstStyle/>
                    <a:p>
                      <a:pPr algn="l" fontAlgn="ctr"/>
                      <a:r>
                        <a:rPr lang="cs-CZ" sz="1000" u="none" strike="noStrike" dirty="0">
                          <a:effectLst/>
                        </a:rPr>
                        <a:t>Specifické ukazatele - příjmy</a:t>
                      </a:r>
                      <a:endParaRPr lang="cs-CZ" sz="1000" b="1"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pPr algn="l" fontAlgn="ctr"/>
                      <a:endParaRPr lang="cs-CZ" sz="1000" b="1"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 </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a:effectLst/>
                        </a:rPr>
                        <a:t> </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 </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0</a:t>
                      </a:r>
                      <a:endParaRPr lang="cs-CZ" sz="1000" b="0" i="1" u="none" strike="noStrike">
                        <a:effectLst/>
                        <a:latin typeface="Times New Roman" panose="02020603050405020304" pitchFamily="18" charset="0"/>
                      </a:endParaRPr>
                    </a:p>
                  </a:txBody>
                  <a:tcPr marL="0" marR="0" marT="0" marB="0" anchor="ctr"/>
                </a:tc>
                <a:tc>
                  <a:txBody>
                    <a:bodyPr/>
                    <a:lstStyle/>
                    <a:p>
                      <a:pPr algn="ctr" fontAlgn="ctr"/>
                      <a:endParaRPr lang="cs-CZ" sz="1000" b="0" i="1" u="none" strike="noStrike">
                        <a:effectLst/>
                        <a:latin typeface="Times New Roman" panose="02020603050405020304" pitchFamily="18" charset="0"/>
                      </a:endParaRPr>
                    </a:p>
                  </a:txBody>
                  <a:tcPr marL="0" marR="0" marT="0" marB="0" anchor="ctr"/>
                </a:tc>
                <a:extLst>
                  <a:ext uri="{0D108BD9-81ED-4DB2-BD59-A6C34878D82A}">
                    <a16:rowId xmlns:a16="http://schemas.microsoft.com/office/drawing/2014/main" val="3332194996"/>
                  </a:ext>
                </a:extLst>
              </a:tr>
              <a:tr h="112892">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gridSpan="4">
                  <a:txBody>
                    <a:bodyPr/>
                    <a:lstStyle/>
                    <a:p>
                      <a:pPr algn="l" fontAlgn="ctr"/>
                      <a:r>
                        <a:rPr lang="cs-CZ" sz="1000" u="none" strike="noStrike" dirty="0">
                          <a:effectLst/>
                        </a:rPr>
                        <a:t>Daňové příjmy </a:t>
                      </a:r>
                      <a:r>
                        <a:rPr lang="cs-CZ" sz="1000" u="none" strike="noStrike" baseline="30000" dirty="0">
                          <a:effectLst/>
                        </a:rPr>
                        <a:t>1)</a:t>
                      </a: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hMerge="1">
                  <a:txBody>
                    <a:bodyPr/>
                    <a:lstStyle/>
                    <a:p>
                      <a:pPr algn="l" fontAlgn="ct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700 000</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a:effectLst/>
                        </a:rPr>
                        <a:t>700 000</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700 000</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0</a:t>
                      </a:r>
                      <a:endParaRPr lang="cs-CZ" sz="1000" b="0"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455382305"/>
                  </a:ext>
                </a:extLst>
              </a:tr>
              <a:tr h="107715">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gridSpan="4">
                  <a:txBody>
                    <a:bodyPr/>
                    <a:lstStyle/>
                    <a:p>
                      <a:pPr algn="l" fontAlgn="ctr"/>
                      <a:r>
                        <a:rPr lang="cs-CZ" sz="1000" u="none" strike="noStrike" dirty="0">
                          <a:effectLst/>
                        </a:rPr>
                        <a:t>Nedaňové příjmy, kapitálové příjmy a přijaté transfery celkem</a:t>
                      </a: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hMerge="1">
                  <a:txBody>
                    <a:bodyPr/>
                    <a:lstStyle/>
                    <a:p>
                      <a:pPr algn="l" fontAlgn="ct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12 936 018 836</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a:effectLst/>
                        </a:rPr>
                        <a:t>10 396 177 884</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10 396 177 884</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-2 539 840 952</a:t>
                      </a:r>
                      <a:endParaRPr lang="cs-CZ" sz="1000" b="0"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987506144"/>
                  </a:ext>
                </a:extLst>
              </a:tr>
              <a:tr h="1313650">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rowSpan="3">
                  <a:txBody>
                    <a:bodyPr/>
                    <a:lstStyle/>
                    <a:p>
                      <a:pPr algn="ctr" fontAlgn="ctr"/>
                      <a:r>
                        <a:rPr lang="cs-CZ" sz="1000" u="none" strike="noStrike">
                          <a:effectLst/>
                        </a:rPr>
                        <a:t>v tom: </a:t>
                      </a:r>
                      <a:endParaRPr lang="cs-CZ" sz="1000" b="0" i="0" u="none" strike="noStrike">
                        <a:effectLst/>
                        <a:latin typeface="Times New Roman" panose="02020603050405020304" pitchFamily="18" charset="0"/>
                      </a:endParaRPr>
                    </a:p>
                  </a:txBody>
                  <a:tcPr marL="0" marR="0" marT="0" marB="0" anchor="ctr"/>
                </a:tc>
                <a:tc gridSpan="2">
                  <a:txBody>
                    <a:bodyPr/>
                    <a:lstStyle/>
                    <a:p>
                      <a:pPr algn="l" fontAlgn="ctr"/>
                      <a:r>
                        <a:rPr lang="cs-CZ" sz="1000" u="none" strike="noStrike" dirty="0">
                          <a:effectLst/>
                        </a:rPr>
                        <a:t>příjmy z rozpočtu Evropské unie bez společné zemědělské politiky celkem</a:t>
                      </a:r>
                      <a:endParaRPr lang="cs-CZ" sz="1000" b="0" i="0" u="none" strike="noStrike" dirty="0">
                        <a:effectLst/>
                        <a:latin typeface="Times New Roman" panose="02020603050405020304" pitchFamily="18" charset="0"/>
                      </a:endParaRPr>
                    </a:p>
                  </a:txBody>
                  <a:tcPr marL="0" marR="0" marT="0" marB="0" anchor="ctr"/>
                </a:tc>
                <a:tc hMerge="1">
                  <a:txBody>
                    <a:bodyPr/>
                    <a:lstStyle/>
                    <a:p>
                      <a:pPr algn="l" fontAlgn="ctr"/>
                      <a:r>
                        <a:rPr lang="cs-CZ" sz="1000" u="none" strike="noStrike" dirty="0">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12 805 820 470</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a:effectLst/>
                        </a:rPr>
                        <a:t>10 274 180 856</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10 274 180 856</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-2 531 639 614</a:t>
                      </a:r>
                      <a:endParaRPr lang="cs-CZ" sz="1000" b="0"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639831972"/>
                  </a:ext>
                </a:extLst>
              </a:tr>
              <a:tr h="656826">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vMerge="1">
                  <a:txBody>
                    <a:bodyPr/>
                    <a:lstStyle/>
                    <a:p>
                      <a:endParaRPr lang="cs-CZ"/>
                    </a:p>
                  </a:txBody>
                  <a:tcPr/>
                </a:tc>
                <a:tc gridSpan="2">
                  <a:txBody>
                    <a:bodyPr/>
                    <a:lstStyle/>
                    <a:p>
                      <a:pPr algn="l" fontAlgn="ctr"/>
                      <a:r>
                        <a:rPr lang="pl-PL" sz="1000" u="none" strike="noStrike">
                          <a:effectLst/>
                        </a:rPr>
                        <a:t>příjmy z prostředků finančních mechanismů</a:t>
                      </a:r>
                      <a:endParaRPr lang="pl-PL" sz="1000" b="0" i="0" u="none" strike="noStrike">
                        <a:effectLst/>
                        <a:latin typeface="Times New Roman" panose="02020603050405020304" pitchFamily="18" charset="0"/>
                      </a:endParaRPr>
                    </a:p>
                  </a:txBody>
                  <a:tcPr marL="0" marR="0" marT="0" marB="0" anchor="ctr"/>
                </a:tc>
                <a:tc hMerge="1">
                  <a:txBody>
                    <a:bodyPr/>
                    <a:lstStyle/>
                    <a:p>
                      <a:pPr algn="l" fontAlgn="ctr"/>
                      <a:r>
                        <a:rPr lang="cs-CZ" sz="1000" u="none" strike="noStrike" dirty="0">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a:effectLst/>
                        </a:rPr>
                        <a:t>15 999 766</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a:effectLst/>
                        </a:rPr>
                        <a:t>7 798 428</a:t>
                      </a:r>
                      <a:endParaRPr lang="cs-CZ" sz="1000" b="0" i="0" u="none" strike="noStrike">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7 798 428</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a:effectLst/>
                        </a:rPr>
                        <a:t>-8 201 338</a:t>
                      </a:r>
                      <a:endParaRPr lang="cs-CZ" sz="1000" b="0" i="1" u="none" strike="noStrike">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197102219"/>
                  </a:ext>
                </a:extLst>
              </a:tr>
              <a:tr h="1149444">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vMerge="1">
                  <a:txBody>
                    <a:bodyPr/>
                    <a:lstStyle/>
                    <a:p>
                      <a:endParaRPr lang="cs-CZ"/>
                    </a:p>
                  </a:txBody>
                  <a:tcPr/>
                </a:tc>
                <a:tc gridSpan="2">
                  <a:txBody>
                    <a:bodyPr/>
                    <a:lstStyle/>
                    <a:p>
                      <a:pPr algn="l" fontAlgn="ctr"/>
                      <a:r>
                        <a:rPr lang="cs-CZ" sz="1000" u="none" strike="noStrike">
                          <a:effectLst/>
                        </a:rPr>
                        <a:t>ostatní nedaňové příjmy, kapitálové příjmy a přijaté transfery celkem</a:t>
                      </a:r>
                      <a:endParaRPr lang="cs-CZ" sz="1000" b="0" i="0" u="none" strike="noStrike">
                        <a:effectLst/>
                        <a:latin typeface="Times New Roman" panose="02020603050405020304" pitchFamily="18" charset="0"/>
                      </a:endParaRPr>
                    </a:p>
                  </a:txBody>
                  <a:tcPr marL="0" marR="0" marT="0" marB="0" anchor="ctr"/>
                </a:tc>
                <a:tc hMerge="1">
                  <a:txBody>
                    <a:bodyPr/>
                    <a:lstStyle/>
                    <a:p>
                      <a:pPr algn="l" fontAlgn="ctr"/>
                      <a:r>
                        <a:rPr lang="cs-CZ" sz="1000" u="none" strike="noStrike" dirty="0">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dirty="0">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dirty="0">
                          <a:effectLst/>
                        </a:rPr>
                        <a:t>114 198 600</a:t>
                      </a:r>
                      <a:endParaRPr lang="cs-CZ" sz="1000" b="0" i="0" u="none" strike="noStrike" dirty="0">
                        <a:effectLst/>
                        <a:latin typeface="Times New Roman" panose="02020603050405020304" pitchFamily="18" charset="0"/>
                      </a:endParaRPr>
                    </a:p>
                  </a:txBody>
                  <a:tcPr marL="0" marR="61971" marT="0" marB="0" anchor="ctr"/>
                </a:tc>
                <a:tc>
                  <a:txBody>
                    <a:bodyPr/>
                    <a:lstStyle/>
                    <a:p>
                      <a:pPr algn="r" fontAlgn="ctr"/>
                      <a:r>
                        <a:rPr lang="cs-CZ" sz="1000" u="none" strike="noStrike" dirty="0">
                          <a:effectLst/>
                        </a:rPr>
                        <a:t>114 198 600</a:t>
                      </a:r>
                      <a:endParaRPr lang="cs-CZ" sz="1000" b="0" i="0" u="none" strike="noStrike" dirty="0">
                        <a:effectLst/>
                        <a:latin typeface="Times New Roman" panose="02020603050405020304" pitchFamily="18" charset="0"/>
                      </a:endParaRPr>
                    </a:p>
                  </a:txBody>
                  <a:tcPr marL="0" marR="61971" marT="0" marB="0" anchor="ctr"/>
                </a:tc>
                <a:tc>
                  <a:txBody>
                    <a:bodyPr/>
                    <a:lstStyle/>
                    <a:p>
                      <a:pPr algn="r" fontAlgn="ctr"/>
                      <a:r>
                        <a:rPr lang="cs-CZ" sz="1000" u="none" strike="noStrike" dirty="0">
                          <a:solidFill>
                            <a:srgbClr val="FF0000"/>
                          </a:solidFill>
                          <a:effectLst/>
                        </a:rPr>
                        <a:t>114 198 600</a:t>
                      </a:r>
                      <a:endParaRPr lang="cs-CZ" sz="1000" b="0" i="0" u="none" strike="noStrike" dirty="0">
                        <a:solidFill>
                          <a:srgbClr val="FF0000"/>
                        </a:solidFill>
                        <a:effectLst/>
                        <a:latin typeface="Times New Roman" panose="02020603050405020304" pitchFamily="18" charset="0"/>
                      </a:endParaRPr>
                    </a:p>
                  </a:txBody>
                  <a:tcPr marL="0" marR="61971" marT="0" marB="0" anchor="ctr"/>
                </a:tc>
                <a:tc>
                  <a:txBody>
                    <a:bodyPr/>
                    <a:lstStyle/>
                    <a:p>
                      <a:pPr algn="ctr" fontAlgn="ctr"/>
                      <a:r>
                        <a:rPr lang="cs-CZ" sz="1000" u="none" strike="noStrike" dirty="0">
                          <a:effectLst/>
                        </a:rPr>
                        <a:t>0</a:t>
                      </a:r>
                      <a:endParaRPr lang="cs-CZ" sz="1000" b="0" i="1" u="none" strike="noStrike" dirty="0">
                        <a:solidFill>
                          <a:srgbClr val="FF0000"/>
                        </a:solidFill>
                        <a:effectLst/>
                        <a:latin typeface="Times New Roman" panose="02020603050405020304" pitchFamily="18" charset="0"/>
                      </a:endParaRPr>
                    </a:p>
                  </a:txBody>
                  <a:tcPr marL="0" marR="0" marT="0" marB="0" anchor="ctr"/>
                </a:tc>
                <a:tc>
                  <a:txBody>
                    <a:bodyPr/>
                    <a:lstStyle/>
                    <a:p>
                      <a:pPr algn="ctr" fontAlgn="ctr"/>
                      <a:r>
                        <a:rPr lang="cs-CZ" sz="1000" u="none" strike="noStrike" dirty="0">
                          <a:effectLst/>
                        </a:rPr>
                        <a:t>0</a:t>
                      </a:r>
                      <a:endParaRPr lang="cs-CZ" sz="1000" b="0" i="1" u="none" strike="noStrike" dirty="0">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425136898"/>
                  </a:ext>
                </a:extLst>
              </a:tr>
            </a:tbl>
          </a:graphicData>
        </a:graphic>
      </p:graphicFrame>
    </p:spTree>
    <p:extLst>
      <p:ext uri="{BB962C8B-B14F-4D97-AF65-F5344CB8AC3E}">
        <p14:creationId xmlns:p14="http://schemas.microsoft.com/office/powerpoint/2010/main" val="1282989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3335F-A5E2-63E8-98D0-4AF24DF007FE}"/>
              </a:ext>
            </a:extLst>
          </p:cNvPr>
          <p:cNvSpPr>
            <a:spLocks noGrp="1"/>
          </p:cNvSpPr>
          <p:nvPr>
            <p:ph type="title"/>
          </p:nvPr>
        </p:nvSpPr>
        <p:spPr/>
        <p:txBody>
          <a:bodyPr/>
          <a:lstStyle/>
          <a:p>
            <a:r>
              <a:rPr lang="cs-CZ" dirty="0"/>
              <a:t>Specifické ukazatele</a:t>
            </a:r>
          </a:p>
        </p:txBody>
      </p:sp>
      <p:graphicFrame>
        <p:nvGraphicFramePr>
          <p:cNvPr id="4" name="Zástupný obsah 3">
            <a:extLst>
              <a:ext uri="{FF2B5EF4-FFF2-40B4-BE49-F238E27FC236}">
                <a16:creationId xmlns:a16="http://schemas.microsoft.com/office/drawing/2014/main" id="{6D094073-9827-A604-2555-F76F9EAA5EDB}"/>
              </a:ext>
            </a:extLst>
          </p:cNvPr>
          <p:cNvGraphicFramePr>
            <a:graphicFrameLocks noGrp="1"/>
          </p:cNvGraphicFramePr>
          <p:nvPr>
            <p:ph idx="1"/>
            <p:extLst>
              <p:ext uri="{D42A27DB-BD31-4B8C-83A1-F6EECF244321}">
                <p14:modId xmlns:p14="http://schemas.microsoft.com/office/powerpoint/2010/main" val="2274232503"/>
              </p:ext>
            </p:extLst>
          </p:nvPr>
        </p:nvGraphicFramePr>
        <p:xfrm>
          <a:off x="377505" y="1997511"/>
          <a:ext cx="8794517" cy="4403288"/>
        </p:xfrm>
        <a:graphic>
          <a:graphicData uri="http://schemas.openxmlformats.org/drawingml/2006/table">
            <a:tbl>
              <a:tblPr>
                <a:tableStyleId>{5C22544A-7EE6-4342-B048-85BDC9FD1C3A}</a:tableStyleId>
              </a:tblPr>
              <a:tblGrid>
                <a:gridCol w="327910">
                  <a:extLst>
                    <a:ext uri="{9D8B030D-6E8A-4147-A177-3AD203B41FA5}">
                      <a16:colId xmlns:a16="http://schemas.microsoft.com/office/drawing/2014/main" val="1818972319"/>
                    </a:ext>
                  </a:extLst>
                </a:gridCol>
                <a:gridCol w="1831311">
                  <a:extLst>
                    <a:ext uri="{9D8B030D-6E8A-4147-A177-3AD203B41FA5}">
                      <a16:colId xmlns:a16="http://schemas.microsoft.com/office/drawing/2014/main" val="756753506"/>
                    </a:ext>
                  </a:extLst>
                </a:gridCol>
                <a:gridCol w="28564">
                  <a:extLst>
                    <a:ext uri="{9D8B030D-6E8A-4147-A177-3AD203B41FA5}">
                      <a16:colId xmlns:a16="http://schemas.microsoft.com/office/drawing/2014/main" val="457942978"/>
                    </a:ext>
                  </a:extLst>
                </a:gridCol>
                <a:gridCol w="1351886">
                  <a:extLst>
                    <a:ext uri="{9D8B030D-6E8A-4147-A177-3AD203B41FA5}">
                      <a16:colId xmlns:a16="http://schemas.microsoft.com/office/drawing/2014/main" val="263160340"/>
                    </a:ext>
                  </a:extLst>
                </a:gridCol>
                <a:gridCol w="1358523">
                  <a:extLst>
                    <a:ext uri="{9D8B030D-6E8A-4147-A177-3AD203B41FA5}">
                      <a16:colId xmlns:a16="http://schemas.microsoft.com/office/drawing/2014/main" val="1240943377"/>
                    </a:ext>
                  </a:extLst>
                </a:gridCol>
                <a:gridCol w="1292486">
                  <a:extLst>
                    <a:ext uri="{9D8B030D-6E8A-4147-A177-3AD203B41FA5}">
                      <a16:colId xmlns:a16="http://schemas.microsoft.com/office/drawing/2014/main" val="3210053408"/>
                    </a:ext>
                  </a:extLst>
                </a:gridCol>
                <a:gridCol w="1424563">
                  <a:extLst>
                    <a:ext uri="{9D8B030D-6E8A-4147-A177-3AD203B41FA5}">
                      <a16:colId xmlns:a16="http://schemas.microsoft.com/office/drawing/2014/main" val="3189917478"/>
                    </a:ext>
                  </a:extLst>
                </a:gridCol>
                <a:gridCol w="1179274">
                  <a:extLst>
                    <a:ext uri="{9D8B030D-6E8A-4147-A177-3AD203B41FA5}">
                      <a16:colId xmlns:a16="http://schemas.microsoft.com/office/drawing/2014/main" val="552513301"/>
                    </a:ext>
                  </a:extLst>
                </a:gridCol>
              </a:tblGrid>
              <a:tr h="602402">
                <a:tc gridSpan="3">
                  <a:txBody>
                    <a:bodyPr/>
                    <a:lstStyle/>
                    <a:p>
                      <a:pPr algn="l" fontAlgn="ct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a:txBody>
                    <a:bodyPr/>
                    <a:lstStyle/>
                    <a:p>
                      <a:pPr algn="ctr" fontAlgn="ctr"/>
                      <a:r>
                        <a:rPr lang="cs-CZ" sz="1000" b="1" i="0" u="none" strike="noStrike" dirty="0">
                          <a:effectLst/>
                          <a:latin typeface="Times New Roman" panose="02020603050405020304" pitchFamily="18" charset="0"/>
                        </a:rPr>
                        <a:t>2022 schválený</a:t>
                      </a:r>
                    </a:p>
                  </a:txBody>
                  <a:tcPr marL="0" marR="80339" marT="0" marB="0" anchor="ctr"/>
                </a:tc>
                <a:tc>
                  <a:txBody>
                    <a:bodyPr/>
                    <a:lstStyle/>
                    <a:p>
                      <a:pPr algn="ctr" fontAlgn="ctr"/>
                      <a:r>
                        <a:rPr lang="cs-CZ" sz="1000" b="1" i="0" u="none" strike="noStrike" dirty="0">
                          <a:effectLst/>
                          <a:latin typeface="Times New Roman" panose="02020603050405020304" pitchFamily="18" charset="0"/>
                        </a:rPr>
                        <a:t>Návrh 2023  1.verze</a:t>
                      </a:r>
                    </a:p>
                  </a:txBody>
                  <a:tcPr marL="0" marR="80339" marT="0" marB="0" anchor="ctr"/>
                </a:tc>
                <a:tc>
                  <a:txBody>
                    <a:bodyPr/>
                    <a:lstStyle/>
                    <a:p>
                      <a:pPr algn="ctr" fontAlgn="ctr"/>
                      <a:r>
                        <a:rPr lang="cs-CZ" sz="1000" b="1" i="0" u="none" strike="noStrike" dirty="0">
                          <a:solidFill>
                            <a:srgbClr val="FF0000"/>
                          </a:solidFill>
                          <a:effectLst/>
                          <a:latin typeface="Times New Roman" panose="02020603050405020304" pitchFamily="18" charset="0"/>
                        </a:rPr>
                        <a:t>Návrh 2023 </a:t>
                      </a:r>
                    </a:p>
                    <a:p>
                      <a:pPr algn="ctr" fontAlgn="ctr"/>
                      <a:r>
                        <a:rPr lang="cs-CZ" sz="1000" b="1" i="0" u="none" strike="noStrike" dirty="0">
                          <a:solidFill>
                            <a:srgbClr val="FF0000"/>
                          </a:solidFill>
                          <a:effectLst/>
                          <a:latin typeface="Times New Roman" panose="02020603050405020304" pitchFamily="18" charset="0"/>
                        </a:rPr>
                        <a:t>finální verze</a:t>
                      </a:r>
                    </a:p>
                  </a:txBody>
                  <a:tcPr marL="0" marR="80339" marT="0" marB="0" anchor="ctr"/>
                </a:tc>
                <a:tc>
                  <a:txBody>
                    <a:bodyPr/>
                    <a:lstStyle/>
                    <a:p>
                      <a:pPr algn="ctr" fontAlgn="ctr"/>
                      <a:r>
                        <a:rPr lang="cs-CZ" sz="1000" b="1" i="1" u="none" strike="noStrike" dirty="0" err="1">
                          <a:solidFill>
                            <a:srgbClr val="FF0000"/>
                          </a:solidFill>
                          <a:effectLst/>
                          <a:latin typeface="Times New Roman" panose="02020603050405020304" pitchFamily="18" charset="0"/>
                        </a:rPr>
                        <a:t>Délta</a:t>
                      </a:r>
                      <a:endParaRPr lang="cs-CZ" sz="1000" b="1" i="1" u="none" strike="noStrike" dirty="0">
                        <a:solidFill>
                          <a:srgbClr val="FF0000"/>
                        </a:solidFill>
                        <a:effectLst/>
                        <a:latin typeface="Times New Roman" panose="02020603050405020304" pitchFamily="18" charset="0"/>
                      </a:endParaRPr>
                    </a:p>
                    <a:p>
                      <a:pPr algn="ctr" fontAlgn="ctr"/>
                      <a:r>
                        <a:rPr lang="cs-CZ" sz="1000" b="1" i="1" u="none" strike="noStrike" dirty="0">
                          <a:solidFill>
                            <a:srgbClr val="FF0000"/>
                          </a:solidFill>
                          <a:effectLst/>
                          <a:latin typeface="Times New Roman" panose="02020603050405020304" pitchFamily="18" charset="0"/>
                        </a:rPr>
                        <a:t> </a:t>
                      </a:r>
                      <a:r>
                        <a:rPr lang="cs-CZ" sz="1000" b="1" i="1" u="none" strike="noStrike" dirty="0" err="1">
                          <a:solidFill>
                            <a:srgbClr val="FF0000"/>
                          </a:solidFill>
                          <a:effectLst/>
                          <a:latin typeface="Times New Roman" panose="02020603050405020304" pitchFamily="18" charset="0"/>
                        </a:rPr>
                        <a:t>final</a:t>
                      </a:r>
                      <a:r>
                        <a:rPr lang="cs-CZ" sz="1000" b="1" i="1" u="none" strike="noStrike" dirty="0">
                          <a:solidFill>
                            <a:srgbClr val="FF0000"/>
                          </a:solidFill>
                          <a:effectLst/>
                          <a:latin typeface="Times New Roman" panose="02020603050405020304" pitchFamily="18" charset="0"/>
                        </a:rPr>
                        <a:t> 23-22</a:t>
                      </a:r>
                    </a:p>
                  </a:txBody>
                  <a:tcPr marL="0" marR="0" marT="0" marB="0" anchor="ctr"/>
                </a:tc>
                <a:tc>
                  <a:txBody>
                    <a:bodyPr/>
                    <a:lstStyle/>
                    <a:p>
                      <a:pPr algn="ctr" fontAlgn="ctr"/>
                      <a:r>
                        <a:rPr lang="cs-CZ" sz="1000" b="1" i="1" u="none" strike="noStrike" dirty="0" err="1">
                          <a:solidFill>
                            <a:schemeClr val="tx1"/>
                          </a:solidFill>
                          <a:effectLst/>
                          <a:latin typeface="Times New Roman" panose="02020603050405020304" pitchFamily="18" charset="0"/>
                        </a:rPr>
                        <a:t>Délta</a:t>
                      </a:r>
                      <a:endParaRPr lang="cs-CZ" sz="1000" b="1" i="1" u="none" strike="noStrike" dirty="0">
                        <a:solidFill>
                          <a:schemeClr val="tx1"/>
                        </a:solidFill>
                        <a:effectLst/>
                        <a:latin typeface="Times New Roman" panose="02020603050405020304" pitchFamily="18" charset="0"/>
                      </a:endParaRPr>
                    </a:p>
                    <a:p>
                      <a:pPr algn="ctr" fontAlgn="ctr"/>
                      <a:r>
                        <a:rPr lang="cs-CZ" sz="1000" b="1" i="1" u="none" strike="noStrike" dirty="0" err="1">
                          <a:solidFill>
                            <a:schemeClr val="tx1"/>
                          </a:solidFill>
                          <a:effectLst/>
                          <a:latin typeface="Times New Roman" panose="02020603050405020304" pitchFamily="18" charset="0"/>
                        </a:rPr>
                        <a:t>final</a:t>
                      </a:r>
                      <a:r>
                        <a:rPr lang="cs-CZ" sz="1000" b="1" i="1" u="none" strike="noStrike" dirty="0">
                          <a:solidFill>
                            <a:schemeClr val="tx1"/>
                          </a:solidFill>
                          <a:effectLst/>
                          <a:latin typeface="Times New Roman" panose="02020603050405020304" pitchFamily="18" charset="0"/>
                        </a:rPr>
                        <a:t> 23-1.veze </a:t>
                      </a:r>
                    </a:p>
                  </a:txBody>
                  <a:tcPr marL="0" marR="0" marT="0" marB="0" anchor="ctr"/>
                </a:tc>
                <a:extLst>
                  <a:ext uri="{0D108BD9-81ED-4DB2-BD59-A6C34878D82A}">
                    <a16:rowId xmlns:a16="http://schemas.microsoft.com/office/drawing/2014/main" val="4280825918"/>
                  </a:ext>
                </a:extLst>
              </a:tr>
              <a:tr h="314256">
                <a:tc gridSpan="3">
                  <a:txBody>
                    <a:bodyPr/>
                    <a:lstStyle/>
                    <a:p>
                      <a:pPr algn="l" fontAlgn="ctr"/>
                      <a:r>
                        <a:rPr lang="cs-CZ" sz="1000" u="none" strike="noStrike" dirty="0">
                          <a:effectLst/>
                        </a:rPr>
                        <a:t>Věda a vysoké školy</a:t>
                      </a:r>
                      <a:endParaRPr lang="cs-CZ" sz="1000" b="0" i="0" u="none" strike="noStrike" dirty="0">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a:txBody>
                    <a:bodyPr/>
                    <a:lstStyle/>
                    <a:p>
                      <a:pPr algn="r" fontAlgn="ctr"/>
                      <a:r>
                        <a:rPr lang="cs-CZ" sz="1000" u="none" strike="noStrike" dirty="0">
                          <a:effectLst/>
                        </a:rPr>
                        <a:t>48 273 547 881</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a:effectLst/>
                        </a:rPr>
                        <a:t>49 458 509 650</a:t>
                      </a:r>
                      <a:endParaRPr lang="cs-CZ" sz="1000" b="0" i="0" u="none" strike="noStrike">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51 220 509 650</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2 946 961 769</a:t>
                      </a:r>
                      <a:endParaRPr lang="cs-CZ" sz="1000" b="0" i="1"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1 762 000 000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3595183234"/>
                  </a:ext>
                </a:extLst>
              </a:tr>
              <a:tr h="790653">
                <a:tc rowSpan="2">
                  <a:txBody>
                    <a:bodyPr/>
                    <a:lstStyle/>
                    <a:p>
                      <a:pPr algn="ctr" fontAlgn="ctr"/>
                      <a:r>
                        <a:rPr lang="cs-CZ" sz="1000" u="none" strike="noStrike">
                          <a:effectLst/>
                        </a:rPr>
                        <a:t>v tom: </a:t>
                      </a:r>
                      <a:endParaRPr lang="cs-CZ" sz="1000" b="0" i="0" u="none" strike="noStrike">
                        <a:effectLst/>
                        <a:latin typeface="Times New Roman" panose="02020603050405020304" pitchFamily="18" charset="0"/>
                      </a:endParaRPr>
                    </a:p>
                  </a:txBody>
                  <a:tcPr marL="0" marR="0" marT="0" marB="0" anchor="ctr"/>
                </a:tc>
                <a:tc>
                  <a:txBody>
                    <a:bodyPr/>
                    <a:lstStyle/>
                    <a:p>
                      <a:pPr algn="l" fontAlgn="ctr"/>
                      <a:r>
                        <a:rPr lang="cs-CZ" sz="1000" u="none" strike="noStrike" dirty="0">
                          <a:effectLst/>
                        </a:rPr>
                        <a:t>vysoké školy</a:t>
                      </a:r>
                      <a:endParaRPr lang="cs-CZ"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dirty="0">
                          <a:effectLst/>
                        </a:rPr>
                        <a:t> </a:t>
                      </a:r>
                      <a:endParaRPr lang="cs-CZ" sz="1000" b="0" i="0" u="none" strike="noStrike" dirty="0">
                        <a:effectLst/>
                        <a:latin typeface="Times New Roman" panose="02020603050405020304" pitchFamily="18" charset="0"/>
                      </a:endParaRPr>
                    </a:p>
                  </a:txBody>
                  <a:tcPr marL="0" marR="0" marT="0" marB="0" anchor="ctr"/>
                </a:tc>
                <a:tc>
                  <a:txBody>
                    <a:bodyPr/>
                    <a:lstStyle/>
                    <a:p>
                      <a:pPr algn="r" fontAlgn="ctr"/>
                      <a:r>
                        <a:rPr lang="cs-CZ" sz="1000" u="none" strike="noStrike" dirty="0">
                          <a:effectLst/>
                        </a:rPr>
                        <a:t>28 601 676 980</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a:effectLst/>
                        </a:rPr>
                        <a:t>29 603 030 749</a:t>
                      </a:r>
                      <a:endParaRPr lang="cs-CZ" sz="1000" b="0" i="0" u="none" strike="noStrike">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30 915 030 749</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2 313 353 769</a:t>
                      </a:r>
                      <a:endParaRPr lang="cs-CZ" sz="1000" b="0" i="1"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cs-CZ" sz="1000" u="none" strike="noStrike">
                          <a:effectLst/>
                        </a:rPr>
                        <a:t>1 312 000 000</a:t>
                      </a:r>
                      <a:endParaRPr lang="cs-CZ" sz="1000" b="0" i="1" u="none" strike="noStrike">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665216238"/>
                  </a:ext>
                </a:extLst>
              </a:tr>
              <a:tr h="2381721">
                <a:tc vMerge="1">
                  <a:txBody>
                    <a:bodyPr/>
                    <a:lstStyle/>
                    <a:p>
                      <a:endParaRPr lang="cs-CZ"/>
                    </a:p>
                  </a:txBody>
                  <a:tcPr/>
                </a:tc>
                <a:tc>
                  <a:txBody>
                    <a:bodyPr/>
                    <a:lstStyle/>
                    <a:p>
                      <a:pPr algn="l" fontAlgn="ctr"/>
                      <a:r>
                        <a:rPr lang="pt-BR" sz="1000" u="none" strike="noStrike" dirty="0">
                          <a:effectLst/>
                        </a:rPr>
                        <a:t>výzkum, experimentální vývoj a inovace</a:t>
                      </a:r>
                      <a:endParaRPr lang="pt-BR" sz="1000" b="0" i="0" u="none" strike="noStrike" dirty="0">
                        <a:effectLst/>
                        <a:latin typeface="Times New Roman" panose="02020603050405020304" pitchFamily="18" charset="0"/>
                      </a:endParaRPr>
                    </a:p>
                  </a:txBody>
                  <a:tcPr marL="0" marR="0" marT="0" marB="0" anchor="ctr"/>
                </a:tc>
                <a:tc>
                  <a:txBody>
                    <a:bodyPr/>
                    <a:lstStyle/>
                    <a:p>
                      <a:pPr algn="l" fontAlgn="ctr"/>
                      <a:r>
                        <a:rPr lang="cs-CZ" sz="1000" u="none" strike="noStrike">
                          <a:effectLst/>
                        </a:rPr>
                        <a:t> </a:t>
                      </a:r>
                      <a:endParaRPr lang="cs-CZ" sz="1000" b="0" i="0" u="none" strike="noStrike">
                        <a:effectLst/>
                        <a:latin typeface="Times New Roman" panose="02020603050405020304" pitchFamily="18" charset="0"/>
                      </a:endParaRPr>
                    </a:p>
                  </a:txBody>
                  <a:tcPr marL="0" marR="0" marT="0" marB="0" anchor="ctr"/>
                </a:tc>
                <a:tc>
                  <a:txBody>
                    <a:bodyPr/>
                    <a:lstStyle/>
                    <a:p>
                      <a:pPr algn="r" fontAlgn="ctr"/>
                      <a:r>
                        <a:rPr lang="cs-CZ" sz="1000" u="none" strike="noStrike" dirty="0">
                          <a:effectLst/>
                        </a:rPr>
                        <a:t>19 671 870 901</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effectLst/>
                        </a:rPr>
                        <a:t>19 855 478 901</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20 305 478 901</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633 608 000</a:t>
                      </a:r>
                      <a:endParaRPr lang="cs-CZ" sz="1000" b="0" i="1"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cs-CZ" sz="1000" u="none" strike="noStrike" dirty="0">
                          <a:effectLst/>
                        </a:rPr>
                        <a:t>450 000 000</a:t>
                      </a:r>
                      <a:endParaRPr lang="cs-CZ" sz="1000" b="0" i="1" u="none" strike="noStrike" dirty="0">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2902321074"/>
                  </a:ext>
                </a:extLst>
              </a:tr>
              <a:tr h="314256">
                <a:tc gridSpan="3">
                  <a:txBody>
                    <a:bodyPr/>
                    <a:lstStyle/>
                    <a:p>
                      <a:pPr algn="l" fontAlgn="ctr"/>
                      <a:r>
                        <a:rPr lang="cs-CZ" sz="1000" u="none" strike="noStrike">
                          <a:effectLst/>
                        </a:rPr>
                        <a:t>Výdaje regionálního školství a přímo řízených organizací</a:t>
                      </a:r>
                      <a:endParaRPr lang="cs-CZ" sz="1000" b="0" i="0" u="none" strike="noStrike">
                        <a:effectLst/>
                        <a:latin typeface="Times New Roman" panose="02020603050405020304" pitchFamily="18" charset="0"/>
                      </a:endParaRPr>
                    </a:p>
                  </a:txBody>
                  <a:tcPr marL="0" marR="0" marT="0" marB="0" anchor="ctr"/>
                </a:tc>
                <a:tc hMerge="1">
                  <a:txBody>
                    <a:bodyPr/>
                    <a:lstStyle/>
                    <a:p>
                      <a:endParaRPr lang="cs-CZ"/>
                    </a:p>
                  </a:txBody>
                  <a:tcPr/>
                </a:tc>
                <a:tc hMerge="1">
                  <a:txBody>
                    <a:bodyPr/>
                    <a:lstStyle/>
                    <a:p>
                      <a:endParaRPr lang="cs-CZ"/>
                    </a:p>
                  </a:txBody>
                  <a:tcPr/>
                </a:tc>
                <a:tc>
                  <a:txBody>
                    <a:bodyPr/>
                    <a:lstStyle/>
                    <a:p>
                      <a:pPr algn="r" fontAlgn="ctr"/>
                      <a:r>
                        <a:rPr lang="cs-CZ" sz="1000" u="none" strike="noStrike">
                          <a:effectLst/>
                        </a:rPr>
                        <a:t>187 872 562 342</a:t>
                      </a:r>
                      <a:endParaRPr lang="cs-CZ" sz="1000" b="0" i="0" u="none" strike="noStrike">
                        <a:effectLst/>
                        <a:latin typeface="Times New Roman" panose="02020603050405020304" pitchFamily="18" charset="0"/>
                      </a:endParaRPr>
                    </a:p>
                  </a:txBody>
                  <a:tcPr marL="0" marR="80339" marT="0" marB="0" anchor="ctr"/>
                </a:tc>
                <a:tc>
                  <a:txBody>
                    <a:bodyPr/>
                    <a:lstStyle/>
                    <a:p>
                      <a:pPr algn="r" fontAlgn="ctr"/>
                      <a:r>
                        <a:rPr lang="cs-CZ" sz="1000" u="none" strike="noStrike" dirty="0">
                          <a:effectLst/>
                        </a:rPr>
                        <a:t>188 512 150 582</a:t>
                      </a:r>
                      <a:endParaRPr lang="cs-CZ" sz="1000" b="0" i="0" u="none" strike="noStrike" dirty="0">
                        <a:effectLst/>
                        <a:latin typeface="Times New Roman" panose="02020603050405020304" pitchFamily="18" charset="0"/>
                      </a:endParaRPr>
                    </a:p>
                  </a:txBody>
                  <a:tcPr marL="0" marR="80339" marT="0" marB="0" anchor="ctr"/>
                </a:tc>
                <a:tc>
                  <a:txBody>
                    <a:bodyPr/>
                    <a:lstStyle/>
                    <a:p>
                      <a:pPr algn="r" fontAlgn="ctr"/>
                      <a:r>
                        <a:rPr lang="cs-CZ" sz="1000" u="none" strike="noStrike" dirty="0">
                          <a:solidFill>
                            <a:srgbClr val="FF0000"/>
                          </a:solidFill>
                          <a:effectLst/>
                        </a:rPr>
                        <a:t>201 460 678 681</a:t>
                      </a:r>
                      <a:endParaRPr lang="cs-CZ" sz="1000" b="0" i="0" u="none" strike="noStrike" dirty="0">
                        <a:solidFill>
                          <a:srgbClr val="FF0000"/>
                        </a:solidFill>
                        <a:effectLst/>
                        <a:latin typeface="Times New Roman" panose="02020603050405020304" pitchFamily="18" charset="0"/>
                      </a:endParaRPr>
                    </a:p>
                  </a:txBody>
                  <a:tcPr marL="0" marR="80339" marT="0" marB="0" anchor="ctr"/>
                </a:tc>
                <a:tc>
                  <a:txBody>
                    <a:bodyPr/>
                    <a:lstStyle/>
                    <a:p>
                      <a:pPr algn="ctr" fontAlgn="ctr"/>
                      <a:r>
                        <a:rPr lang="cs-CZ" sz="1000" u="none" strike="noStrike" dirty="0">
                          <a:solidFill>
                            <a:srgbClr val="0070C0"/>
                          </a:solidFill>
                          <a:effectLst/>
                        </a:rPr>
                        <a:t>13 588 116 339</a:t>
                      </a:r>
                      <a:endParaRPr lang="cs-CZ" sz="1000" b="0" i="1" u="none" strike="noStrike" dirty="0">
                        <a:solidFill>
                          <a:srgbClr val="0070C0"/>
                        </a:solidFill>
                        <a:effectLst/>
                        <a:latin typeface="Times New Roman" panose="02020603050405020304" pitchFamily="18" charset="0"/>
                      </a:endParaRPr>
                    </a:p>
                  </a:txBody>
                  <a:tcPr marL="0" marR="0" marT="0" marB="0" anchor="ctr"/>
                </a:tc>
                <a:tc>
                  <a:txBody>
                    <a:bodyPr/>
                    <a:lstStyle/>
                    <a:p>
                      <a:pPr algn="ctr" fontAlgn="ctr"/>
                      <a:r>
                        <a:rPr lang="cs-CZ" sz="1000" u="none" strike="noStrike" dirty="0">
                          <a:effectLst/>
                        </a:rPr>
                        <a:t>12 948 528 099</a:t>
                      </a:r>
                      <a:endParaRPr lang="cs-CZ" sz="1000" b="0" i="1" u="none" strike="noStrike" dirty="0">
                        <a:solidFill>
                          <a:srgbClr val="FF0000"/>
                        </a:solidFill>
                        <a:effectLst/>
                        <a:latin typeface="Times New Roman" panose="02020603050405020304" pitchFamily="18" charset="0"/>
                      </a:endParaRPr>
                    </a:p>
                  </a:txBody>
                  <a:tcPr marL="0" marR="0" marT="0" marB="0" anchor="ctr"/>
                </a:tc>
                <a:extLst>
                  <a:ext uri="{0D108BD9-81ED-4DB2-BD59-A6C34878D82A}">
                    <a16:rowId xmlns:a16="http://schemas.microsoft.com/office/drawing/2014/main" val="4144514797"/>
                  </a:ext>
                </a:extLst>
              </a:tr>
            </a:tbl>
          </a:graphicData>
        </a:graphic>
      </p:graphicFrame>
    </p:spTree>
    <p:extLst>
      <p:ext uri="{BB962C8B-B14F-4D97-AF65-F5344CB8AC3E}">
        <p14:creationId xmlns:p14="http://schemas.microsoft.com/office/powerpoint/2010/main" val="1366965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D6211F-2B8E-12EE-6212-4897DFA2B66D}"/>
              </a:ext>
            </a:extLst>
          </p:cNvPr>
          <p:cNvSpPr>
            <a:spLocks noGrp="1"/>
          </p:cNvSpPr>
          <p:nvPr>
            <p:ph type="title"/>
          </p:nvPr>
        </p:nvSpPr>
        <p:spPr/>
        <p:txBody>
          <a:bodyPr/>
          <a:lstStyle/>
          <a:p>
            <a:r>
              <a:rPr lang="cs-CZ" dirty="0"/>
              <a:t>Střednědobý výhled 2024-2025</a:t>
            </a:r>
          </a:p>
        </p:txBody>
      </p:sp>
      <p:sp>
        <p:nvSpPr>
          <p:cNvPr id="3" name="Zástupný obsah 2">
            <a:extLst>
              <a:ext uri="{FF2B5EF4-FFF2-40B4-BE49-F238E27FC236}">
                <a16:creationId xmlns:a16="http://schemas.microsoft.com/office/drawing/2014/main" id="{38948597-D0E1-3C41-5BFF-E1F9696CED91}"/>
              </a:ext>
            </a:extLst>
          </p:cNvPr>
          <p:cNvSpPr>
            <a:spLocks noGrp="1"/>
          </p:cNvSpPr>
          <p:nvPr>
            <p:ph idx="1"/>
          </p:nvPr>
        </p:nvSpPr>
        <p:spPr>
          <a:xfrm>
            <a:off x="677334" y="1543575"/>
            <a:ext cx="8596668" cy="4497788"/>
          </a:xfrm>
        </p:spPr>
        <p:txBody>
          <a:bodyPr/>
          <a:lstStyle/>
          <a:p>
            <a:r>
              <a:rPr lang="cs-CZ"/>
              <a:t>V návrhu </a:t>
            </a:r>
            <a:r>
              <a:rPr lang="cs-CZ" dirty="0"/>
              <a:t>státního rozpočtu uveřejněného v </a:t>
            </a:r>
            <a:r>
              <a:rPr lang="cs-CZ" dirty="0" err="1"/>
              <a:t>eKlep</a:t>
            </a:r>
            <a:r>
              <a:rPr lang="cs-CZ" dirty="0"/>
              <a:t> </a:t>
            </a:r>
            <a:r>
              <a:rPr lang="cs-CZ" dirty="0">
                <a:solidFill>
                  <a:srgbClr val="FF0000"/>
                </a:solidFill>
              </a:rPr>
              <a:t>není žádný údaj o střednědobém výhledu</a:t>
            </a:r>
          </a:p>
          <a:p>
            <a:r>
              <a:rPr lang="cs-CZ" dirty="0"/>
              <a:t>Přitom dle pravidel sestavování návrhu státního rozpočtu je právě střednědobý výhled vždy základnou pro zahájení jednání o rozpočtu v červnu každoročně</a:t>
            </a:r>
          </a:p>
          <a:p>
            <a:r>
              <a:rPr lang="cs-CZ" dirty="0"/>
              <a:t>Je proto naprosto nepřijatelné, aby tento údaj v zákonu o státním rozpočtu 2023 chyběl – zákon o rozpočtové odpovědnosti….</a:t>
            </a:r>
          </a:p>
          <a:p>
            <a:r>
              <a:rPr lang="cs-CZ" dirty="0"/>
              <a:t>Navíc, pokud bychom vyšli z původní verze návrhu rozpočtu 2023,  tam pro léta 2024 a 2025 byla pro oblast Vědy a VŠ uvedena částka 44,999 mld. Kč  což by bylo oproti návrhu pro rok 2023 o 6,221 mld. Kč méně</a:t>
            </a:r>
          </a:p>
          <a:p>
            <a:r>
              <a:rPr lang="cs-CZ" dirty="0"/>
              <a:t>TAKTO ZAJÁJIT JEDNÁNÍ O STÁTNÍM ROZPOČTU 2024 BY BYLO NEJEN NAPROSTO NEREÁLNÉ, LIKVIDAČNÍ ALE I  DEHONESTUJÍCÍ </a:t>
            </a:r>
          </a:p>
          <a:p>
            <a:pPr marL="0" indent="0">
              <a:buNone/>
            </a:pPr>
            <a:r>
              <a:rPr lang="cs-CZ" dirty="0">
                <a:solidFill>
                  <a:srgbClr val="FF0000"/>
                </a:solidFill>
              </a:rPr>
              <a:t>NAPROSTO NEPŘIJATELNÉ</a:t>
            </a:r>
          </a:p>
          <a:p>
            <a:pPr marL="0" indent="0">
              <a:buNone/>
            </a:pPr>
            <a:endParaRPr lang="cs-CZ" dirty="0"/>
          </a:p>
        </p:txBody>
      </p:sp>
    </p:spTree>
    <p:extLst>
      <p:ext uri="{BB962C8B-B14F-4D97-AF65-F5344CB8AC3E}">
        <p14:creationId xmlns:p14="http://schemas.microsoft.com/office/powerpoint/2010/main" val="4233037336"/>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693</TotalTime>
  <Words>1516</Words>
  <Application>Microsoft Office PowerPoint</Application>
  <PresentationFormat>Širokoúhlá obrazovka</PresentationFormat>
  <Paragraphs>309</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Calibri</vt:lpstr>
      <vt:lpstr>Times New Roman</vt:lpstr>
      <vt:lpstr>Trebuchet MS</vt:lpstr>
      <vt:lpstr>Wingdings 3</vt:lpstr>
      <vt:lpstr>Fazeta</vt:lpstr>
      <vt:lpstr>Ekonomické informace</vt:lpstr>
      <vt:lpstr>Obsah</vt:lpstr>
      <vt:lpstr>Základní rozpočtová data</vt:lpstr>
      <vt:lpstr>Pozměňovací návrh Poslance Ivo Vondráka a poslance Karla Raise  k vládnímu návrhu zákona, kterým se mění zákon č. 57/2022 Sb., o státním rozpočtu České republiky na rok 2022 (Sněmovní tisk č. 284/0)   V kapitole 333, Ministerstvo školství, mládeže a tělovýchovy, se zvyšují výdaje souhrnného ukazatele „Výdaje celkem“ a specifického ukazatele „Věda a vysoké školy, v tom: vysoké školy“ o částku 800 000 000 Kč. V kapitole 333, Ministerstvo školství, mládeže a tělovýchovy, se zvyšují výdaje souhrnného ukazatele „Výdaje celkem“ a specifického ukazatele „Věda a vysoké školy, v tom: vysoké školy“ o částku  4 200 000 000 Kč. </vt:lpstr>
      <vt:lpstr>Příprava návrhu státního rozpočtu 2023 pro oblast VŠ</vt:lpstr>
      <vt:lpstr>Návrh zákona o státním rozpočtu 2023 z jednání Vlády ČR dne 26.9.2022</vt:lpstr>
      <vt:lpstr>Návrh zákona o státním rozpočtu kap. 333 tak, jak je předložen PS Parlamentu ČR</vt:lpstr>
      <vt:lpstr>Specifické ukazatele</vt:lpstr>
      <vt:lpstr>Střednědobý výhled 2024-2025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Ekonomické informace</dc:title>
  <dc:creator>Lenka Valová</dc:creator>
  <cp:lastModifiedBy>Krajíčková Lenka (2211)</cp:lastModifiedBy>
  <cp:revision>8</cp:revision>
  <cp:lastPrinted>2022-06-14T10:59:28Z</cp:lastPrinted>
  <dcterms:created xsi:type="dcterms:W3CDTF">2022-04-13T08:08:22Z</dcterms:created>
  <dcterms:modified xsi:type="dcterms:W3CDTF">2022-11-10T11:26:11Z</dcterms:modified>
</cp:coreProperties>
</file>