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69" r:id="rId3"/>
    <p:sldId id="270" r:id="rId4"/>
    <p:sldId id="271" r:id="rId5"/>
    <p:sldId id="273" r:id="rId6"/>
    <p:sldId id="275" r:id="rId7"/>
    <p:sldId id="276" r:id="rId8"/>
    <p:sldId id="274" r:id="rId9"/>
    <p:sldId id="277" r:id="rId10"/>
    <p:sldId id="278" r:id="rId11"/>
    <p:sldId id="279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821" autoAdjust="0"/>
  </p:normalViewPr>
  <p:slideViewPr>
    <p:cSldViewPr snapToGrid="0">
      <p:cViewPr varScale="1">
        <p:scale>
          <a:sx n="119" d="100"/>
          <a:sy n="119" d="100"/>
        </p:scale>
        <p:origin x="9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755FBC-BCCD-44DD-8022-D803DABA6E8B}" type="datetimeFigureOut">
              <a:rPr lang="cs-CZ" smtClean="0"/>
              <a:t>09.05.2023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A8B1F0-C4ED-4BA7-8131-39CB90F8A2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050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D1152C-4D0B-4A41-9AA0-89F5B5322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41E8CA2-DE4E-4600-B403-44184A21E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DB48CBD-9DC9-430A-854F-BEBDFDBE8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E2101-6982-4361-8F7F-028F1DE1D4CB}" type="datetime1">
              <a:rPr lang="cs-CZ" smtClean="0"/>
              <a:t>09.05.2023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C4278A7-49EB-4ACC-BAF5-934F202AA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D65A8-3213-4999-8E2E-D3247292C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1634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945D99-25F2-47D5-87E3-0584E8DDF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76823A9-61FE-40DA-B530-41CC0B9F06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EFF6240-60C5-4974-8859-095D89373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D9D7E-E28B-4067-90CD-3D15D5C3F778}" type="datetime1">
              <a:rPr lang="cs-CZ" smtClean="0"/>
              <a:t>09.05.2023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10ABC75-2E72-4EED-8BF2-52B63B2FD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99F48DE-A6BF-4595-AC20-81A8756EC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8612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4EEBC38-DDCC-498F-A911-434B6E4AAB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922083A-5C39-44BA-8B4D-4ADFE171FE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7F79A61-E5E6-433C-913A-7FC10AEE3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A0E8B-BB2F-4E45-8F11-A3FDAB7D31B3}" type="datetime1">
              <a:rPr lang="cs-CZ" smtClean="0"/>
              <a:t>09.05.2023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6510C67-496C-4812-9DC7-2A540E4DD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D428DAF-5AC7-49E3-AFA8-590A09954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141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40071C-56D2-406E-B98F-660F594F0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9637EE4-C2C3-4B51-BB2C-1833C74FD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79C80D6-4544-46F9-AF4F-D513345B5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A302-80EB-4895-A9E3-A57113D18825}" type="datetime1">
              <a:rPr lang="cs-CZ" smtClean="0"/>
              <a:t>09.05.2023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CB9E1E6-4B4B-47C9-84A3-EDA0AE969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1">
            <a:extLst>
              <a:ext uri="{FF2B5EF4-FFF2-40B4-BE49-F238E27FC236}">
                <a16:creationId xmlns:a16="http://schemas.microsoft.com/office/drawing/2014/main" id="{03F044A1-D673-4927-9B9C-4ACEC17DE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5C759C5-9960-4E2D-BE81-C0418CF7EAD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0681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75FE41-F76E-4DDD-9F45-DA2249142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816FAA1-9304-46EE-8678-588970174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EAB6FB-E1F9-42F0-855E-8D513695F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F3EA3-79EC-4EED-9404-101F36017306}" type="datetime1">
              <a:rPr lang="cs-CZ" smtClean="0"/>
              <a:t>09.05.2023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A268984-3507-44F6-9D68-7BF21C272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735B9A2-C2DC-4F7B-AF5A-44079749C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1324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1E7235-BFFA-4DD3-94EA-BF6A6A240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7FE4583-3792-428F-8884-53217BF564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E2DBFFC-261A-4CF9-81DA-610B983ED0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93BE0DA-311D-4668-BFDE-D532D0760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4EF2-D895-43FA-9939-7C37A6B8C498}" type="datetime1">
              <a:rPr lang="cs-CZ" smtClean="0"/>
              <a:t>09.05.2023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1F5976F-6F93-425B-831B-19C79A648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2772840-2CFE-4955-8FC3-CB6203980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8615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B84C92-00D2-41F1-BED5-BE167FA76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5EAFA21-14A3-41C9-8CB8-9D53CDF7E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BEFA139-DC64-4D2A-ADC7-845027CDD6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DB187B6A-DF6D-4F30-B8CA-9D1FD672DA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7B692DA-006B-493D-B388-3520399DB1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50A247D-BC78-4264-B1C2-ED525948C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A4360-6471-4358-8359-7451A98ADDCE}" type="datetime1">
              <a:rPr lang="cs-CZ" smtClean="0"/>
              <a:t>09.05.2023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496A0D2-E64A-4B3C-84FB-CCCCC3A4A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AD77635-BDF6-4D75-82BF-E05C0F088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2450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8DFF9F-1825-4F4B-B252-92B298499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25361AE-44C8-493A-BB8D-11896FF2E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6BAC-A983-46F4-8E2B-405AEA3D8DB6}" type="datetime1">
              <a:rPr lang="cs-CZ" smtClean="0"/>
              <a:t>09.05.2023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E3ABA0C-0F3F-4737-B78A-E02A27287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5A4FCBC-DF42-48D0-9A9D-17073F88A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1896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99167C8-A861-47F9-AE0C-EBF37DAE0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105A-E24D-42A4-B384-BF881F383ABF}" type="datetime1">
              <a:rPr lang="cs-CZ" smtClean="0"/>
              <a:t>09.05.2023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A7E8F99-9355-45AA-8B95-32D83194F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C57DCCE-95F3-43BA-AD9F-26FD46861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5C759C5-9960-4E2D-BE81-C0418CF7EAD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1545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3ACF93-D979-4D9C-A228-4194AC27D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BC03AB5-0F38-4FA4-926A-B106F15DC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5C1F09B3-A6F2-4C5D-9080-B0CFEE15CF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838343F-6F37-423E-9224-0B85AB456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651D-D037-4E23-B38B-30BAFA2EB60E}" type="datetime1">
              <a:rPr lang="cs-CZ" smtClean="0"/>
              <a:t>09.05.2023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A1977E4-ED8B-437E-A319-BA1DAFC81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7EFD2E7-0C67-40B4-9407-E856A9A05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4763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5DC89D-766D-4277-92A3-29543719F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FC1B07C-0CE8-4F76-8E7A-372117CCE9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A20AB19-53F6-47A0-88A2-F2D37B46E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A841629-2E2B-4743-9165-3B68E1AFE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E7D1-AEA5-41CE-BE5A-5DCDD1715A5A}" type="datetime1">
              <a:rPr lang="cs-CZ" smtClean="0"/>
              <a:t>09.05.2023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2298C90-F38D-4438-953D-B720F4109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430DB48-3D10-4035-8308-63C235DD6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8459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FE998C5-EFC6-48E4-B932-F9B895132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4697E32-076D-418A-AD15-4CC971D48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969B87-2975-4C38-98A8-0CF7E8FD74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0FC90-CE89-49FA-9803-50DC057BE000}" type="datetime1">
              <a:rPr lang="cs-CZ" smtClean="0"/>
              <a:t>09.05.2023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075485-A969-4C2C-9784-F46F155666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97FC1C9-0166-420C-94D7-4E055CD905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759C5-9960-4E2D-BE81-C0418CF7EA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447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148D0230-A4BF-4401-A1D0-EE680540C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088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5E8A887-67B6-4453-A570-DCEE9D767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754" y="2087240"/>
            <a:ext cx="9155289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cs-CZ" altLang="cs-CZ" sz="6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DEEPL a </a:t>
            </a:r>
            <a:r>
              <a:rPr kumimoji="0" lang="cs-CZ" altLang="cs-CZ" sz="66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ChatGPT</a:t>
            </a:r>
            <a:endParaRPr kumimoji="0" lang="cs-CZ" altLang="cs-CZ" sz="66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2400" dirty="0">
                <a:latin typeface="Calibri" panose="020F0502020204030204" pitchFamily="34" charset="0"/>
                <a:cs typeface="Arial" panose="020B0604020202020204" pitchFamily="34" charset="0"/>
              </a:rPr>
              <a:t>Možnosti a limity strojového překladu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61D8FF44-C8F5-44EE-877B-6D013C04137E}"/>
              </a:ext>
            </a:extLst>
          </p:cNvPr>
          <p:cNvSpPr/>
          <p:nvPr/>
        </p:nvSpPr>
        <p:spPr>
          <a:xfrm>
            <a:off x="2416399" y="1688087"/>
            <a:ext cx="6096000" cy="5329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Ing. Michal Vojkůvka, Ph.D.</a:t>
            </a:r>
            <a:endParaRPr lang="cs-CZ" sz="2800" dirty="0">
              <a:solidFill>
                <a:schemeClr val="bg1">
                  <a:lumMod val="6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AA9C6AF7-DFB5-4785-87AD-D3F1222D18AF}"/>
              </a:ext>
            </a:extLst>
          </p:cNvPr>
          <p:cNvSpPr/>
          <p:nvPr/>
        </p:nvSpPr>
        <p:spPr>
          <a:xfrm rot="16200000">
            <a:off x="10676892" y="5041973"/>
            <a:ext cx="2623182" cy="407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květen 2023</a:t>
            </a:r>
            <a:endParaRPr lang="cs-CZ" sz="2000" dirty="0">
              <a:solidFill>
                <a:schemeClr val="bg1">
                  <a:lumMod val="6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2" descr="Logo">
            <a:extLst>
              <a:ext uri="{FF2B5EF4-FFF2-40B4-BE49-F238E27FC236}">
                <a16:creationId xmlns:a16="http://schemas.microsoft.com/office/drawing/2014/main" id="{54AB16F4-513A-4CA8-A001-205962DE9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0496" y="4872977"/>
            <a:ext cx="745022" cy="745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Logo">
            <a:extLst>
              <a:ext uri="{FF2B5EF4-FFF2-40B4-BE49-F238E27FC236}">
                <a16:creationId xmlns:a16="http://schemas.microsoft.com/office/drawing/2014/main" id="{EAB91F49-FFBB-4216-9A62-D79D6A7804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70843" y="4843999"/>
            <a:ext cx="2253976" cy="802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3952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248C6CA6-4712-4FCF-B206-4E956C686D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4368" y="737937"/>
            <a:ext cx="5503263" cy="471133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E584113E-925B-4ADE-83D9-11F9840906BD}"/>
              </a:ext>
            </a:extLst>
          </p:cNvPr>
          <p:cNvSpPr/>
          <p:nvPr/>
        </p:nvSpPr>
        <p:spPr>
          <a:xfrm>
            <a:off x="4580020" y="6120063"/>
            <a:ext cx="74916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https://onlinecorrector.com.ua/uk/</a:t>
            </a:r>
            <a:r>
              <a:rPr lang="ru-RU" dirty="0" err="1"/>
              <a:t>приблизно</a:t>
            </a:r>
            <a:r>
              <a:rPr lang="cs-CZ" dirty="0"/>
              <a:t>-</a:t>
            </a:r>
            <a:r>
              <a:rPr lang="ru-RU" dirty="0" err="1"/>
              <a:t>майже</a:t>
            </a:r>
            <a:r>
              <a:rPr lang="cs-CZ" dirty="0"/>
              <a:t>-</a:t>
            </a:r>
            <a:r>
              <a:rPr lang="ru-RU" dirty="0" err="1"/>
              <a:t>орієнтовно</a:t>
            </a:r>
            <a:r>
              <a:rPr lang="cs-CZ" dirty="0"/>
              <a:t>/</a:t>
            </a:r>
          </a:p>
          <a:p>
            <a:pPr algn="r"/>
            <a:r>
              <a:rPr lang="cs-CZ" dirty="0"/>
              <a:t>06.05.2023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D4F4BAC-4641-4B60-95F0-7C36F7DDB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1314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3FA14807-4A50-4FE5-BC73-04CAA77057F4}"/>
              </a:ext>
            </a:extLst>
          </p:cNvPr>
          <p:cNvSpPr/>
          <p:nvPr/>
        </p:nvSpPr>
        <p:spPr>
          <a:xfrm>
            <a:off x="1404743" y="1672208"/>
            <a:ext cx="7580280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/>
              <a:t>«на Украине» или «в Украине»</a:t>
            </a:r>
            <a:endParaRPr lang="cs-CZ" sz="4400" dirty="0"/>
          </a:p>
          <a:p>
            <a:endParaRPr lang="cs-CZ" sz="4400" dirty="0"/>
          </a:p>
          <a:p>
            <a:r>
              <a:rPr lang="ru-RU" sz="4400" dirty="0"/>
              <a:t>«на </a:t>
            </a:r>
            <a:r>
              <a:rPr lang="ru-RU" sz="4400" dirty="0" err="1"/>
              <a:t>Україні</a:t>
            </a:r>
            <a:r>
              <a:rPr lang="ru-RU" sz="4400" dirty="0"/>
              <a:t>»</a:t>
            </a:r>
            <a:endParaRPr lang="cs-CZ" sz="4400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0E11D8E-7E1A-469C-AF1D-5F2F773FDF39}"/>
              </a:ext>
            </a:extLst>
          </p:cNvPr>
          <p:cNvSpPr/>
          <p:nvPr/>
        </p:nvSpPr>
        <p:spPr>
          <a:xfrm>
            <a:off x="4643130" y="5185792"/>
            <a:ext cx="71948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https://ru.wikipedia.org/wiki/</a:t>
            </a:r>
            <a:r>
              <a:rPr lang="ru-RU" dirty="0"/>
              <a:t>«На</a:t>
            </a:r>
            <a:r>
              <a:rPr lang="cs-CZ" dirty="0"/>
              <a:t>_</a:t>
            </a:r>
            <a:r>
              <a:rPr lang="ru-RU" dirty="0"/>
              <a:t>Украине»</a:t>
            </a:r>
            <a:r>
              <a:rPr lang="cs-CZ" dirty="0"/>
              <a:t>_</a:t>
            </a:r>
            <a:r>
              <a:rPr lang="ru-RU" dirty="0"/>
              <a:t>или</a:t>
            </a:r>
            <a:r>
              <a:rPr lang="cs-CZ" dirty="0"/>
              <a:t>_</a:t>
            </a:r>
            <a:r>
              <a:rPr lang="ru-RU" dirty="0"/>
              <a:t>«в</a:t>
            </a:r>
            <a:r>
              <a:rPr lang="cs-CZ" dirty="0"/>
              <a:t>_</a:t>
            </a:r>
            <a:r>
              <a:rPr lang="ru-RU" dirty="0"/>
              <a:t>Украине»</a:t>
            </a:r>
            <a:endParaRPr lang="cs-CZ" dirty="0"/>
          </a:p>
          <a:p>
            <a:endParaRPr lang="cs-CZ" dirty="0"/>
          </a:p>
          <a:p>
            <a:r>
              <a:rPr lang="cs-CZ" dirty="0"/>
              <a:t>https://uk.wikipedia.org/wiki/</a:t>
            </a:r>
            <a:r>
              <a:rPr lang="ru-RU" dirty="0"/>
              <a:t>На </a:t>
            </a:r>
            <a:r>
              <a:rPr lang="ru-RU" dirty="0" err="1"/>
              <a:t>Україні</a:t>
            </a:r>
            <a:endParaRPr lang="cs-CZ" dirty="0"/>
          </a:p>
          <a:p>
            <a:endParaRPr lang="cs-CZ" dirty="0"/>
          </a:p>
          <a:p>
            <a:pPr algn="r"/>
            <a:r>
              <a:rPr lang="cs-CZ" dirty="0"/>
              <a:t>06.05.2023</a:t>
            </a:r>
            <a:endParaRPr lang="ru-RU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E5E7C9D-1F50-4600-BD3B-CA90E02ED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7261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B0630B86-B119-40BB-BE70-E26FC50EDF3B}"/>
              </a:ext>
            </a:extLst>
          </p:cNvPr>
          <p:cNvSpPr/>
          <p:nvPr/>
        </p:nvSpPr>
        <p:spPr>
          <a:xfrm>
            <a:off x="224589" y="6065604"/>
            <a:ext cx="117027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https://www.novinky.cz/clanek/krimi-pochybne-jmenovani-soudnich-znalcu-zustane-bez-potrestani-40430287</a:t>
            </a:r>
          </a:p>
          <a:p>
            <a:pPr algn="r"/>
            <a:r>
              <a:rPr lang="cs-CZ" dirty="0"/>
              <a:t>06.05.2023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740EA50A-AAC7-4719-AA9E-9469C9DEF4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6841" y="386697"/>
            <a:ext cx="6535062" cy="2953162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2931C12F-C5DF-4C4F-A70F-A498C7DED2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0694" y="3900541"/>
            <a:ext cx="6173061" cy="1219370"/>
          </a:xfrm>
          <a:prstGeom prst="rect">
            <a:avLst/>
          </a:prstGeom>
        </p:spPr>
      </p:pic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2BAACCA-2250-480A-938F-FB9645744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9103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EAA525DC-860F-483F-AA58-D0EC14CAE05B}"/>
              </a:ext>
            </a:extLst>
          </p:cNvPr>
          <p:cNvSpPr/>
          <p:nvPr/>
        </p:nvSpPr>
        <p:spPr>
          <a:xfrm>
            <a:off x="328863" y="1674674"/>
            <a:ext cx="48447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Vše se mělo odehrávat v období od května 2018 do května následujícího roku. </a:t>
            </a:r>
            <a:r>
              <a:rPr lang="cs-CZ" dirty="0">
                <a:solidFill>
                  <a:srgbClr val="0070C0"/>
                </a:solidFill>
              </a:rPr>
              <a:t>Znalecké razítko v té době získalo téměř sedmdesát uchazečů, kteří </a:t>
            </a:r>
            <a:r>
              <a:rPr lang="cs-CZ" dirty="0">
                <a:solidFill>
                  <a:srgbClr val="FF0000"/>
                </a:solidFill>
              </a:rPr>
              <a:t>proto</a:t>
            </a:r>
            <a:r>
              <a:rPr lang="cs-CZ" dirty="0">
                <a:solidFill>
                  <a:srgbClr val="0070C0"/>
                </a:solidFill>
              </a:rPr>
              <a:t> nesplňovali zákonné podmínky. </a:t>
            </a:r>
            <a:r>
              <a:rPr lang="cs-CZ" dirty="0"/>
              <a:t>Podklady pro jejich jmenování zpracovával Řeháček a konečné slovo měl </a:t>
            </a:r>
            <a:r>
              <a:rPr lang="cs-CZ" dirty="0" err="1"/>
              <a:t>Tripes</a:t>
            </a:r>
            <a:r>
              <a:rPr lang="cs-CZ" dirty="0"/>
              <a:t>.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187F01B-20A3-48DD-8918-25274B56B195}"/>
              </a:ext>
            </a:extLst>
          </p:cNvPr>
          <p:cNvSpPr/>
          <p:nvPr/>
        </p:nvSpPr>
        <p:spPr>
          <a:xfrm>
            <a:off x="6633410" y="1674674"/>
            <a:ext cx="48447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Vše se mělo odehrávat v období od května 2018 do května následujícího roku. </a:t>
            </a:r>
            <a:r>
              <a:rPr lang="cs-CZ" dirty="0">
                <a:solidFill>
                  <a:srgbClr val="0070C0"/>
                </a:solidFill>
              </a:rPr>
              <a:t>Znalecké razítko v té době získalo téměř sedmdesát uchazečů, kteří </a:t>
            </a:r>
            <a:br>
              <a:rPr lang="cs-CZ" dirty="0">
                <a:solidFill>
                  <a:srgbClr val="0070C0"/>
                </a:solidFill>
              </a:rPr>
            </a:br>
            <a:r>
              <a:rPr lang="cs-CZ" dirty="0">
                <a:solidFill>
                  <a:srgbClr val="FF0000"/>
                </a:solidFill>
              </a:rPr>
              <a:t>pro to </a:t>
            </a:r>
            <a:r>
              <a:rPr lang="cs-CZ" dirty="0">
                <a:solidFill>
                  <a:srgbClr val="0070C0"/>
                </a:solidFill>
              </a:rPr>
              <a:t>nesplňovali zákonné podmínky. </a:t>
            </a:r>
            <a:r>
              <a:rPr lang="cs-CZ" dirty="0"/>
              <a:t>Podklady pro jejich jmenování zpracovával Řeháček a konečné slovo měl </a:t>
            </a:r>
            <a:r>
              <a:rPr lang="cs-CZ" dirty="0" err="1"/>
              <a:t>Tripes</a:t>
            </a:r>
            <a:r>
              <a:rPr lang="cs-CZ" dirty="0"/>
              <a:t>.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1D10B9A7-A82C-4D74-890E-BEC7FCD7E3E4}"/>
              </a:ext>
            </a:extLst>
          </p:cNvPr>
          <p:cNvSpPr/>
          <p:nvPr/>
        </p:nvSpPr>
        <p:spPr>
          <a:xfrm>
            <a:off x="328863" y="3880463"/>
            <a:ext cx="513347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/>
              <a:t>Everything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to </a:t>
            </a:r>
            <a:r>
              <a:rPr lang="cs-CZ" dirty="0" err="1"/>
              <a:t>take</a:t>
            </a:r>
            <a:r>
              <a:rPr lang="cs-CZ" dirty="0"/>
              <a:t> place </a:t>
            </a:r>
            <a:r>
              <a:rPr lang="cs-CZ" dirty="0" err="1"/>
              <a:t>between</a:t>
            </a:r>
            <a:r>
              <a:rPr lang="cs-CZ" dirty="0"/>
              <a:t> May 2018 and May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following</a:t>
            </a:r>
            <a:r>
              <a:rPr lang="cs-CZ" dirty="0"/>
              <a:t> </a:t>
            </a:r>
            <a:r>
              <a:rPr lang="cs-CZ" dirty="0" err="1"/>
              <a:t>year</a:t>
            </a:r>
            <a:r>
              <a:rPr lang="cs-CZ" dirty="0"/>
              <a:t>. </a:t>
            </a:r>
            <a:r>
              <a:rPr lang="cs-CZ" dirty="0" err="1">
                <a:solidFill>
                  <a:srgbClr val="0070C0"/>
                </a:solidFill>
              </a:rPr>
              <a:t>Nearly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seventy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candidates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received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the</a:t>
            </a:r>
            <a:r>
              <a:rPr lang="cs-CZ" dirty="0">
                <a:solidFill>
                  <a:srgbClr val="0070C0"/>
                </a:solidFill>
              </a:rPr>
              <a:t> expert </a:t>
            </a:r>
            <a:r>
              <a:rPr lang="cs-CZ" dirty="0" err="1">
                <a:solidFill>
                  <a:srgbClr val="0070C0"/>
                </a:solidFill>
              </a:rPr>
              <a:t>stamp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at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that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time</a:t>
            </a:r>
            <a:r>
              <a:rPr lang="cs-CZ" dirty="0">
                <a:solidFill>
                  <a:srgbClr val="0070C0"/>
                </a:solidFill>
              </a:rPr>
              <a:t> and </a:t>
            </a:r>
            <a:r>
              <a:rPr lang="cs-CZ" dirty="0" err="1">
                <a:solidFill>
                  <a:srgbClr val="0070C0"/>
                </a:solidFill>
              </a:rPr>
              <a:t>therefore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did</a:t>
            </a:r>
            <a:r>
              <a:rPr lang="cs-CZ" dirty="0">
                <a:solidFill>
                  <a:srgbClr val="0070C0"/>
                </a:solidFill>
              </a:rPr>
              <a:t> not </a:t>
            </a:r>
            <a:r>
              <a:rPr lang="cs-CZ" dirty="0" err="1">
                <a:solidFill>
                  <a:srgbClr val="0070C0"/>
                </a:solidFill>
              </a:rPr>
              <a:t>meet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the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statutory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requirements</a:t>
            </a:r>
            <a:r>
              <a:rPr lang="cs-CZ" dirty="0">
                <a:solidFill>
                  <a:srgbClr val="0070C0"/>
                </a:solidFill>
              </a:rPr>
              <a:t>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documents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appointment</a:t>
            </a:r>
            <a:r>
              <a:rPr lang="cs-CZ" dirty="0"/>
              <a:t> </a:t>
            </a:r>
            <a:r>
              <a:rPr lang="cs-CZ" dirty="0" err="1"/>
              <a:t>were</a:t>
            </a:r>
            <a:r>
              <a:rPr lang="cs-CZ" dirty="0"/>
              <a:t> </a:t>
            </a:r>
            <a:r>
              <a:rPr lang="cs-CZ" dirty="0" err="1"/>
              <a:t>prepared</a:t>
            </a:r>
            <a:r>
              <a:rPr lang="cs-CZ" dirty="0"/>
              <a:t> by Řeháček and </a:t>
            </a:r>
            <a:r>
              <a:rPr lang="cs-CZ" dirty="0" err="1"/>
              <a:t>Tripes</a:t>
            </a:r>
            <a:r>
              <a:rPr lang="cs-CZ" dirty="0"/>
              <a:t> had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final</a:t>
            </a:r>
            <a:r>
              <a:rPr lang="cs-CZ" dirty="0"/>
              <a:t> </a:t>
            </a:r>
            <a:r>
              <a:rPr lang="cs-CZ" dirty="0" err="1"/>
              <a:t>say</a:t>
            </a:r>
            <a:r>
              <a:rPr lang="cs-CZ" dirty="0"/>
              <a:t>.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91578B6-FEB1-4269-A31F-1F665857EA8D}"/>
              </a:ext>
            </a:extLst>
          </p:cNvPr>
          <p:cNvSpPr/>
          <p:nvPr/>
        </p:nvSpPr>
        <p:spPr>
          <a:xfrm>
            <a:off x="6633410" y="3880463"/>
            <a:ext cx="513347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/>
              <a:t>Everything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to </a:t>
            </a:r>
            <a:r>
              <a:rPr lang="cs-CZ" dirty="0" err="1"/>
              <a:t>take</a:t>
            </a:r>
            <a:r>
              <a:rPr lang="cs-CZ" dirty="0"/>
              <a:t> place </a:t>
            </a:r>
            <a:r>
              <a:rPr lang="cs-CZ" dirty="0" err="1"/>
              <a:t>between</a:t>
            </a:r>
            <a:r>
              <a:rPr lang="cs-CZ" dirty="0"/>
              <a:t> May 2018 and May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following</a:t>
            </a:r>
            <a:r>
              <a:rPr lang="cs-CZ" dirty="0"/>
              <a:t> </a:t>
            </a:r>
            <a:r>
              <a:rPr lang="cs-CZ" dirty="0" err="1"/>
              <a:t>year</a:t>
            </a:r>
            <a:r>
              <a:rPr lang="cs-CZ" dirty="0"/>
              <a:t>. </a:t>
            </a:r>
            <a:r>
              <a:rPr lang="cs-CZ" dirty="0" err="1">
                <a:solidFill>
                  <a:srgbClr val="0070C0"/>
                </a:solidFill>
              </a:rPr>
              <a:t>Nearly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seventy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applicants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who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did</a:t>
            </a:r>
            <a:r>
              <a:rPr lang="cs-CZ" dirty="0">
                <a:solidFill>
                  <a:srgbClr val="0070C0"/>
                </a:solidFill>
              </a:rPr>
              <a:t> not </a:t>
            </a:r>
            <a:r>
              <a:rPr lang="cs-CZ" dirty="0" err="1">
                <a:solidFill>
                  <a:srgbClr val="0070C0"/>
                </a:solidFill>
              </a:rPr>
              <a:t>meet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the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legal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requirements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for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this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were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given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the</a:t>
            </a:r>
            <a:r>
              <a:rPr lang="cs-CZ" dirty="0">
                <a:solidFill>
                  <a:srgbClr val="0070C0"/>
                </a:solidFill>
              </a:rPr>
              <a:t> expert </a:t>
            </a:r>
            <a:r>
              <a:rPr lang="cs-CZ" dirty="0" err="1">
                <a:solidFill>
                  <a:srgbClr val="0070C0"/>
                </a:solidFill>
              </a:rPr>
              <a:t>stamp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of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approval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during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that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time</a:t>
            </a:r>
            <a:r>
              <a:rPr lang="cs-CZ" dirty="0">
                <a:solidFill>
                  <a:srgbClr val="0070C0"/>
                </a:solidFill>
              </a:rPr>
              <a:t>.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documents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appointment</a:t>
            </a:r>
            <a:r>
              <a:rPr lang="cs-CZ" dirty="0"/>
              <a:t> </a:t>
            </a:r>
            <a:r>
              <a:rPr lang="cs-CZ" dirty="0" err="1"/>
              <a:t>were</a:t>
            </a:r>
            <a:r>
              <a:rPr lang="cs-CZ" dirty="0"/>
              <a:t> </a:t>
            </a:r>
            <a:r>
              <a:rPr lang="cs-CZ" dirty="0" err="1"/>
              <a:t>prepared</a:t>
            </a:r>
            <a:r>
              <a:rPr lang="cs-CZ" dirty="0"/>
              <a:t> by Řeháček and </a:t>
            </a:r>
            <a:r>
              <a:rPr lang="cs-CZ" dirty="0" err="1"/>
              <a:t>Tripes</a:t>
            </a:r>
            <a:r>
              <a:rPr lang="cs-CZ" dirty="0"/>
              <a:t> had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final</a:t>
            </a:r>
            <a:r>
              <a:rPr lang="cs-CZ" dirty="0"/>
              <a:t> </a:t>
            </a:r>
            <a:r>
              <a:rPr lang="cs-CZ" dirty="0" err="1"/>
              <a:t>say</a:t>
            </a:r>
            <a:r>
              <a:rPr lang="cs-CZ" dirty="0"/>
              <a:t>.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F683040-E9A9-41F9-9E10-E2841E744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3</a:t>
            </a:fld>
            <a:endParaRPr lang="cs-CZ"/>
          </a:p>
        </p:txBody>
      </p:sp>
      <p:pic>
        <p:nvPicPr>
          <p:cNvPr id="8" name="Picture 2" descr="Logo">
            <a:extLst>
              <a:ext uri="{FF2B5EF4-FFF2-40B4-BE49-F238E27FC236}">
                <a16:creationId xmlns:a16="http://schemas.microsoft.com/office/drawing/2014/main" id="{CD7A8CA1-FFB3-422B-A846-72DDD34735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30148" y="244474"/>
            <a:ext cx="2253976" cy="802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0495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EAA525DC-860F-483F-AA58-D0EC14CAE05B}"/>
              </a:ext>
            </a:extLst>
          </p:cNvPr>
          <p:cNvSpPr/>
          <p:nvPr/>
        </p:nvSpPr>
        <p:spPr>
          <a:xfrm>
            <a:off x="328863" y="1674674"/>
            <a:ext cx="48447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Vše se mělo odehrávat v období od května 2018 do května následujícího roku. </a:t>
            </a:r>
            <a:r>
              <a:rPr lang="cs-CZ" dirty="0">
                <a:solidFill>
                  <a:srgbClr val="0070C0"/>
                </a:solidFill>
              </a:rPr>
              <a:t>Znalecké razítko v té době získalo téměř sedmdesát uchazečů, kteří </a:t>
            </a:r>
            <a:r>
              <a:rPr lang="cs-CZ" dirty="0">
                <a:solidFill>
                  <a:srgbClr val="FF0000"/>
                </a:solidFill>
              </a:rPr>
              <a:t>proto</a:t>
            </a:r>
            <a:r>
              <a:rPr lang="cs-CZ" dirty="0">
                <a:solidFill>
                  <a:srgbClr val="0070C0"/>
                </a:solidFill>
              </a:rPr>
              <a:t> nesplňovali zákonné podmínky. </a:t>
            </a:r>
            <a:r>
              <a:rPr lang="cs-CZ" dirty="0"/>
              <a:t>Podklady pro jejich jmenování zpracovával Řeháček a konečné slovo měl </a:t>
            </a:r>
            <a:r>
              <a:rPr lang="cs-CZ" dirty="0" err="1"/>
              <a:t>Tripes</a:t>
            </a:r>
            <a:r>
              <a:rPr lang="cs-CZ" dirty="0"/>
              <a:t>.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187F01B-20A3-48DD-8918-25274B56B195}"/>
              </a:ext>
            </a:extLst>
          </p:cNvPr>
          <p:cNvSpPr/>
          <p:nvPr/>
        </p:nvSpPr>
        <p:spPr>
          <a:xfrm>
            <a:off x="6633410" y="1674674"/>
            <a:ext cx="48447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Vše se mělo odehrávat v období od května 2018 do května následujícího roku. </a:t>
            </a:r>
            <a:r>
              <a:rPr lang="cs-CZ" dirty="0">
                <a:solidFill>
                  <a:srgbClr val="0070C0"/>
                </a:solidFill>
              </a:rPr>
              <a:t>Znalecké razítko v té době získalo téměř sedmdesát uchazečů, kteří </a:t>
            </a:r>
            <a:br>
              <a:rPr lang="cs-CZ" dirty="0">
                <a:solidFill>
                  <a:srgbClr val="0070C0"/>
                </a:solidFill>
              </a:rPr>
            </a:br>
            <a:r>
              <a:rPr lang="cs-CZ" dirty="0">
                <a:solidFill>
                  <a:srgbClr val="FF0000"/>
                </a:solidFill>
              </a:rPr>
              <a:t>pro to </a:t>
            </a:r>
            <a:r>
              <a:rPr lang="cs-CZ" dirty="0">
                <a:solidFill>
                  <a:srgbClr val="0070C0"/>
                </a:solidFill>
              </a:rPr>
              <a:t>nesplňovali zákonné podmínky. </a:t>
            </a:r>
            <a:r>
              <a:rPr lang="cs-CZ" dirty="0"/>
              <a:t>Podklady pro jejich jmenování zpracovával Řeháček a konečné slovo měl </a:t>
            </a:r>
            <a:r>
              <a:rPr lang="cs-CZ" dirty="0" err="1"/>
              <a:t>Tripes</a:t>
            </a:r>
            <a:r>
              <a:rPr lang="cs-CZ" dirty="0"/>
              <a:t>.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1D10B9A7-A82C-4D74-890E-BEC7FCD7E3E4}"/>
              </a:ext>
            </a:extLst>
          </p:cNvPr>
          <p:cNvSpPr/>
          <p:nvPr/>
        </p:nvSpPr>
        <p:spPr>
          <a:xfrm>
            <a:off x="328863" y="3880463"/>
            <a:ext cx="513347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Alles sollte zwischen Mai 2018 und Mai des darauffolgenden Jahres stattfinden. </a:t>
            </a:r>
            <a:r>
              <a:rPr lang="de-DE" dirty="0">
                <a:solidFill>
                  <a:srgbClr val="0070C0"/>
                </a:solidFill>
              </a:rPr>
              <a:t>Fast siebzig Kandidaten erhielten zu diesem Zeitpunkt den Expertenstempel und erfüllten somit nicht die gesetzlichen Anforderungen. </a:t>
            </a:r>
            <a:r>
              <a:rPr lang="de-DE" dirty="0"/>
              <a:t>Die Unterlagen für ihre Ernennung wurden von </a:t>
            </a:r>
            <a:r>
              <a:rPr lang="de-DE" dirty="0" err="1"/>
              <a:t>Řeháček</a:t>
            </a:r>
            <a:r>
              <a:rPr lang="de-DE" dirty="0"/>
              <a:t> vorbereitet, und </a:t>
            </a:r>
            <a:r>
              <a:rPr lang="de-DE" dirty="0" err="1"/>
              <a:t>Tripes</a:t>
            </a:r>
            <a:r>
              <a:rPr lang="de-DE" dirty="0"/>
              <a:t> hatte das letzte Wort.</a:t>
            </a:r>
            <a:endParaRPr lang="cs-CZ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91578B6-FEB1-4269-A31F-1F665857EA8D}"/>
              </a:ext>
            </a:extLst>
          </p:cNvPr>
          <p:cNvSpPr/>
          <p:nvPr/>
        </p:nvSpPr>
        <p:spPr>
          <a:xfrm>
            <a:off x="6633410" y="3880463"/>
            <a:ext cx="513347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Alles sollte zwischen Mai 2018 und Mai des darauffolgenden Jahres stattfinden. </a:t>
            </a:r>
            <a:r>
              <a:rPr lang="de-DE" dirty="0">
                <a:solidFill>
                  <a:srgbClr val="0070C0"/>
                </a:solidFill>
              </a:rPr>
              <a:t>Fast siebzig Bewerber, die die gesetzlichen Voraussetzungen dafür nicht erfüllten, erhielten in dieser Zeit den Expertenstempel. </a:t>
            </a:r>
            <a:r>
              <a:rPr lang="de-DE" dirty="0"/>
              <a:t>Die Unterlagen für ihre Ernennung wurden von </a:t>
            </a:r>
            <a:r>
              <a:rPr lang="de-DE" dirty="0" err="1"/>
              <a:t>Řeháček</a:t>
            </a:r>
            <a:r>
              <a:rPr lang="de-DE" dirty="0"/>
              <a:t> vorbereitet, und </a:t>
            </a:r>
            <a:r>
              <a:rPr lang="de-DE" dirty="0" err="1"/>
              <a:t>Tripes</a:t>
            </a:r>
            <a:r>
              <a:rPr lang="de-DE" dirty="0"/>
              <a:t> hatte das letzte Wort.</a:t>
            </a:r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E550D53-8879-4532-BE9E-72D0FCBEF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4</a:t>
            </a:fld>
            <a:endParaRPr lang="cs-CZ"/>
          </a:p>
        </p:txBody>
      </p:sp>
      <p:pic>
        <p:nvPicPr>
          <p:cNvPr id="8" name="Picture 2" descr="Logo">
            <a:extLst>
              <a:ext uri="{FF2B5EF4-FFF2-40B4-BE49-F238E27FC236}">
                <a16:creationId xmlns:a16="http://schemas.microsoft.com/office/drawing/2014/main" id="{E70F7350-561D-4ECE-899F-E793E081CC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30148" y="244474"/>
            <a:ext cx="2253976" cy="802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2664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EAA525DC-860F-483F-AA58-D0EC14CAE05B}"/>
              </a:ext>
            </a:extLst>
          </p:cNvPr>
          <p:cNvSpPr/>
          <p:nvPr/>
        </p:nvSpPr>
        <p:spPr>
          <a:xfrm>
            <a:off x="328863" y="1674674"/>
            <a:ext cx="48447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Vše se mělo odehrávat v období od května 2018 do května následujícího roku. </a:t>
            </a:r>
            <a:r>
              <a:rPr lang="cs-CZ" dirty="0">
                <a:solidFill>
                  <a:srgbClr val="0070C0"/>
                </a:solidFill>
              </a:rPr>
              <a:t>Znalecké razítko v té době získalo téměř sedmdesát uchazečů, kteří </a:t>
            </a:r>
            <a:r>
              <a:rPr lang="cs-CZ" dirty="0">
                <a:solidFill>
                  <a:srgbClr val="FF0000"/>
                </a:solidFill>
              </a:rPr>
              <a:t>proto</a:t>
            </a:r>
            <a:r>
              <a:rPr lang="cs-CZ" dirty="0">
                <a:solidFill>
                  <a:srgbClr val="0070C0"/>
                </a:solidFill>
              </a:rPr>
              <a:t> nesplňovali zákonné podmínky. </a:t>
            </a:r>
            <a:r>
              <a:rPr lang="cs-CZ" dirty="0"/>
              <a:t>Podklady pro jejich jmenování zpracovával Řeháček a konečné slovo měl </a:t>
            </a:r>
            <a:r>
              <a:rPr lang="cs-CZ" dirty="0" err="1"/>
              <a:t>Tripes</a:t>
            </a:r>
            <a:r>
              <a:rPr lang="cs-CZ" dirty="0"/>
              <a:t>.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187F01B-20A3-48DD-8918-25274B56B195}"/>
              </a:ext>
            </a:extLst>
          </p:cNvPr>
          <p:cNvSpPr/>
          <p:nvPr/>
        </p:nvSpPr>
        <p:spPr>
          <a:xfrm>
            <a:off x="6633410" y="1674674"/>
            <a:ext cx="48447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Vše se mělo odehrávat v období od května 2018 do května následujícího roku. </a:t>
            </a:r>
            <a:r>
              <a:rPr lang="cs-CZ" dirty="0">
                <a:solidFill>
                  <a:srgbClr val="0070C0"/>
                </a:solidFill>
              </a:rPr>
              <a:t>Znalecké razítko v té době získalo téměř sedmdesát uchazečů, kteří </a:t>
            </a:r>
            <a:br>
              <a:rPr lang="cs-CZ" dirty="0">
                <a:solidFill>
                  <a:srgbClr val="0070C0"/>
                </a:solidFill>
              </a:rPr>
            </a:br>
            <a:r>
              <a:rPr lang="cs-CZ" dirty="0">
                <a:solidFill>
                  <a:srgbClr val="FF0000"/>
                </a:solidFill>
              </a:rPr>
              <a:t>pro to </a:t>
            </a:r>
            <a:r>
              <a:rPr lang="cs-CZ" dirty="0">
                <a:solidFill>
                  <a:srgbClr val="0070C0"/>
                </a:solidFill>
              </a:rPr>
              <a:t>nesplňovali zákonné podmínky. </a:t>
            </a:r>
            <a:r>
              <a:rPr lang="cs-CZ" dirty="0"/>
              <a:t>Podklady pro jejich jmenování zpracovával Řeháček a konečné slovo měl </a:t>
            </a:r>
            <a:r>
              <a:rPr lang="cs-CZ" dirty="0" err="1"/>
              <a:t>Tripes</a:t>
            </a:r>
            <a:r>
              <a:rPr lang="cs-CZ" dirty="0"/>
              <a:t>.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1D10B9A7-A82C-4D74-890E-BEC7FCD7E3E4}"/>
              </a:ext>
            </a:extLst>
          </p:cNvPr>
          <p:cNvSpPr/>
          <p:nvPr/>
        </p:nvSpPr>
        <p:spPr>
          <a:xfrm>
            <a:off x="328863" y="3880463"/>
            <a:ext cx="513347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Все должно было состояться в период с мая 2018 года по май следующего года. </a:t>
            </a:r>
            <a:r>
              <a:rPr lang="ru-RU" dirty="0">
                <a:solidFill>
                  <a:srgbClr val="0070C0"/>
                </a:solidFill>
              </a:rPr>
              <a:t>Почти семьдесят кандидатов получили на тот момент печать эксперта и поэтому не соответствовали установленным законом требованиям. </a:t>
            </a:r>
            <a:r>
              <a:rPr lang="ru-RU" dirty="0"/>
              <a:t>Документы для их назначения были подготовлены </a:t>
            </a:r>
            <a:r>
              <a:rPr lang="ru-RU" dirty="0" err="1"/>
              <a:t>Ржехачеком</a:t>
            </a:r>
            <a:r>
              <a:rPr lang="ru-RU" dirty="0"/>
              <a:t>, а последнее слово осталось за </a:t>
            </a:r>
            <a:r>
              <a:rPr lang="ru-RU" dirty="0" err="1"/>
              <a:t>Трипесом</a:t>
            </a:r>
            <a:r>
              <a:rPr lang="ru-RU" dirty="0"/>
              <a:t>.</a:t>
            </a:r>
            <a:endParaRPr lang="cs-CZ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91578B6-FEB1-4269-A31F-1F665857EA8D}"/>
              </a:ext>
            </a:extLst>
          </p:cNvPr>
          <p:cNvSpPr/>
          <p:nvPr/>
        </p:nvSpPr>
        <p:spPr>
          <a:xfrm>
            <a:off x="6633410" y="3880463"/>
            <a:ext cx="513347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Все должно было состояться в период с мая 2018 года по май следующего года. </a:t>
            </a:r>
            <a:r>
              <a:rPr lang="ru-RU" dirty="0">
                <a:solidFill>
                  <a:srgbClr val="0070C0"/>
                </a:solidFill>
              </a:rPr>
              <a:t>За это время почти семьдесят претендентов, которые не соответствовали требованиям закона, получили печать эксперта.</a:t>
            </a:r>
            <a:r>
              <a:rPr lang="ru-RU" dirty="0"/>
              <a:t> Документы для их назначения были подготовлены </a:t>
            </a:r>
            <a:r>
              <a:rPr lang="ru-RU" dirty="0" err="1"/>
              <a:t>Ржехачеком</a:t>
            </a:r>
            <a:r>
              <a:rPr lang="ru-RU" dirty="0"/>
              <a:t>, а последнее слово осталось за </a:t>
            </a:r>
            <a:r>
              <a:rPr lang="ru-RU" dirty="0" err="1"/>
              <a:t>Трипесом</a:t>
            </a:r>
            <a:r>
              <a:rPr lang="ru-RU" dirty="0"/>
              <a:t>.</a:t>
            </a:r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D39DE47-8733-4AE4-92D8-A27EA0805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5</a:t>
            </a:fld>
            <a:endParaRPr lang="cs-CZ"/>
          </a:p>
        </p:txBody>
      </p:sp>
      <p:pic>
        <p:nvPicPr>
          <p:cNvPr id="8" name="Picture 2" descr="Logo">
            <a:extLst>
              <a:ext uri="{FF2B5EF4-FFF2-40B4-BE49-F238E27FC236}">
                <a16:creationId xmlns:a16="http://schemas.microsoft.com/office/drawing/2014/main" id="{7E3661EB-B191-4092-9B9F-11353AB542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30148" y="244474"/>
            <a:ext cx="2253976" cy="802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822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EAA525DC-860F-483F-AA58-D0EC14CAE05B}"/>
              </a:ext>
            </a:extLst>
          </p:cNvPr>
          <p:cNvSpPr/>
          <p:nvPr/>
        </p:nvSpPr>
        <p:spPr>
          <a:xfrm>
            <a:off x="328863" y="1674674"/>
            <a:ext cx="48447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Vše se mělo odehrávat v období od května 2018 do května následujícího roku. </a:t>
            </a:r>
            <a:r>
              <a:rPr lang="cs-CZ" dirty="0">
                <a:solidFill>
                  <a:srgbClr val="0070C0"/>
                </a:solidFill>
              </a:rPr>
              <a:t>Znalecké razítko v té době získalo téměř sedmdesát uchazečů, kteří </a:t>
            </a:r>
            <a:r>
              <a:rPr lang="cs-CZ" dirty="0">
                <a:solidFill>
                  <a:srgbClr val="FF0000"/>
                </a:solidFill>
              </a:rPr>
              <a:t>proto</a:t>
            </a:r>
            <a:r>
              <a:rPr lang="cs-CZ" dirty="0">
                <a:solidFill>
                  <a:srgbClr val="0070C0"/>
                </a:solidFill>
              </a:rPr>
              <a:t> nesplňovali zákonné podmínky. </a:t>
            </a:r>
            <a:r>
              <a:rPr lang="cs-CZ" dirty="0"/>
              <a:t>Podklady pro jejich jmenování zpracovával Řeháček a konečné slovo měl </a:t>
            </a:r>
            <a:r>
              <a:rPr lang="cs-CZ" dirty="0" err="1"/>
              <a:t>Tripes</a:t>
            </a:r>
            <a:r>
              <a:rPr lang="cs-CZ" dirty="0"/>
              <a:t>.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187F01B-20A3-48DD-8918-25274B56B195}"/>
              </a:ext>
            </a:extLst>
          </p:cNvPr>
          <p:cNvSpPr/>
          <p:nvPr/>
        </p:nvSpPr>
        <p:spPr>
          <a:xfrm>
            <a:off x="6633410" y="1674674"/>
            <a:ext cx="48447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Vše se mělo odehrávat v období od května 2018 do května následujícího roku. </a:t>
            </a:r>
            <a:r>
              <a:rPr lang="cs-CZ" dirty="0">
                <a:solidFill>
                  <a:srgbClr val="0070C0"/>
                </a:solidFill>
              </a:rPr>
              <a:t>Znalecké razítko v té době získalo téměř sedmdesát uchazečů, kteří </a:t>
            </a:r>
            <a:br>
              <a:rPr lang="cs-CZ" dirty="0">
                <a:solidFill>
                  <a:srgbClr val="0070C0"/>
                </a:solidFill>
              </a:rPr>
            </a:br>
            <a:r>
              <a:rPr lang="cs-CZ" dirty="0">
                <a:solidFill>
                  <a:srgbClr val="FF0000"/>
                </a:solidFill>
              </a:rPr>
              <a:t>pro to </a:t>
            </a:r>
            <a:r>
              <a:rPr lang="cs-CZ" dirty="0">
                <a:solidFill>
                  <a:srgbClr val="0070C0"/>
                </a:solidFill>
              </a:rPr>
              <a:t>nesplňovali zákonné podmínky. </a:t>
            </a:r>
            <a:r>
              <a:rPr lang="cs-CZ" dirty="0"/>
              <a:t>Podklady pro jejich jmenování zpracovával Řeháček a konečné slovo měl </a:t>
            </a:r>
            <a:r>
              <a:rPr lang="cs-CZ" dirty="0" err="1"/>
              <a:t>Tripes</a:t>
            </a:r>
            <a:r>
              <a:rPr lang="cs-CZ" dirty="0"/>
              <a:t>.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1D10B9A7-A82C-4D74-890E-BEC7FCD7E3E4}"/>
              </a:ext>
            </a:extLst>
          </p:cNvPr>
          <p:cNvSpPr/>
          <p:nvPr/>
        </p:nvSpPr>
        <p:spPr>
          <a:xfrm>
            <a:off x="328863" y="3880463"/>
            <a:ext cx="513347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Усе мало </a:t>
            </a:r>
            <a:r>
              <a:rPr lang="ru-RU" dirty="0" err="1"/>
              <a:t>відбутися</a:t>
            </a:r>
            <a:r>
              <a:rPr lang="ru-RU" dirty="0"/>
              <a:t> в </a:t>
            </a:r>
            <a:r>
              <a:rPr lang="ru-RU" dirty="0" err="1"/>
              <a:t>період</a:t>
            </a:r>
            <a:r>
              <a:rPr lang="ru-RU" dirty="0"/>
              <a:t> з </a:t>
            </a:r>
            <a:r>
              <a:rPr lang="ru-RU" dirty="0" err="1"/>
              <a:t>травня</a:t>
            </a:r>
            <a:r>
              <a:rPr lang="ru-RU" dirty="0"/>
              <a:t> 2018 року по </a:t>
            </a:r>
            <a:r>
              <a:rPr lang="ru-RU" dirty="0" err="1"/>
              <a:t>травень</a:t>
            </a:r>
            <a:r>
              <a:rPr lang="ru-RU" dirty="0"/>
              <a:t> </a:t>
            </a:r>
            <a:r>
              <a:rPr lang="ru-RU" dirty="0" err="1"/>
              <a:t>наступного</a:t>
            </a:r>
            <a:r>
              <a:rPr lang="ru-RU" dirty="0"/>
              <a:t> року. </a:t>
            </a:r>
            <a:r>
              <a:rPr lang="ru-RU" dirty="0" err="1">
                <a:solidFill>
                  <a:srgbClr val="0070C0"/>
                </a:solidFill>
              </a:rPr>
              <a:t>Близько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сімдесяти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кандидатів</a:t>
            </a:r>
            <a:r>
              <a:rPr lang="ru-RU" dirty="0">
                <a:solidFill>
                  <a:srgbClr val="0070C0"/>
                </a:solidFill>
              </a:rPr>
              <a:t> на той час </a:t>
            </a:r>
            <a:r>
              <a:rPr lang="ru-RU" dirty="0" err="1">
                <a:solidFill>
                  <a:srgbClr val="0070C0"/>
                </a:solidFill>
              </a:rPr>
              <a:t>отримали</a:t>
            </a:r>
            <a:r>
              <a:rPr lang="ru-RU" dirty="0">
                <a:solidFill>
                  <a:srgbClr val="0070C0"/>
                </a:solidFill>
              </a:rPr>
              <a:t> штамп </a:t>
            </a:r>
            <a:r>
              <a:rPr lang="ru-RU" dirty="0" err="1">
                <a:solidFill>
                  <a:srgbClr val="0070C0"/>
                </a:solidFill>
              </a:rPr>
              <a:t>експерта</a:t>
            </a:r>
            <a:r>
              <a:rPr lang="ru-RU" dirty="0">
                <a:solidFill>
                  <a:srgbClr val="0070C0"/>
                </a:solidFill>
              </a:rPr>
              <a:t>, а </a:t>
            </a:r>
            <a:r>
              <a:rPr lang="ru-RU" dirty="0" err="1">
                <a:solidFill>
                  <a:srgbClr val="0070C0"/>
                </a:solidFill>
              </a:rPr>
              <a:t>отже</a:t>
            </a:r>
            <a:r>
              <a:rPr lang="ru-RU" dirty="0">
                <a:solidFill>
                  <a:srgbClr val="0070C0"/>
                </a:solidFill>
              </a:rPr>
              <a:t>, не </a:t>
            </a:r>
            <a:r>
              <a:rPr lang="ru-RU" dirty="0" err="1">
                <a:solidFill>
                  <a:srgbClr val="0070C0"/>
                </a:solidFill>
              </a:rPr>
              <a:t>відповідали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встановленим</a:t>
            </a:r>
            <a:r>
              <a:rPr lang="ru-RU" dirty="0">
                <a:solidFill>
                  <a:srgbClr val="0070C0"/>
                </a:solidFill>
              </a:rPr>
              <a:t> законом </a:t>
            </a:r>
            <a:r>
              <a:rPr lang="ru-RU" dirty="0" err="1">
                <a:solidFill>
                  <a:srgbClr val="0070C0"/>
                </a:solidFill>
              </a:rPr>
              <a:t>вимогам</a:t>
            </a:r>
            <a:r>
              <a:rPr lang="ru-RU" dirty="0">
                <a:solidFill>
                  <a:srgbClr val="0070C0"/>
                </a:solidFill>
              </a:rPr>
              <a:t>.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для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готував</a:t>
            </a:r>
            <a:r>
              <a:rPr lang="ru-RU" dirty="0"/>
              <a:t> </a:t>
            </a:r>
            <a:r>
              <a:rPr lang="ru-RU" dirty="0" err="1"/>
              <a:t>Ржегачек</a:t>
            </a:r>
            <a:r>
              <a:rPr lang="ru-RU" dirty="0"/>
              <a:t>, а </a:t>
            </a:r>
            <a:r>
              <a:rPr lang="ru-RU" dirty="0" err="1"/>
              <a:t>останнє</a:t>
            </a:r>
            <a:r>
              <a:rPr lang="ru-RU" dirty="0"/>
              <a:t> слово </a:t>
            </a:r>
            <a:r>
              <a:rPr lang="ru-RU" dirty="0" err="1"/>
              <a:t>було</a:t>
            </a:r>
            <a:r>
              <a:rPr lang="ru-RU" dirty="0"/>
              <a:t> за </a:t>
            </a:r>
            <a:r>
              <a:rPr lang="ru-RU" dirty="0" err="1"/>
              <a:t>Тріпесом</a:t>
            </a:r>
            <a:r>
              <a:rPr lang="ru-RU" dirty="0"/>
              <a:t>.</a:t>
            </a:r>
            <a:endParaRPr lang="cs-CZ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91578B6-FEB1-4269-A31F-1F665857EA8D}"/>
              </a:ext>
            </a:extLst>
          </p:cNvPr>
          <p:cNvSpPr/>
          <p:nvPr/>
        </p:nvSpPr>
        <p:spPr>
          <a:xfrm>
            <a:off x="6633410" y="3880463"/>
            <a:ext cx="513347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Усе мало </a:t>
            </a:r>
            <a:r>
              <a:rPr lang="ru-RU" dirty="0" err="1"/>
              <a:t>відбутися</a:t>
            </a:r>
            <a:r>
              <a:rPr lang="ru-RU" dirty="0"/>
              <a:t> в </a:t>
            </a:r>
            <a:r>
              <a:rPr lang="ru-RU" dirty="0" err="1"/>
              <a:t>період</a:t>
            </a:r>
            <a:r>
              <a:rPr lang="ru-RU" dirty="0"/>
              <a:t> з </a:t>
            </a:r>
            <a:r>
              <a:rPr lang="ru-RU" dirty="0" err="1"/>
              <a:t>травня</a:t>
            </a:r>
            <a:r>
              <a:rPr lang="ru-RU" dirty="0"/>
              <a:t> 2018 року по </a:t>
            </a:r>
            <a:r>
              <a:rPr lang="ru-RU" dirty="0" err="1"/>
              <a:t>травень</a:t>
            </a:r>
            <a:r>
              <a:rPr lang="ru-RU" dirty="0"/>
              <a:t> </a:t>
            </a:r>
            <a:r>
              <a:rPr lang="ru-RU" dirty="0" err="1"/>
              <a:t>наступного</a:t>
            </a:r>
            <a:r>
              <a:rPr lang="ru-RU" dirty="0"/>
              <a:t> року. </a:t>
            </a:r>
            <a:r>
              <a:rPr lang="ru-RU" dirty="0">
                <a:solidFill>
                  <a:srgbClr val="0070C0"/>
                </a:solidFill>
              </a:rPr>
              <a:t>За </a:t>
            </a:r>
            <a:r>
              <a:rPr lang="ru-RU" dirty="0" err="1">
                <a:solidFill>
                  <a:srgbClr val="0070C0"/>
                </a:solidFill>
              </a:rPr>
              <a:t>цей</a:t>
            </a:r>
            <a:r>
              <a:rPr lang="ru-RU" dirty="0">
                <a:solidFill>
                  <a:srgbClr val="0070C0"/>
                </a:solidFill>
              </a:rPr>
              <a:t> час </a:t>
            </a:r>
            <a:r>
              <a:rPr lang="ru-RU" dirty="0" err="1">
                <a:solidFill>
                  <a:srgbClr val="0070C0"/>
                </a:solidFill>
              </a:rPr>
              <a:t>майже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сімдесят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кандидатів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які</a:t>
            </a:r>
            <a:r>
              <a:rPr lang="ru-RU" dirty="0">
                <a:solidFill>
                  <a:srgbClr val="0070C0"/>
                </a:solidFill>
              </a:rPr>
              <a:t> не </a:t>
            </a:r>
            <a:r>
              <a:rPr lang="ru-RU" dirty="0" err="1">
                <a:solidFill>
                  <a:srgbClr val="0070C0"/>
                </a:solidFill>
              </a:rPr>
              <a:t>відповідали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встановленим</a:t>
            </a:r>
            <a:r>
              <a:rPr lang="ru-RU" dirty="0">
                <a:solidFill>
                  <a:srgbClr val="0070C0"/>
                </a:solidFill>
              </a:rPr>
              <a:t> законом </a:t>
            </a:r>
            <a:r>
              <a:rPr lang="ru-RU" dirty="0" err="1">
                <a:solidFill>
                  <a:srgbClr val="0070C0"/>
                </a:solidFill>
              </a:rPr>
              <a:t>вимогам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отримали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експертний</a:t>
            </a:r>
            <a:r>
              <a:rPr lang="ru-RU" dirty="0">
                <a:solidFill>
                  <a:srgbClr val="0070C0"/>
                </a:solidFill>
              </a:rPr>
              <a:t> гриф </a:t>
            </a:r>
            <a:r>
              <a:rPr lang="ru-RU" dirty="0" err="1">
                <a:solidFill>
                  <a:srgbClr val="0070C0"/>
                </a:solidFill>
              </a:rPr>
              <a:t>схвалення</a:t>
            </a:r>
            <a:r>
              <a:rPr lang="ru-RU" dirty="0">
                <a:solidFill>
                  <a:srgbClr val="0070C0"/>
                </a:solidFill>
              </a:rPr>
              <a:t>. </a:t>
            </a:r>
            <a:r>
              <a:rPr lang="ru-RU" dirty="0" err="1"/>
              <a:t>Документи</a:t>
            </a:r>
            <a:r>
              <a:rPr lang="ru-RU" dirty="0"/>
              <a:t> для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готував</a:t>
            </a:r>
            <a:r>
              <a:rPr lang="ru-RU" dirty="0"/>
              <a:t> </a:t>
            </a:r>
            <a:r>
              <a:rPr lang="ru-RU" dirty="0" err="1"/>
              <a:t>Ржегачек</a:t>
            </a:r>
            <a:r>
              <a:rPr lang="ru-RU" dirty="0"/>
              <a:t>, а </a:t>
            </a:r>
            <a:r>
              <a:rPr lang="ru-RU" dirty="0" err="1"/>
              <a:t>останнє</a:t>
            </a:r>
            <a:r>
              <a:rPr lang="ru-RU" dirty="0"/>
              <a:t> слово </a:t>
            </a:r>
            <a:r>
              <a:rPr lang="ru-RU" dirty="0" err="1"/>
              <a:t>було</a:t>
            </a:r>
            <a:r>
              <a:rPr lang="ru-RU" dirty="0"/>
              <a:t> за </a:t>
            </a:r>
            <a:r>
              <a:rPr lang="ru-RU" dirty="0" err="1"/>
              <a:t>Тріпесом</a:t>
            </a:r>
            <a:r>
              <a:rPr lang="ru-RU" dirty="0"/>
              <a:t>.</a:t>
            </a:r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2332BF1-0963-478D-B241-241965CF0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6</a:t>
            </a:fld>
            <a:endParaRPr lang="cs-CZ"/>
          </a:p>
        </p:txBody>
      </p:sp>
      <p:pic>
        <p:nvPicPr>
          <p:cNvPr id="8" name="Picture 2" descr="Logo">
            <a:extLst>
              <a:ext uri="{FF2B5EF4-FFF2-40B4-BE49-F238E27FC236}">
                <a16:creationId xmlns:a16="http://schemas.microsoft.com/office/drawing/2014/main" id="{A4F9F835-593B-4ACA-B1CD-EA5D338308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30148" y="244474"/>
            <a:ext cx="2253976" cy="802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3499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1D10B9A7-A82C-4D74-890E-BEC7FCD7E3E4}"/>
              </a:ext>
            </a:extLst>
          </p:cNvPr>
          <p:cNvSpPr/>
          <p:nvPr/>
        </p:nvSpPr>
        <p:spPr>
          <a:xfrm>
            <a:off x="425115" y="792357"/>
            <a:ext cx="513347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Все должно было состояться в период с мая 2018 года по май следующего года. </a:t>
            </a:r>
            <a:r>
              <a:rPr lang="ru-RU" dirty="0">
                <a:solidFill>
                  <a:srgbClr val="0070C0"/>
                </a:solidFill>
              </a:rPr>
              <a:t>Почти семьдесят кандидатов получили на тот момент печать эксперта и поэтому не соответствовали установленным законом требованиям. </a:t>
            </a:r>
            <a:r>
              <a:rPr lang="ru-RU" dirty="0"/>
              <a:t>Документы для их назначения были подготовлены </a:t>
            </a:r>
            <a:r>
              <a:rPr lang="ru-RU" dirty="0" err="1"/>
              <a:t>Ржехачеком</a:t>
            </a:r>
            <a:r>
              <a:rPr lang="ru-RU" dirty="0"/>
              <a:t>, а последнее слово осталось за </a:t>
            </a:r>
            <a:r>
              <a:rPr lang="ru-RU" dirty="0" err="1"/>
              <a:t>Трипесом</a:t>
            </a:r>
            <a:r>
              <a:rPr lang="ru-RU" dirty="0"/>
              <a:t>.</a:t>
            </a:r>
            <a:endParaRPr lang="cs-CZ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91578B6-FEB1-4269-A31F-1F665857EA8D}"/>
              </a:ext>
            </a:extLst>
          </p:cNvPr>
          <p:cNvSpPr/>
          <p:nvPr/>
        </p:nvSpPr>
        <p:spPr>
          <a:xfrm>
            <a:off x="6729662" y="792357"/>
            <a:ext cx="513347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Все должно было состояться в период с мая 2018 года по май следующего года. </a:t>
            </a:r>
            <a:r>
              <a:rPr lang="ru-RU" dirty="0">
                <a:solidFill>
                  <a:srgbClr val="0070C0"/>
                </a:solidFill>
              </a:rPr>
              <a:t>За это время почти семьдесят претендентов, которые не соответствовали требованиям закона, получили печать эксперта.</a:t>
            </a:r>
            <a:r>
              <a:rPr lang="ru-RU" dirty="0"/>
              <a:t> Документы для их назначения были подготовлены </a:t>
            </a:r>
            <a:r>
              <a:rPr lang="ru-RU" dirty="0" err="1"/>
              <a:t>Ржехачеком</a:t>
            </a:r>
            <a:r>
              <a:rPr lang="ru-RU" dirty="0"/>
              <a:t>, а последнее слово осталось за </a:t>
            </a:r>
            <a:r>
              <a:rPr lang="ru-RU" dirty="0" err="1"/>
              <a:t>Трипесом</a:t>
            </a:r>
            <a:r>
              <a:rPr lang="ru-RU" dirty="0"/>
              <a:t>.</a:t>
            </a:r>
            <a:endParaRPr lang="cs-CZ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250F4AA1-2539-490C-A705-CFD7578FA3FB}"/>
              </a:ext>
            </a:extLst>
          </p:cNvPr>
          <p:cNvSpPr/>
          <p:nvPr/>
        </p:nvSpPr>
        <p:spPr>
          <a:xfrm>
            <a:off x="425115" y="3556065"/>
            <a:ext cx="567088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Вот исправленная версия вашего русского текста:</a:t>
            </a:r>
            <a:endParaRPr lang="cs-CZ" dirty="0">
              <a:solidFill>
                <a:schemeClr val="bg1">
                  <a:lumMod val="75000"/>
                </a:schemeClr>
              </a:solidFill>
              <a:latin typeface="Söhne"/>
            </a:endParaRPr>
          </a:p>
          <a:p>
            <a:endParaRPr lang="ru-RU" dirty="0">
              <a:solidFill>
                <a:srgbClr val="374151"/>
              </a:solidFill>
              <a:latin typeface="Söhne"/>
            </a:endParaRPr>
          </a:p>
          <a:p>
            <a:r>
              <a:rPr lang="ru-RU" dirty="0">
                <a:latin typeface="Söhne"/>
              </a:rPr>
              <a:t>"Всё должно было состояться в период с мая 2018 года по май следующего года. Почти семьдесят кандидатов получили на тот момент печать эксперта и, следовательно, не отвечали установленным законом требованиям. Документы для их назначения были подготовлены </a:t>
            </a:r>
            <a:r>
              <a:rPr lang="ru-RU" dirty="0" err="1">
                <a:latin typeface="Söhne"/>
              </a:rPr>
              <a:t>Режачеком</a:t>
            </a:r>
            <a:r>
              <a:rPr lang="ru-RU" dirty="0">
                <a:latin typeface="Söhne"/>
              </a:rPr>
              <a:t>, а последнее слово принадлежало </a:t>
            </a:r>
            <a:r>
              <a:rPr lang="ru-RU" dirty="0" err="1">
                <a:latin typeface="Söhne"/>
              </a:rPr>
              <a:t>Трипесу</a:t>
            </a:r>
            <a:r>
              <a:rPr lang="ru-RU" dirty="0">
                <a:latin typeface="Söhne"/>
              </a:rPr>
              <a:t>."</a:t>
            </a:r>
            <a:endParaRPr lang="ru-RU" b="0" i="0" dirty="0">
              <a:effectLst/>
              <a:latin typeface="Söhne"/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DB98C13D-C53D-494B-8FAF-DC1A57665D41}"/>
              </a:ext>
            </a:extLst>
          </p:cNvPr>
          <p:cNvSpPr/>
          <p:nvPr/>
        </p:nvSpPr>
        <p:spPr>
          <a:xfrm>
            <a:off x="6729662" y="3556065"/>
            <a:ext cx="513347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Ваш текст выглядит правильным с точки зрения грамматики. Однако, я внес небольшие изменения для лучшего потока предложений:</a:t>
            </a:r>
            <a:endParaRPr lang="cs-CZ" dirty="0">
              <a:solidFill>
                <a:schemeClr val="bg1">
                  <a:lumMod val="75000"/>
                </a:schemeClr>
              </a:solidFill>
              <a:latin typeface="Söhne"/>
            </a:endParaRPr>
          </a:p>
          <a:p>
            <a:endParaRPr lang="ru-RU" dirty="0">
              <a:solidFill>
                <a:srgbClr val="374151"/>
              </a:solidFill>
              <a:latin typeface="Söhne"/>
            </a:endParaRPr>
          </a:p>
          <a:p>
            <a:r>
              <a:rPr lang="ru-RU" dirty="0">
                <a:latin typeface="Söhne"/>
              </a:rPr>
              <a:t>"Всё должно было состояться в период с мая 2018 года по май следующего года. За это время почти семьдесят кандидатов, не соответствующих требованиям закона, получили печать эксперта. Документы для их назначения были подготовлены </a:t>
            </a:r>
            <a:r>
              <a:rPr lang="ru-RU" dirty="0" err="1">
                <a:latin typeface="Söhne"/>
              </a:rPr>
              <a:t>Режачеком</a:t>
            </a:r>
            <a:r>
              <a:rPr lang="ru-RU" dirty="0">
                <a:latin typeface="Söhne"/>
              </a:rPr>
              <a:t>, а последнее слово осталось за </a:t>
            </a:r>
            <a:r>
              <a:rPr lang="ru-RU" dirty="0" err="1">
                <a:latin typeface="Söhne"/>
              </a:rPr>
              <a:t>Трипесом</a:t>
            </a:r>
            <a:r>
              <a:rPr lang="ru-RU" dirty="0">
                <a:latin typeface="Söhne"/>
              </a:rPr>
              <a:t>."</a:t>
            </a:r>
            <a:endParaRPr lang="ru-RU" b="0" i="0" dirty="0">
              <a:effectLst/>
              <a:latin typeface="Söhne"/>
            </a:endParaRP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6B713-C891-4D9D-B9A0-83A414E6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7</a:t>
            </a:fld>
            <a:endParaRPr lang="cs-CZ"/>
          </a:p>
        </p:txBody>
      </p:sp>
      <p:pic>
        <p:nvPicPr>
          <p:cNvPr id="8" name="Picture 2" descr="Logo">
            <a:extLst>
              <a:ext uri="{FF2B5EF4-FFF2-40B4-BE49-F238E27FC236}">
                <a16:creationId xmlns:a16="http://schemas.microsoft.com/office/drawing/2014/main" id="{4E06F017-573C-4C63-8A20-8B5080B6A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71614" y="2823682"/>
            <a:ext cx="745022" cy="745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114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1D10B9A7-A82C-4D74-890E-BEC7FCD7E3E4}"/>
              </a:ext>
            </a:extLst>
          </p:cNvPr>
          <p:cNvSpPr/>
          <p:nvPr/>
        </p:nvSpPr>
        <p:spPr>
          <a:xfrm>
            <a:off x="537411" y="672042"/>
            <a:ext cx="513347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Усе мало </a:t>
            </a:r>
            <a:r>
              <a:rPr lang="ru-RU" dirty="0" err="1"/>
              <a:t>відбутися</a:t>
            </a:r>
            <a:r>
              <a:rPr lang="ru-RU" dirty="0"/>
              <a:t> в </a:t>
            </a:r>
            <a:r>
              <a:rPr lang="ru-RU" dirty="0" err="1"/>
              <a:t>період</a:t>
            </a:r>
            <a:r>
              <a:rPr lang="ru-RU" dirty="0"/>
              <a:t> з </a:t>
            </a:r>
            <a:r>
              <a:rPr lang="ru-RU" dirty="0" err="1"/>
              <a:t>травня</a:t>
            </a:r>
            <a:r>
              <a:rPr lang="ru-RU" dirty="0"/>
              <a:t> 2018 року по </a:t>
            </a:r>
            <a:r>
              <a:rPr lang="ru-RU" dirty="0" err="1"/>
              <a:t>травень</a:t>
            </a:r>
            <a:r>
              <a:rPr lang="ru-RU" dirty="0"/>
              <a:t> </a:t>
            </a:r>
            <a:r>
              <a:rPr lang="ru-RU" dirty="0" err="1"/>
              <a:t>наступного</a:t>
            </a:r>
            <a:r>
              <a:rPr lang="ru-RU" dirty="0"/>
              <a:t> року. </a:t>
            </a:r>
            <a:r>
              <a:rPr lang="ru-RU" dirty="0" err="1">
                <a:solidFill>
                  <a:srgbClr val="0070C0"/>
                </a:solidFill>
              </a:rPr>
              <a:t>Близько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сімдесяти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кандидатів</a:t>
            </a:r>
            <a:r>
              <a:rPr lang="ru-RU" dirty="0">
                <a:solidFill>
                  <a:srgbClr val="0070C0"/>
                </a:solidFill>
              </a:rPr>
              <a:t> на той час </a:t>
            </a:r>
            <a:r>
              <a:rPr lang="ru-RU" dirty="0" err="1">
                <a:solidFill>
                  <a:srgbClr val="0070C0"/>
                </a:solidFill>
              </a:rPr>
              <a:t>отримали</a:t>
            </a:r>
            <a:r>
              <a:rPr lang="ru-RU" dirty="0">
                <a:solidFill>
                  <a:srgbClr val="0070C0"/>
                </a:solidFill>
              </a:rPr>
              <a:t> штамп </a:t>
            </a:r>
            <a:r>
              <a:rPr lang="ru-RU" dirty="0" err="1">
                <a:solidFill>
                  <a:srgbClr val="0070C0"/>
                </a:solidFill>
              </a:rPr>
              <a:t>експерта</a:t>
            </a:r>
            <a:r>
              <a:rPr lang="ru-RU" dirty="0">
                <a:solidFill>
                  <a:srgbClr val="0070C0"/>
                </a:solidFill>
              </a:rPr>
              <a:t>, а </a:t>
            </a:r>
            <a:r>
              <a:rPr lang="ru-RU" dirty="0" err="1">
                <a:solidFill>
                  <a:srgbClr val="0070C0"/>
                </a:solidFill>
              </a:rPr>
              <a:t>отже</a:t>
            </a:r>
            <a:r>
              <a:rPr lang="ru-RU" dirty="0">
                <a:solidFill>
                  <a:srgbClr val="0070C0"/>
                </a:solidFill>
              </a:rPr>
              <a:t>, не </a:t>
            </a:r>
            <a:r>
              <a:rPr lang="ru-RU" dirty="0" err="1">
                <a:solidFill>
                  <a:srgbClr val="0070C0"/>
                </a:solidFill>
              </a:rPr>
              <a:t>відповідали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встановленим</a:t>
            </a:r>
            <a:r>
              <a:rPr lang="ru-RU" dirty="0">
                <a:solidFill>
                  <a:srgbClr val="0070C0"/>
                </a:solidFill>
              </a:rPr>
              <a:t> законом </a:t>
            </a:r>
            <a:r>
              <a:rPr lang="ru-RU" dirty="0" err="1">
                <a:solidFill>
                  <a:srgbClr val="0070C0"/>
                </a:solidFill>
              </a:rPr>
              <a:t>вимогам</a:t>
            </a:r>
            <a:r>
              <a:rPr lang="ru-RU" dirty="0">
                <a:solidFill>
                  <a:srgbClr val="0070C0"/>
                </a:solidFill>
              </a:rPr>
              <a:t>.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для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готував</a:t>
            </a:r>
            <a:r>
              <a:rPr lang="ru-RU" dirty="0"/>
              <a:t> </a:t>
            </a:r>
            <a:r>
              <a:rPr lang="ru-RU" dirty="0" err="1"/>
              <a:t>Ржегачек</a:t>
            </a:r>
            <a:r>
              <a:rPr lang="ru-RU" dirty="0"/>
              <a:t>, а </a:t>
            </a:r>
            <a:r>
              <a:rPr lang="ru-RU" dirty="0" err="1"/>
              <a:t>останнє</a:t>
            </a:r>
            <a:r>
              <a:rPr lang="ru-RU" dirty="0"/>
              <a:t> слово </a:t>
            </a:r>
            <a:r>
              <a:rPr lang="ru-RU" dirty="0" err="1"/>
              <a:t>було</a:t>
            </a:r>
            <a:r>
              <a:rPr lang="ru-RU" dirty="0"/>
              <a:t> за </a:t>
            </a:r>
            <a:r>
              <a:rPr lang="ru-RU" dirty="0" err="1"/>
              <a:t>Тріпесом</a:t>
            </a:r>
            <a:r>
              <a:rPr lang="ru-RU" dirty="0"/>
              <a:t>.</a:t>
            </a:r>
            <a:endParaRPr lang="cs-CZ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91578B6-FEB1-4269-A31F-1F665857EA8D}"/>
              </a:ext>
            </a:extLst>
          </p:cNvPr>
          <p:cNvSpPr/>
          <p:nvPr/>
        </p:nvSpPr>
        <p:spPr>
          <a:xfrm>
            <a:off x="6841958" y="672042"/>
            <a:ext cx="513347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Усе мало </a:t>
            </a:r>
            <a:r>
              <a:rPr lang="ru-RU" dirty="0" err="1"/>
              <a:t>відбутися</a:t>
            </a:r>
            <a:r>
              <a:rPr lang="ru-RU" dirty="0"/>
              <a:t> в </a:t>
            </a:r>
            <a:r>
              <a:rPr lang="ru-RU" dirty="0" err="1"/>
              <a:t>період</a:t>
            </a:r>
            <a:r>
              <a:rPr lang="ru-RU" dirty="0"/>
              <a:t> з </a:t>
            </a:r>
            <a:r>
              <a:rPr lang="ru-RU" dirty="0" err="1"/>
              <a:t>травня</a:t>
            </a:r>
            <a:r>
              <a:rPr lang="ru-RU" dirty="0"/>
              <a:t> 2018 року по </a:t>
            </a:r>
            <a:r>
              <a:rPr lang="ru-RU" dirty="0" err="1"/>
              <a:t>травень</a:t>
            </a:r>
            <a:r>
              <a:rPr lang="ru-RU" dirty="0"/>
              <a:t> </a:t>
            </a:r>
            <a:r>
              <a:rPr lang="ru-RU" dirty="0" err="1"/>
              <a:t>наступного</a:t>
            </a:r>
            <a:r>
              <a:rPr lang="ru-RU" dirty="0"/>
              <a:t> року. </a:t>
            </a:r>
            <a:r>
              <a:rPr lang="ru-RU" dirty="0">
                <a:solidFill>
                  <a:srgbClr val="0070C0"/>
                </a:solidFill>
              </a:rPr>
              <a:t>За </a:t>
            </a:r>
            <a:r>
              <a:rPr lang="ru-RU" dirty="0" err="1">
                <a:solidFill>
                  <a:srgbClr val="0070C0"/>
                </a:solidFill>
              </a:rPr>
              <a:t>цей</a:t>
            </a:r>
            <a:r>
              <a:rPr lang="ru-RU" dirty="0">
                <a:solidFill>
                  <a:srgbClr val="0070C0"/>
                </a:solidFill>
              </a:rPr>
              <a:t> час </a:t>
            </a:r>
            <a:r>
              <a:rPr lang="ru-RU" dirty="0" err="1">
                <a:solidFill>
                  <a:srgbClr val="0070C0"/>
                </a:solidFill>
              </a:rPr>
              <a:t>майже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сімдесят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кандидатів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які</a:t>
            </a:r>
            <a:r>
              <a:rPr lang="ru-RU" dirty="0">
                <a:solidFill>
                  <a:srgbClr val="0070C0"/>
                </a:solidFill>
              </a:rPr>
              <a:t> не </a:t>
            </a:r>
            <a:r>
              <a:rPr lang="ru-RU" dirty="0" err="1">
                <a:solidFill>
                  <a:srgbClr val="0070C0"/>
                </a:solidFill>
              </a:rPr>
              <a:t>відповідали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встановленим</a:t>
            </a:r>
            <a:r>
              <a:rPr lang="ru-RU" dirty="0">
                <a:solidFill>
                  <a:srgbClr val="0070C0"/>
                </a:solidFill>
              </a:rPr>
              <a:t> законом </a:t>
            </a:r>
            <a:r>
              <a:rPr lang="ru-RU" dirty="0" err="1">
                <a:solidFill>
                  <a:srgbClr val="0070C0"/>
                </a:solidFill>
              </a:rPr>
              <a:t>вимогам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отримали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експертний</a:t>
            </a:r>
            <a:r>
              <a:rPr lang="ru-RU" dirty="0">
                <a:solidFill>
                  <a:srgbClr val="0070C0"/>
                </a:solidFill>
              </a:rPr>
              <a:t> гриф </a:t>
            </a:r>
            <a:r>
              <a:rPr lang="ru-RU" dirty="0" err="1">
                <a:solidFill>
                  <a:srgbClr val="0070C0"/>
                </a:solidFill>
              </a:rPr>
              <a:t>схвалення</a:t>
            </a:r>
            <a:r>
              <a:rPr lang="ru-RU" dirty="0">
                <a:solidFill>
                  <a:srgbClr val="0070C0"/>
                </a:solidFill>
              </a:rPr>
              <a:t>. </a:t>
            </a:r>
            <a:r>
              <a:rPr lang="ru-RU" dirty="0" err="1"/>
              <a:t>Документи</a:t>
            </a:r>
            <a:r>
              <a:rPr lang="ru-RU" dirty="0"/>
              <a:t> для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готував</a:t>
            </a:r>
            <a:r>
              <a:rPr lang="ru-RU" dirty="0"/>
              <a:t> </a:t>
            </a:r>
            <a:r>
              <a:rPr lang="ru-RU" dirty="0" err="1"/>
              <a:t>Ржегачек</a:t>
            </a:r>
            <a:r>
              <a:rPr lang="ru-RU" dirty="0"/>
              <a:t>, а </a:t>
            </a:r>
            <a:r>
              <a:rPr lang="ru-RU" dirty="0" err="1"/>
              <a:t>останнє</a:t>
            </a:r>
            <a:r>
              <a:rPr lang="ru-RU" dirty="0"/>
              <a:t> слово </a:t>
            </a:r>
            <a:r>
              <a:rPr lang="ru-RU" dirty="0" err="1"/>
              <a:t>було</a:t>
            </a:r>
            <a:r>
              <a:rPr lang="ru-RU" dirty="0"/>
              <a:t> за </a:t>
            </a:r>
            <a:r>
              <a:rPr lang="ru-RU" dirty="0" err="1"/>
              <a:t>Тріпесом</a:t>
            </a:r>
            <a:r>
              <a:rPr lang="ru-RU" dirty="0"/>
              <a:t>.</a:t>
            </a:r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1895DEAA-3419-4B8E-A710-1A965FA176E0}"/>
              </a:ext>
            </a:extLst>
          </p:cNvPr>
          <p:cNvSpPr/>
          <p:nvPr/>
        </p:nvSpPr>
        <p:spPr>
          <a:xfrm>
            <a:off x="537411" y="3354488"/>
            <a:ext cx="52778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Ваш </a:t>
            </a:r>
            <a:r>
              <a:rPr lang="ru-RU" dirty="0" err="1">
                <a:solidFill>
                  <a:schemeClr val="bg1">
                    <a:lumMod val="75000"/>
                  </a:schemeClr>
                </a:solidFill>
                <a:latin typeface="Söhne"/>
              </a:rPr>
              <a:t>український</a:t>
            </a:r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 текст </a:t>
            </a:r>
            <a:r>
              <a:rPr lang="ru-RU" dirty="0" err="1">
                <a:solidFill>
                  <a:schemeClr val="bg1">
                    <a:lumMod val="75000"/>
                  </a:schemeClr>
                </a:solidFill>
                <a:latin typeface="Söhne"/>
              </a:rPr>
              <a:t>має</a:t>
            </a:r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 </a:t>
            </a:r>
            <a:r>
              <a:rPr lang="ru-RU" dirty="0" err="1">
                <a:solidFill>
                  <a:schemeClr val="bg1">
                    <a:lumMod val="75000"/>
                  </a:schemeClr>
                </a:solidFill>
                <a:latin typeface="Söhne"/>
              </a:rPr>
              <a:t>коректну</a:t>
            </a:r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 </a:t>
            </a:r>
            <a:r>
              <a:rPr lang="ru-RU" dirty="0" err="1">
                <a:solidFill>
                  <a:schemeClr val="bg1">
                    <a:lumMod val="75000"/>
                  </a:schemeClr>
                </a:solidFill>
                <a:latin typeface="Söhne"/>
              </a:rPr>
              <a:t>граматику</a:t>
            </a:r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. </a:t>
            </a:r>
            <a:r>
              <a:rPr lang="ru-RU" dirty="0" err="1">
                <a:solidFill>
                  <a:schemeClr val="bg1">
                    <a:lumMod val="75000"/>
                  </a:schemeClr>
                </a:solidFill>
                <a:latin typeface="Söhne"/>
              </a:rPr>
              <a:t>Однак</a:t>
            </a:r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, я </a:t>
            </a:r>
            <a:r>
              <a:rPr lang="ru-RU" dirty="0" err="1">
                <a:solidFill>
                  <a:schemeClr val="bg1">
                    <a:lumMod val="75000"/>
                  </a:schemeClr>
                </a:solidFill>
                <a:latin typeface="Söhne"/>
              </a:rPr>
              <a:t>вніс</a:t>
            </a:r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 </a:t>
            </a:r>
            <a:r>
              <a:rPr lang="ru-RU" dirty="0" err="1">
                <a:solidFill>
                  <a:schemeClr val="bg1">
                    <a:lumMod val="75000"/>
                  </a:schemeClr>
                </a:solidFill>
                <a:latin typeface="Söhne"/>
              </a:rPr>
              <a:t>невеликі</a:t>
            </a:r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 </a:t>
            </a:r>
            <a:r>
              <a:rPr lang="ru-RU" dirty="0" err="1">
                <a:solidFill>
                  <a:schemeClr val="bg1">
                    <a:lumMod val="75000"/>
                  </a:schemeClr>
                </a:solidFill>
                <a:latin typeface="Söhne"/>
              </a:rPr>
              <a:t>зміни</a:t>
            </a:r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 для </a:t>
            </a:r>
            <a:r>
              <a:rPr lang="ru-RU" dirty="0" err="1">
                <a:solidFill>
                  <a:schemeClr val="bg1">
                    <a:lumMod val="75000"/>
                  </a:schemeClr>
                </a:solidFill>
                <a:latin typeface="Söhne"/>
              </a:rPr>
              <a:t>поліпшення</a:t>
            </a:r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 стилю та </a:t>
            </a:r>
            <a:r>
              <a:rPr lang="ru-RU" dirty="0" err="1">
                <a:solidFill>
                  <a:schemeClr val="bg1">
                    <a:lumMod val="75000"/>
                  </a:schemeClr>
                </a:solidFill>
                <a:latin typeface="Söhne"/>
              </a:rPr>
              <a:t>зрозумілості</a:t>
            </a:r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:</a:t>
            </a:r>
            <a:endParaRPr lang="cs-CZ" dirty="0">
              <a:solidFill>
                <a:schemeClr val="bg1">
                  <a:lumMod val="75000"/>
                </a:schemeClr>
              </a:solidFill>
              <a:latin typeface="Söhne"/>
            </a:endParaRPr>
          </a:p>
          <a:p>
            <a:endParaRPr lang="cs-CZ" dirty="0">
              <a:solidFill>
                <a:srgbClr val="374151"/>
              </a:solidFill>
              <a:latin typeface="Söhne"/>
            </a:endParaRPr>
          </a:p>
          <a:p>
            <a:r>
              <a:rPr lang="ru-RU" dirty="0"/>
              <a:t>"Все мало </a:t>
            </a:r>
            <a:r>
              <a:rPr lang="ru-RU" dirty="0" err="1"/>
              <a:t>відбутися</a:t>
            </a:r>
            <a:r>
              <a:rPr lang="ru-RU" dirty="0"/>
              <a:t> в </a:t>
            </a:r>
            <a:r>
              <a:rPr lang="ru-RU" dirty="0" err="1"/>
              <a:t>період</a:t>
            </a:r>
            <a:r>
              <a:rPr lang="ru-RU" dirty="0"/>
              <a:t> з </a:t>
            </a:r>
            <a:r>
              <a:rPr lang="ru-RU" dirty="0" err="1"/>
              <a:t>травня</a:t>
            </a:r>
            <a:r>
              <a:rPr lang="ru-RU" dirty="0"/>
              <a:t> 2018 року по </a:t>
            </a:r>
            <a:r>
              <a:rPr lang="ru-RU" dirty="0" err="1"/>
              <a:t>травень</a:t>
            </a:r>
            <a:r>
              <a:rPr lang="ru-RU" dirty="0"/>
              <a:t> </a:t>
            </a:r>
            <a:r>
              <a:rPr lang="ru-RU" dirty="0" err="1"/>
              <a:t>наступного</a:t>
            </a:r>
            <a:r>
              <a:rPr lang="ru-RU" dirty="0"/>
              <a:t> року. </a:t>
            </a:r>
            <a:r>
              <a:rPr lang="ru-RU" dirty="0" err="1"/>
              <a:t>Приблизно</a:t>
            </a:r>
            <a:r>
              <a:rPr lang="ru-RU" dirty="0"/>
              <a:t> </a:t>
            </a:r>
            <a:r>
              <a:rPr lang="ru-RU" dirty="0" err="1"/>
              <a:t>сімдесят</a:t>
            </a:r>
            <a:r>
              <a:rPr lang="ru-RU" dirty="0"/>
              <a:t> </a:t>
            </a:r>
            <a:r>
              <a:rPr lang="ru-RU" dirty="0" err="1"/>
              <a:t>кандидатів</a:t>
            </a:r>
            <a:r>
              <a:rPr lang="ru-RU" dirty="0"/>
              <a:t> на той час </a:t>
            </a:r>
            <a:r>
              <a:rPr lang="ru-RU" dirty="0" err="1"/>
              <a:t>отримали</a:t>
            </a:r>
            <a:r>
              <a:rPr lang="ru-RU" dirty="0"/>
              <a:t> штамп </a:t>
            </a:r>
            <a:r>
              <a:rPr lang="ru-RU" dirty="0" err="1"/>
              <a:t>експерта</a:t>
            </a:r>
            <a:r>
              <a:rPr lang="ru-RU" dirty="0"/>
              <a:t> і, </a:t>
            </a:r>
            <a:r>
              <a:rPr lang="ru-RU" dirty="0" err="1"/>
              <a:t>отже</a:t>
            </a:r>
            <a:r>
              <a:rPr lang="ru-RU" dirty="0"/>
              <a:t>, не </a:t>
            </a:r>
            <a:r>
              <a:rPr lang="ru-RU" dirty="0" err="1"/>
              <a:t>відповідали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, </a:t>
            </a:r>
            <a:r>
              <a:rPr lang="ru-RU" dirty="0" err="1"/>
              <a:t>встановленим</a:t>
            </a:r>
            <a:r>
              <a:rPr lang="ru-RU" dirty="0"/>
              <a:t> законом. </a:t>
            </a:r>
            <a:r>
              <a:rPr lang="ru-RU" dirty="0" err="1"/>
              <a:t>Документи</a:t>
            </a:r>
            <a:r>
              <a:rPr lang="ru-RU" dirty="0"/>
              <a:t> для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готував</a:t>
            </a:r>
            <a:r>
              <a:rPr lang="ru-RU" dirty="0"/>
              <a:t> </a:t>
            </a:r>
            <a:r>
              <a:rPr lang="ru-RU" dirty="0" err="1"/>
              <a:t>Режачек</a:t>
            </a:r>
            <a:r>
              <a:rPr lang="ru-RU" dirty="0"/>
              <a:t>, а </a:t>
            </a:r>
            <a:r>
              <a:rPr lang="ru-RU" dirty="0" err="1"/>
              <a:t>останнє</a:t>
            </a:r>
            <a:r>
              <a:rPr lang="ru-RU" dirty="0"/>
              <a:t> слово належало </a:t>
            </a:r>
            <a:r>
              <a:rPr lang="ru-RU" dirty="0" err="1"/>
              <a:t>Тріпесу</a:t>
            </a:r>
            <a:r>
              <a:rPr lang="ru-RU" dirty="0"/>
              <a:t>."</a:t>
            </a:r>
            <a:endParaRPr lang="cs-CZ" dirty="0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6350576D-72CD-40F1-A6BA-886F0AC8F442}"/>
              </a:ext>
            </a:extLst>
          </p:cNvPr>
          <p:cNvSpPr/>
          <p:nvPr/>
        </p:nvSpPr>
        <p:spPr>
          <a:xfrm>
            <a:off x="6841958" y="3354488"/>
            <a:ext cx="513347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Ваш </a:t>
            </a:r>
            <a:r>
              <a:rPr lang="ru-RU" dirty="0" err="1">
                <a:solidFill>
                  <a:schemeClr val="bg1">
                    <a:lumMod val="75000"/>
                  </a:schemeClr>
                </a:solidFill>
                <a:latin typeface="Söhne"/>
              </a:rPr>
              <a:t>український</a:t>
            </a:r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 текст </a:t>
            </a:r>
            <a:r>
              <a:rPr lang="ru-RU" dirty="0" err="1">
                <a:solidFill>
                  <a:schemeClr val="bg1">
                    <a:lumMod val="75000"/>
                  </a:schemeClr>
                </a:solidFill>
                <a:latin typeface="Söhne"/>
              </a:rPr>
              <a:t>виглядає</a:t>
            </a:r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 </a:t>
            </a:r>
            <a:r>
              <a:rPr lang="ru-RU" dirty="0" err="1">
                <a:solidFill>
                  <a:schemeClr val="bg1">
                    <a:lumMod val="75000"/>
                  </a:schemeClr>
                </a:solidFill>
                <a:latin typeface="Söhne"/>
              </a:rPr>
              <a:t>граматично</a:t>
            </a:r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 </a:t>
            </a:r>
            <a:r>
              <a:rPr lang="ru-RU" dirty="0" err="1">
                <a:solidFill>
                  <a:schemeClr val="bg1">
                    <a:lumMod val="75000"/>
                  </a:schemeClr>
                </a:solidFill>
                <a:latin typeface="Söhne"/>
              </a:rPr>
              <a:t>правильним</a:t>
            </a:r>
            <a:r>
              <a:rPr lang="ru-RU" dirty="0">
                <a:solidFill>
                  <a:schemeClr val="bg1">
                    <a:lumMod val="75000"/>
                  </a:schemeClr>
                </a:solidFill>
                <a:latin typeface="Söhne"/>
              </a:rPr>
              <a:t>. Ось переклад:</a:t>
            </a:r>
            <a:endParaRPr lang="cs-CZ" dirty="0">
              <a:solidFill>
                <a:schemeClr val="bg1">
                  <a:lumMod val="75000"/>
                </a:schemeClr>
              </a:solidFill>
              <a:latin typeface="Söhne"/>
            </a:endParaRPr>
          </a:p>
          <a:p>
            <a:endParaRPr lang="ru-RU" dirty="0">
              <a:solidFill>
                <a:srgbClr val="374151"/>
              </a:solidFill>
              <a:latin typeface="Söhne"/>
            </a:endParaRPr>
          </a:p>
          <a:p>
            <a:r>
              <a:rPr lang="ru-RU" dirty="0">
                <a:latin typeface="Söhne"/>
              </a:rPr>
              <a:t>"Все мало </a:t>
            </a:r>
            <a:r>
              <a:rPr lang="ru-RU" dirty="0" err="1">
                <a:latin typeface="Söhne"/>
              </a:rPr>
              <a:t>відбутися</a:t>
            </a:r>
            <a:r>
              <a:rPr lang="ru-RU" dirty="0">
                <a:latin typeface="Söhne"/>
              </a:rPr>
              <a:t> в </a:t>
            </a:r>
            <a:r>
              <a:rPr lang="ru-RU" dirty="0" err="1">
                <a:latin typeface="Söhne"/>
              </a:rPr>
              <a:t>період</a:t>
            </a:r>
            <a:r>
              <a:rPr lang="ru-RU" dirty="0">
                <a:latin typeface="Söhne"/>
              </a:rPr>
              <a:t> з </a:t>
            </a:r>
            <a:r>
              <a:rPr lang="ru-RU" dirty="0" err="1">
                <a:latin typeface="Söhne"/>
              </a:rPr>
              <a:t>травня</a:t>
            </a:r>
            <a:r>
              <a:rPr lang="ru-RU" dirty="0">
                <a:latin typeface="Söhne"/>
              </a:rPr>
              <a:t> 2018 року по </a:t>
            </a:r>
            <a:r>
              <a:rPr lang="ru-RU" dirty="0" err="1">
                <a:latin typeface="Söhne"/>
              </a:rPr>
              <a:t>травень</a:t>
            </a:r>
            <a:r>
              <a:rPr lang="ru-RU" dirty="0">
                <a:latin typeface="Söhne"/>
              </a:rPr>
              <a:t> </a:t>
            </a:r>
            <a:r>
              <a:rPr lang="ru-RU" dirty="0" err="1">
                <a:latin typeface="Söhne"/>
              </a:rPr>
              <a:t>наступного</a:t>
            </a:r>
            <a:r>
              <a:rPr lang="ru-RU" dirty="0">
                <a:latin typeface="Söhne"/>
              </a:rPr>
              <a:t> року. </a:t>
            </a:r>
            <a:r>
              <a:rPr lang="ru-RU" dirty="0" err="1">
                <a:latin typeface="Söhne"/>
              </a:rPr>
              <a:t>Протягом</a:t>
            </a:r>
            <a:r>
              <a:rPr lang="ru-RU" dirty="0">
                <a:latin typeface="Söhne"/>
              </a:rPr>
              <a:t> </a:t>
            </a:r>
            <a:r>
              <a:rPr lang="ru-RU" dirty="0" err="1">
                <a:latin typeface="Söhne"/>
              </a:rPr>
              <a:t>цього</a:t>
            </a:r>
            <a:r>
              <a:rPr lang="ru-RU" dirty="0">
                <a:latin typeface="Söhne"/>
              </a:rPr>
              <a:t> часу </a:t>
            </a:r>
            <a:r>
              <a:rPr lang="ru-RU" dirty="0" err="1">
                <a:latin typeface="Söhne"/>
              </a:rPr>
              <a:t>майже</a:t>
            </a:r>
            <a:r>
              <a:rPr lang="ru-RU" dirty="0">
                <a:latin typeface="Söhne"/>
              </a:rPr>
              <a:t> </a:t>
            </a:r>
            <a:r>
              <a:rPr lang="ru-RU" dirty="0" err="1">
                <a:latin typeface="Söhne"/>
              </a:rPr>
              <a:t>сімдесят</a:t>
            </a:r>
            <a:r>
              <a:rPr lang="ru-RU" dirty="0">
                <a:latin typeface="Söhne"/>
              </a:rPr>
              <a:t> </a:t>
            </a:r>
            <a:r>
              <a:rPr lang="ru-RU" dirty="0" err="1">
                <a:latin typeface="Söhne"/>
              </a:rPr>
              <a:t>кандидатів</a:t>
            </a:r>
            <a:r>
              <a:rPr lang="ru-RU" dirty="0">
                <a:latin typeface="Söhne"/>
              </a:rPr>
              <a:t>, </a:t>
            </a:r>
            <a:r>
              <a:rPr lang="ru-RU" dirty="0" err="1">
                <a:latin typeface="Söhne"/>
              </a:rPr>
              <a:t>які</a:t>
            </a:r>
            <a:r>
              <a:rPr lang="ru-RU" dirty="0">
                <a:latin typeface="Söhne"/>
              </a:rPr>
              <a:t> не </a:t>
            </a:r>
            <a:r>
              <a:rPr lang="ru-RU" dirty="0" err="1">
                <a:latin typeface="Söhne"/>
              </a:rPr>
              <a:t>відповідали</a:t>
            </a:r>
            <a:r>
              <a:rPr lang="ru-RU" dirty="0">
                <a:latin typeface="Söhne"/>
              </a:rPr>
              <a:t> </a:t>
            </a:r>
            <a:r>
              <a:rPr lang="ru-RU" dirty="0" err="1">
                <a:latin typeface="Söhne"/>
              </a:rPr>
              <a:t>встановленим</a:t>
            </a:r>
            <a:r>
              <a:rPr lang="ru-RU" dirty="0">
                <a:latin typeface="Söhne"/>
              </a:rPr>
              <a:t> законом </a:t>
            </a:r>
            <a:r>
              <a:rPr lang="ru-RU" dirty="0" err="1">
                <a:latin typeface="Söhne"/>
              </a:rPr>
              <a:t>вимогам</a:t>
            </a:r>
            <a:r>
              <a:rPr lang="ru-RU" dirty="0">
                <a:latin typeface="Söhne"/>
              </a:rPr>
              <a:t>, </a:t>
            </a:r>
            <a:r>
              <a:rPr lang="ru-RU" dirty="0" err="1">
                <a:latin typeface="Söhne"/>
              </a:rPr>
              <a:t>отримали</a:t>
            </a:r>
            <a:r>
              <a:rPr lang="ru-RU" dirty="0">
                <a:latin typeface="Söhne"/>
              </a:rPr>
              <a:t> </a:t>
            </a:r>
            <a:r>
              <a:rPr lang="ru-RU" dirty="0" err="1">
                <a:latin typeface="Söhne"/>
              </a:rPr>
              <a:t>експертний</a:t>
            </a:r>
            <a:r>
              <a:rPr lang="ru-RU" dirty="0">
                <a:latin typeface="Söhne"/>
              </a:rPr>
              <a:t> гриф </a:t>
            </a:r>
            <a:r>
              <a:rPr lang="ru-RU" dirty="0" err="1">
                <a:latin typeface="Söhne"/>
              </a:rPr>
              <a:t>схвалення</a:t>
            </a:r>
            <a:r>
              <a:rPr lang="ru-RU" dirty="0">
                <a:latin typeface="Söhne"/>
              </a:rPr>
              <a:t>. </a:t>
            </a:r>
            <a:r>
              <a:rPr lang="ru-RU" dirty="0" err="1">
                <a:latin typeface="Söhne"/>
              </a:rPr>
              <a:t>Документи</a:t>
            </a:r>
            <a:r>
              <a:rPr lang="ru-RU" dirty="0">
                <a:latin typeface="Söhne"/>
              </a:rPr>
              <a:t> для </a:t>
            </a:r>
            <a:r>
              <a:rPr lang="ru-RU" dirty="0" err="1">
                <a:latin typeface="Söhne"/>
              </a:rPr>
              <a:t>їхнього</a:t>
            </a:r>
            <a:r>
              <a:rPr lang="ru-RU" dirty="0">
                <a:latin typeface="Söhne"/>
              </a:rPr>
              <a:t> </a:t>
            </a:r>
            <a:r>
              <a:rPr lang="ru-RU" dirty="0" err="1">
                <a:latin typeface="Söhne"/>
              </a:rPr>
              <a:t>призначення</a:t>
            </a:r>
            <a:r>
              <a:rPr lang="ru-RU" dirty="0">
                <a:latin typeface="Söhne"/>
              </a:rPr>
              <a:t> </a:t>
            </a:r>
            <a:r>
              <a:rPr lang="ru-RU" dirty="0" err="1">
                <a:latin typeface="Söhne"/>
              </a:rPr>
              <a:t>готував</a:t>
            </a:r>
            <a:r>
              <a:rPr lang="ru-RU" dirty="0">
                <a:latin typeface="Söhne"/>
              </a:rPr>
              <a:t> </a:t>
            </a:r>
            <a:r>
              <a:rPr lang="ru-RU" dirty="0" err="1">
                <a:latin typeface="Söhne"/>
              </a:rPr>
              <a:t>Ржегачек</a:t>
            </a:r>
            <a:r>
              <a:rPr lang="ru-RU" dirty="0">
                <a:latin typeface="Söhne"/>
              </a:rPr>
              <a:t>, а </a:t>
            </a:r>
            <a:r>
              <a:rPr lang="ru-RU" dirty="0" err="1">
                <a:latin typeface="Söhne"/>
              </a:rPr>
              <a:t>остаточне</a:t>
            </a:r>
            <a:r>
              <a:rPr lang="ru-RU" dirty="0">
                <a:latin typeface="Söhne"/>
              </a:rPr>
              <a:t> </a:t>
            </a:r>
            <a:r>
              <a:rPr lang="ru-RU" dirty="0" err="1">
                <a:latin typeface="Söhne"/>
              </a:rPr>
              <a:t>рішення</a:t>
            </a:r>
            <a:r>
              <a:rPr lang="ru-RU" dirty="0">
                <a:latin typeface="Söhne"/>
              </a:rPr>
              <a:t> належало </a:t>
            </a:r>
            <a:r>
              <a:rPr lang="ru-RU" dirty="0" err="1">
                <a:latin typeface="Söhne"/>
              </a:rPr>
              <a:t>Тріпесу</a:t>
            </a:r>
            <a:r>
              <a:rPr lang="ru-RU" dirty="0">
                <a:latin typeface="Söhne"/>
              </a:rPr>
              <a:t>."</a:t>
            </a:r>
            <a:endParaRPr lang="ru-RU" b="0" i="0" dirty="0">
              <a:effectLst/>
              <a:latin typeface="Söhne"/>
            </a:endParaRPr>
          </a:p>
        </p:txBody>
      </p:sp>
      <p:sp>
        <p:nvSpPr>
          <p:cNvPr id="10" name="Zástupný symbol pro číslo snímku 9">
            <a:extLst>
              <a:ext uri="{FF2B5EF4-FFF2-40B4-BE49-F238E27FC236}">
                <a16:creationId xmlns:a16="http://schemas.microsoft.com/office/drawing/2014/main" id="{456F2A03-E879-4C4D-812C-634C35ACE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8</a:t>
            </a:fld>
            <a:endParaRPr lang="cs-CZ"/>
          </a:p>
        </p:txBody>
      </p:sp>
      <p:pic>
        <p:nvPicPr>
          <p:cNvPr id="9" name="Picture 2" descr="Logo">
            <a:extLst>
              <a:ext uri="{FF2B5EF4-FFF2-40B4-BE49-F238E27FC236}">
                <a16:creationId xmlns:a16="http://schemas.microsoft.com/office/drawing/2014/main" id="{2BF12234-ECCF-4D4B-B64F-705054761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71614" y="2823682"/>
            <a:ext cx="745022" cy="745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5391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E5416DD4-486E-40B1-BBB0-6A45A3CC0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3065" y="3426440"/>
            <a:ext cx="4582164" cy="1409897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6566970B-EB38-4592-B36E-3D6A420674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898" y="651157"/>
            <a:ext cx="1952898" cy="743054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F3871A56-5234-4116-943B-9343645385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6070" y="2043562"/>
            <a:ext cx="4629796" cy="733527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F7C0C25B-C51B-4EC7-AAC1-46806436B99E}"/>
              </a:ext>
            </a:extLst>
          </p:cNvPr>
          <p:cNvSpPr/>
          <p:nvPr/>
        </p:nvSpPr>
        <p:spPr>
          <a:xfrm>
            <a:off x="6601326" y="6038038"/>
            <a:ext cx="5303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https://ru.hinative.com/questions/6665328</a:t>
            </a:r>
          </a:p>
          <a:p>
            <a:pPr algn="r"/>
            <a:r>
              <a:rPr lang="cs-CZ" dirty="0"/>
              <a:t>06.05.2023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3B015C7-1CDE-4ADA-8812-0ED3E60F6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759C5-9960-4E2D-BE81-C0418CF7EADC}" type="slidenum">
              <a:rPr lang="cs-CZ" smtClean="0"/>
              <a:t>9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B7F56E7D-3D8B-4EAA-B33F-822F8E417A34}"/>
              </a:ext>
            </a:extLst>
          </p:cNvPr>
          <p:cNvSpPr/>
          <p:nvPr/>
        </p:nvSpPr>
        <p:spPr>
          <a:xfrm>
            <a:off x="8882608" y="651157"/>
            <a:ext cx="21222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/>
              <a:t>Усе</a:t>
            </a:r>
            <a:r>
              <a:rPr lang="cs-CZ" sz="4000" dirty="0"/>
              <a:t> x </a:t>
            </a:r>
            <a:r>
              <a:rPr lang="ru-RU" sz="4000" b="1" dirty="0"/>
              <a:t>Все</a:t>
            </a: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355386949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</TotalTime>
  <Words>1288</Words>
  <Application>Microsoft Office PowerPoint</Application>
  <PresentationFormat>Širokoúhlá obrazovka</PresentationFormat>
  <Paragraphs>61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Söhne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Vojkůvka Michal (2720)</dc:creator>
  <cp:lastModifiedBy>Vojkůvka Michal (2720)</cp:lastModifiedBy>
  <cp:revision>124</cp:revision>
  <dcterms:created xsi:type="dcterms:W3CDTF">2023-04-29T08:01:33Z</dcterms:created>
  <dcterms:modified xsi:type="dcterms:W3CDTF">2023-05-09T04:48:14Z</dcterms:modified>
</cp:coreProperties>
</file>