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72" r:id="rId3"/>
    <p:sldId id="282" r:id="rId4"/>
    <p:sldId id="257" r:id="rId5"/>
    <p:sldId id="258" r:id="rId6"/>
    <p:sldId id="259" r:id="rId7"/>
    <p:sldId id="271" r:id="rId8"/>
    <p:sldId id="261" r:id="rId9"/>
    <p:sldId id="260" r:id="rId10"/>
    <p:sldId id="270" r:id="rId11"/>
    <p:sldId id="263" r:id="rId12"/>
    <p:sldId id="264" r:id="rId13"/>
    <p:sldId id="265" r:id="rId14"/>
    <p:sldId id="266" r:id="rId15"/>
    <p:sldId id="268" r:id="rId16"/>
    <p:sldId id="269" r:id="rId17"/>
    <p:sldId id="274" r:id="rId18"/>
    <p:sldId id="275" r:id="rId19"/>
    <p:sldId id="277" r:id="rId20"/>
    <p:sldId id="278" r:id="rId21"/>
    <p:sldId id="279" r:id="rId22"/>
    <p:sldId id="276" r:id="rId2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18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AC39-29AD-4760-81AA-5BE9252425A2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337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AC39-29AD-4760-81AA-5BE9252425A2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231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AC39-29AD-4760-81AA-5BE9252425A2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3126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AC39-29AD-4760-81AA-5BE9252425A2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9637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AC39-29AD-4760-81AA-5BE9252425A2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35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AC39-29AD-4760-81AA-5BE9252425A2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261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AC39-29AD-4760-81AA-5BE9252425A2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604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AC39-29AD-4760-81AA-5BE9252425A2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7106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AC39-29AD-4760-81AA-5BE9252425A2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6961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AC39-29AD-4760-81AA-5BE9252425A2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6133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AC39-29AD-4760-81AA-5BE9252425A2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745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3AC39-29AD-4760-81AA-5BE9252425A2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51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5C4393-B2DD-4EE4-9F48-D636603AE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1306"/>
            <a:ext cx="7886700" cy="1325563"/>
          </a:xfrm>
        </p:spPr>
        <p:txBody>
          <a:bodyPr/>
          <a:lstStyle/>
          <a:p>
            <a:r>
              <a:rPr lang="cs-CZ" b="1" dirty="0"/>
              <a:t>Modelování a simulace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C375F40-E140-4B78-96F7-CDD32CF24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1690689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Modelování</a:t>
            </a:r>
            <a:r>
              <a:rPr lang="cs-CZ" dirty="0"/>
              <a:t> je proces vytváření modelu systému a </a:t>
            </a:r>
            <a:r>
              <a:rPr lang="cs-CZ" b="1" dirty="0"/>
              <a:t>simulace</a:t>
            </a:r>
            <a:r>
              <a:rPr lang="cs-CZ" dirty="0"/>
              <a:t> je pak získávání nových znalostí </a:t>
            </a:r>
            <a:br>
              <a:rPr lang="cs-CZ" dirty="0"/>
            </a:br>
            <a:r>
              <a:rPr lang="cs-CZ" dirty="0"/>
              <a:t>o původním systému pomocí experimentování na tomto modelu.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2CF7F7C-C9EA-4175-B836-0E1188FF4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380" y="3315481"/>
            <a:ext cx="5996940" cy="339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41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5F061D-0C2B-4362-80AB-FA5785AF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77" y="-165127"/>
            <a:ext cx="7886700" cy="1325563"/>
          </a:xfrm>
        </p:spPr>
        <p:txBody>
          <a:bodyPr/>
          <a:lstStyle/>
          <a:p>
            <a:r>
              <a:rPr lang="cs-CZ" b="1" dirty="0"/>
              <a:t>Anaglyf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4BA06D0-69D0-4096-B959-ED99D05B1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77" y="3528061"/>
            <a:ext cx="8485521" cy="3212964"/>
          </a:xfrm>
          <a:prstGeom prst="rect">
            <a:avLst/>
          </a:prstGeom>
        </p:spPr>
      </p:pic>
      <p:pic>
        <p:nvPicPr>
          <p:cNvPr id="7170" name="Picture 2" descr="https://upload.wikimedia.org/wikipedia/commons/a/a9/Olym._Natl._Park.jpg">
            <a:extLst>
              <a:ext uri="{FF2B5EF4-FFF2-40B4-BE49-F238E27FC236}">
                <a16:creationId xmlns:a16="http://schemas.microsoft.com/office/drawing/2014/main" id="{62EC8D74-2C4C-4E37-BC8F-A698FB4B3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0" y="0"/>
            <a:ext cx="4297680" cy="336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F98911E-7FB3-43FB-9476-4B0BC3875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81" y="922019"/>
            <a:ext cx="3636956" cy="229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05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12CFBD4-FB60-42CF-881A-7531909F2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55" y="331285"/>
            <a:ext cx="3253740" cy="63095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A90BE3B-D2AB-41D3-A1AC-3FFB11D7E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841" y="331285"/>
            <a:ext cx="3361604" cy="630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14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0D48530-3E1B-4CBB-87C0-ADFF2FE65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5" y="3429000"/>
            <a:ext cx="4309038" cy="323088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25C2DB6-C8C6-4E30-9A5D-32C4F8FB3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79" y="3429000"/>
            <a:ext cx="4298257" cy="323088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9A7DF98-B684-4746-8C0C-8D9B51A65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350" y="1902528"/>
            <a:ext cx="5096586" cy="131463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909DD8B-69D5-4F1F-A550-0806C84B9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49" y="245361"/>
            <a:ext cx="5210902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81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F141CB-B617-4157-9024-717E6F8A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B1A21E-0C3D-47AE-B7C2-CEEAC7D61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B0B2099-2A39-44BD-A31E-A74797D53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25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39C3B7-2BBB-4EC4-B0E0-81AF46E9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2A3E54-1CE6-4FE8-BDBD-A6081C9B4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5B0FDC5-D712-4F27-8795-AB122D0AB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79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51777D-B252-46BB-B4FC-5E91917C7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12E4A0-3D03-4CA3-8068-CD3ECEE50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s://www.fce.vutbr.cz/aiu/vojkuvka.m/u3v/kurzy/cstt/images/Anaglyf_Masaryk.jpg">
            <a:extLst>
              <a:ext uri="{FF2B5EF4-FFF2-40B4-BE49-F238E27FC236}">
                <a16:creationId xmlns:a16="http://schemas.microsoft.com/office/drawing/2014/main" id="{2413CD48-BB8E-4BDB-B866-076D45166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011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813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fce.vutbr.cz/aiu/vojkuvka.m/u3v/kurzy/cstt/images/Anaglyf_U3V.png">
            <a:extLst>
              <a:ext uri="{FF2B5EF4-FFF2-40B4-BE49-F238E27FC236}">
                <a16:creationId xmlns:a16="http://schemas.microsoft.com/office/drawing/2014/main" id="{868D96FA-540C-4C88-88FB-B8AFF4DEF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7288"/>
            <a:ext cx="9144000" cy="200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46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6AD374-19A1-4DA4-AA4D-7EC33EF3B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</a:t>
            </a:r>
            <a:r>
              <a:rPr lang="cs-CZ" b="1" dirty="0" err="1"/>
              <a:t>Heart</a:t>
            </a:r>
            <a:r>
              <a:rPr lang="cs-CZ" b="1" dirty="0"/>
              <a:t> Monitor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E95A6A2-2663-4389-81E8-67A626652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988820"/>
            <a:ext cx="2675375" cy="47625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0F98F18-82FA-4C08-994D-337FF2226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585" y="1988820"/>
            <a:ext cx="2662081" cy="47625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3A1990B-7206-492F-B2E9-7718C5A4B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526" y="1988820"/>
            <a:ext cx="267310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40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F226B91-1FC9-43EF-86B1-B1CC12BF9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Pulsní </a:t>
            </a:r>
            <a:r>
              <a:rPr lang="cs-CZ" b="1" dirty="0" err="1"/>
              <a:t>oxymetr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954D2FF-17FF-4AA8-979E-AC61AEE94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699510" cy="4351338"/>
          </a:xfrm>
        </p:spPr>
        <p:txBody>
          <a:bodyPr/>
          <a:lstStyle/>
          <a:p>
            <a:r>
              <a:rPr lang="cs-CZ" dirty="0"/>
              <a:t>neinvazivní měření saturace hemoglobinu kyslíkem v arteriální části krevního řečiště </a:t>
            </a:r>
          </a:p>
        </p:txBody>
      </p:sp>
      <p:pic>
        <p:nvPicPr>
          <p:cNvPr id="9224" name="Picture 8" descr="https://booho.cz/wp-content/uploads/2021/06/9044-7_mereni-pulzu-z-prstu.png">
            <a:extLst>
              <a:ext uri="{FF2B5EF4-FFF2-40B4-BE49-F238E27FC236}">
                <a16:creationId xmlns:a16="http://schemas.microsoft.com/office/drawing/2014/main" id="{D9DC3D20-794E-4ED0-9EF9-DD45D9739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294" y="1219200"/>
            <a:ext cx="4882706" cy="48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ow do pulse oximeters work? How does it measure oxygen from your finger? -  Quora">
            <a:extLst>
              <a:ext uri="{FF2B5EF4-FFF2-40B4-BE49-F238E27FC236}">
                <a16:creationId xmlns:a16="http://schemas.microsoft.com/office/drawing/2014/main" id="{3961EABB-0E95-4077-8253-440BD8BDC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948367"/>
            <a:ext cx="3873669" cy="277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668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656DB0C-6962-4D23-B3AB-6725140E5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29"/>
            <a:ext cx="9144000" cy="676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40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C1B13C-57AE-431D-87E3-2D774A025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35" y="1431332"/>
            <a:ext cx="7447333" cy="16556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b="1" dirty="0"/>
              <a:t>Virtuální realita</a:t>
            </a:r>
            <a:r>
              <a:rPr lang="cs-CZ" dirty="0"/>
              <a:t> (VR) je technologie umožňující uživateli ocitnout se v simulovaném prostředí, ideálně doprovázené jeho interakcí s ním. Technologie virtuální reality vytvářejí iluzi skutečného světa (např. při výcviku boje, pilotování, lékařství), nebo fiktivního světa počítačových her.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C823127-FFEC-4199-A3C0-7D86389F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36" y="303252"/>
            <a:ext cx="7886700" cy="1325563"/>
          </a:xfrm>
        </p:spPr>
        <p:txBody>
          <a:bodyPr/>
          <a:lstStyle/>
          <a:p>
            <a:r>
              <a:rPr lang="cs-CZ" b="1" dirty="0"/>
              <a:t>Virtuální a rozšířená realita</a:t>
            </a:r>
          </a:p>
        </p:txBody>
      </p:sp>
      <p:pic>
        <p:nvPicPr>
          <p:cNvPr id="2050" name="Picture 2" descr="Free Vr Virtual Reality illustration and picture">
            <a:extLst>
              <a:ext uri="{FF2B5EF4-FFF2-40B4-BE49-F238E27FC236}">
                <a16:creationId xmlns:a16="http://schemas.microsoft.com/office/drawing/2014/main" id="{BA3DDE2B-719D-4B81-8F89-C01AC427C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034" y="2656532"/>
            <a:ext cx="6590538" cy="420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Virtual Reality illustration and picture">
            <a:extLst>
              <a:ext uri="{FF2B5EF4-FFF2-40B4-BE49-F238E27FC236}">
                <a16:creationId xmlns:a16="http://schemas.microsoft.com/office/drawing/2014/main" id="{36634821-05E3-4BCF-8C86-7BF923D61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10235"/>
            <a:ext cx="4155034" cy="277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59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7EAB3A3-937C-4833-BA54-19DE4ECF7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55400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873A9DC-1C2C-4082-9E2B-E085E080B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67" y="1708435"/>
            <a:ext cx="8526065" cy="50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05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03A8F75-925C-49A8-B4C2-F107067DE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17C7E95-A06D-426E-93C0-F19EBEEF6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6691"/>
            <a:ext cx="9144000" cy="58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79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2B69D853-5A77-4A3C-8A51-50692CD22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4908499" cy="2355494"/>
          </a:xfrm>
        </p:spPr>
        <p:txBody>
          <a:bodyPr>
            <a:normAutofit/>
          </a:bodyPr>
          <a:lstStyle/>
          <a:p>
            <a:r>
              <a:rPr lang="cs-CZ" b="1" dirty="0"/>
              <a:t>NIRS</a:t>
            </a:r>
            <a:br>
              <a:rPr lang="cs-CZ" b="1" dirty="0"/>
            </a:br>
            <a:r>
              <a:rPr lang="cs-CZ" dirty="0" err="1"/>
              <a:t>Near-infrared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spectroscopy</a:t>
            </a:r>
            <a:endParaRPr lang="cs-CZ" dirty="0"/>
          </a:p>
        </p:txBody>
      </p:sp>
      <p:pic>
        <p:nvPicPr>
          <p:cNvPr id="10244" name="Picture 4" descr="NIRx | fNIRS Systems | NIRS Devices">
            <a:extLst>
              <a:ext uri="{FF2B5EF4-FFF2-40B4-BE49-F238E27FC236}">
                <a16:creationId xmlns:a16="http://schemas.microsoft.com/office/drawing/2014/main" id="{D5F1A8EC-D7C5-428E-9847-8EFFBF8D2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66" y="0"/>
            <a:ext cx="3992333" cy="319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upload.wikimedia.org/wikipedia/commons/thumb/0/01/Blonde_fNIRS_lady.jpg/1280px-Blonde_fNIRS_lady.jpg">
            <a:extLst>
              <a:ext uri="{FF2B5EF4-FFF2-40B4-BE49-F238E27FC236}">
                <a16:creationId xmlns:a16="http://schemas.microsoft.com/office/drawing/2014/main" id="{678921E0-2C1F-43C1-B0E8-75B2FD1F9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1840"/>
            <a:ext cx="5350633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445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C1B13C-57AE-431D-87E3-2D774A025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35" y="1424017"/>
            <a:ext cx="7447333" cy="1655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Rozšířená realita</a:t>
            </a:r>
            <a:r>
              <a:rPr lang="cs-CZ" dirty="0"/>
              <a:t> nebo také „</a:t>
            </a:r>
            <a:r>
              <a:rPr lang="cs-CZ" dirty="0" err="1"/>
              <a:t>augmentovaná</a:t>
            </a:r>
            <a:r>
              <a:rPr lang="cs-CZ" dirty="0"/>
              <a:t> realita” (AR) je označení pro vizuální dosazení digitálního objektu do reality za pomocí 3D </a:t>
            </a:r>
            <a:r>
              <a:rPr lang="cs-CZ" dirty="0" err="1"/>
              <a:t>skenů</a:t>
            </a:r>
            <a:r>
              <a:rPr lang="cs-CZ" dirty="0"/>
              <a:t> okolního prostředí.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C823127-FFEC-4199-A3C0-7D86389F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36" y="303252"/>
            <a:ext cx="7886700" cy="1325563"/>
          </a:xfrm>
        </p:spPr>
        <p:txBody>
          <a:bodyPr/>
          <a:lstStyle/>
          <a:p>
            <a:r>
              <a:rPr lang="cs-CZ" b="1" dirty="0"/>
              <a:t>Virtuální a rozšířená realita</a:t>
            </a:r>
          </a:p>
        </p:txBody>
      </p:sp>
      <p:pic>
        <p:nvPicPr>
          <p:cNvPr id="3074" name="Picture 2" descr="Free Augmented Reality Medical photo and picture">
            <a:extLst>
              <a:ext uri="{FF2B5EF4-FFF2-40B4-BE49-F238E27FC236}">
                <a16:creationId xmlns:a16="http://schemas.microsoft.com/office/drawing/2014/main" id="{02A29E6B-5AD4-4D74-B698-BC4F3C007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2489"/>
            <a:ext cx="4396435" cy="32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9 Powerful Real-World Applications Of Augmented Reality (AR) Today">
            <a:extLst>
              <a:ext uri="{FF2B5EF4-FFF2-40B4-BE49-F238E27FC236}">
                <a16:creationId xmlns:a16="http://schemas.microsoft.com/office/drawing/2014/main" id="{900437B1-189D-4514-B31F-8FEA6B75B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011" y="3612489"/>
            <a:ext cx="4945990" cy="32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931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E23632-B8CC-4BCD-B033-D376D312D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Akcelerometr</a:t>
            </a:r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DC5D0A20-5C8C-4442-AEB0-6B7477324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443" y="1825624"/>
            <a:ext cx="7440015" cy="4351338"/>
          </a:xfrm>
        </p:spPr>
        <p:txBody>
          <a:bodyPr/>
          <a:lstStyle/>
          <a:p>
            <a:r>
              <a:rPr lang="cs-CZ" dirty="0"/>
              <a:t>slouží k měření statického gravitačního zrychlení, které umožňuje určit úhel vychýlení měřeného objektu od svislice</a:t>
            </a:r>
          </a:p>
          <a:p>
            <a:r>
              <a:rPr lang="cs-CZ" dirty="0"/>
              <a:t>gravitační zrychlení </a:t>
            </a:r>
            <a:r>
              <a:rPr lang="de-DE" i="1" dirty="0" err="1"/>
              <a:t>a</a:t>
            </a:r>
            <a:r>
              <a:rPr lang="de-DE" baseline="-25000" dirty="0" err="1"/>
              <a:t>g</a:t>
            </a:r>
            <a:r>
              <a:rPr lang="de-DE" baseline="-25000" dirty="0"/>
              <a:t> </a:t>
            </a:r>
            <a:r>
              <a:rPr lang="cs-CZ" dirty="0"/>
              <a:t>je zrychlení, které tělesu udílí gravitační síla</a:t>
            </a:r>
          </a:p>
          <a:p>
            <a:r>
              <a:rPr lang="de-DE" i="1" dirty="0" err="1"/>
              <a:t>a</a:t>
            </a:r>
            <a:r>
              <a:rPr lang="de-DE" baseline="-25000" dirty="0" err="1"/>
              <a:t>g</a:t>
            </a:r>
            <a:r>
              <a:rPr lang="de-DE" dirty="0"/>
              <a:t> = 9,823 m·s</a:t>
            </a:r>
            <a:r>
              <a:rPr lang="de-DE" baseline="30000" dirty="0"/>
              <a:t>−2</a:t>
            </a:r>
            <a:endParaRPr lang="cs-CZ" dirty="0"/>
          </a:p>
        </p:txBody>
      </p:sp>
      <p:pic>
        <p:nvPicPr>
          <p:cNvPr id="1026" name="Picture 2" descr="https://upload.wikimedia.org/wikipedia/commons/1/1b/Motorola_Xoom_-_Kionix_KXTF9-1171.jpg">
            <a:extLst>
              <a:ext uri="{FF2B5EF4-FFF2-40B4-BE49-F238E27FC236}">
                <a16:creationId xmlns:a16="http://schemas.microsoft.com/office/drawing/2014/main" id="{A996ABF4-9F08-432E-91FA-F1A56139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588" y="4226039"/>
            <a:ext cx="1978762" cy="197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204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DBFEB98-42F6-41AC-B15D-ED0B30FB2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597" y="2026645"/>
            <a:ext cx="4710989" cy="477678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6AE07ED-67E7-4B34-86CD-92E6CA67D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4" y="1143316"/>
            <a:ext cx="5761119" cy="176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3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105A7F-7A26-41C1-9286-86252E4C9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34" y="0"/>
            <a:ext cx="7886700" cy="1325563"/>
          </a:xfrm>
        </p:spPr>
        <p:txBody>
          <a:bodyPr/>
          <a:lstStyle/>
          <a:p>
            <a:r>
              <a:rPr lang="cs-CZ" dirty="0"/>
              <a:t>Aplikace </a:t>
            </a:r>
            <a:r>
              <a:rPr lang="cs-CZ" b="1" dirty="0" err="1">
                <a:solidFill>
                  <a:srgbClr val="0070C0"/>
                </a:solidFill>
              </a:rPr>
              <a:t>Accelerometer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49FF2D3-D4CD-4EE5-9DA9-4B748F8EE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16" y="1139561"/>
            <a:ext cx="3260514" cy="554287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F7B2CF1-D4F5-402E-BD1B-D4C44BF1E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146" y="1139561"/>
            <a:ext cx="3230176" cy="554287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8354B0F-FBAD-4029-B39D-1D71FA0E7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672" y="64221"/>
            <a:ext cx="1876687" cy="18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54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2C66282-F551-4BCB-AED5-46DCBD9CB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127575"/>
            <a:ext cx="3878580" cy="35119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6D1A32F-7DE3-407C-BE76-2FC025256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15"/>
            <a:ext cx="5160151" cy="49758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D7FBA39-45F8-4C83-9741-BEE3FEC1D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106" y="1186190"/>
            <a:ext cx="3700114" cy="10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90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105A7F-7A26-41C1-9286-86252E4C9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34" y="0"/>
            <a:ext cx="7886700" cy="1325563"/>
          </a:xfrm>
        </p:spPr>
        <p:txBody>
          <a:bodyPr/>
          <a:lstStyle/>
          <a:p>
            <a:r>
              <a:rPr lang="cs-CZ" dirty="0"/>
              <a:t>Aplikace </a:t>
            </a:r>
            <a:r>
              <a:rPr lang="cs-CZ" b="1" dirty="0" err="1">
                <a:solidFill>
                  <a:srgbClr val="0070C0"/>
                </a:solidFill>
              </a:rPr>
              <a:t>Clinometer</a:t>
            </a:r>
            <a:r>
              <a:rPr lang="cs-CZ" b="1" dirty="0">
                <a:solidFill>
                  <a:srgbClr val="0070C0"/>
                </a:solidFill>
              </a:rPr>
              <a:t> + </a:t>
            </a:r>
            <a:r>
              <a:rPr lang="cs-CZ" b="1" dirty="0" err="1">
                <a:solidFill>
                  <a:srgbClr val="0070C0"/>
                </a:solidFill>
              </a:rPr>
              <a:t>bubble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level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890D671-FF18-4E99-A0B9-1EB3DFC9F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638" y="925544"/>
            <a:ext cx="1933845" cy="190526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A8E13C0-59FD-456C-B888-0CCA3ABAB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55" y="1139561"/>
            <a:ext cx="3263970" cy="54556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66C7237-F647-4D67-8BDC-C98375A67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146" y="1139561"/>
            <a:ext cx="3414151" cy="545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37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105A7F-7A26-41C1-9286-86252E4C9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34" y="0"/>
            <a:ext cx="7886700" cy="1325563"/>
          </a:xfrm>
        </p:spPr>
        <p:txBody>
          <a:bodyPr/>
          <a:lstStyle/>
          <a:p>
            <a:r>
              <a:rPr lang="cs-CZ" dirty="0"/>
              <a:t>Aplikace </a:t>
            </a:r>
            <a:r>
              <a:rPr lang="cs-CZ" b="1" dirty="0">
                <a:solidFill>
                  <a:srgbClr val="0070C0"/>
                </a:solidFill>
              </a:rPr>
              <a:t>Laser </a:t>
            </a:r>
            <a:r>
              <a:rPr lang="cs-CZ" b="1" dirty="0" err="1">
                <a:solidFill>
                  <a:srgbClr val="0070C0"/>
                </a:solidFill>
              </a:rPr>
              <a:t>Level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551E91C-94ED-4EF5-BF9B-D9497D34F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04" y="1130542"/>
            <a:ext cx="3121992" cy="556091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1EB0F59-7046-424C-A4EA-25470BF89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150" y="3687637"/>
            <a:ext cx="5435209" cy="300381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A599AB5-A298-4C71-8AC3-F7CB01DF2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447" y="377978"/>
            <a:ext cx="2934057" cy="300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0464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529</TotalTime>
  <Words>180</Words>
  <Application>Microsoft Office PowerPoint</Application>
  <PresentationFormat>Předvádění na obrazovce (4:3)</PresentationFormat>
  <Paragraphs>18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Motiv Office</vt:lpstr>
      <vt:lpstr>Modelování a simulace</vt:lpstr>
      <vt:lpstr>Virtuální a rozšířená realita</vt:lpstr>
      <vt:lpstr>Virtuální a rozšířená realita</vt:lpstr>
      <vt:lpstr>Akcelerometr</vt:lpstr>
      <vt:lpstr>Prezentace aplikace PowerPoint</vt:lpstr>
      <vt:lpstr>Aplikace Accelerometer</vt:lpstr>
      <vt:lpstr>Prezentace aplikace PowerPoint</vt:lpstr>
      <vt:lpstr>Aplikace Clinometer + bubble level</vt:lpstr>
      <vt:lpstr>Aplikace Laser Level</vt:lpstr>
      <vt:lpstr>Anaglyf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Aplikace Heart Monitor</vt:lpstr>
      <vt:lpstr>Pulsní oxymetr</vt:lpstr>
      <vt:lpstr>Prezentace aplikace PowerPoint</vt:lpstr>
      <vt:lpstr>Prezentace aplikace PowerPoint</vt:lpstr>
      <vt:lpstr>Prezentace aplikace PowerPoint</vt:lpstr>
      <vt:lpstr>NIRS Near-infrared  spectroscopy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Vojkůvka Michal (2720)</dc:creator>
  <cp:lastModifiedBy>Vojkůvka Michal (2720)</cp:lastModifiedBy>
  <cp:revision>31</cp:revision>
  <cp:lastPrinted>2023-02-14T16:58:49Z</cp:lastPrinted>
  <dcterms:created xsi:type="dcterms:W3CDTF">2023-02-14T14:59:40Z</dcterms:created>
  <dcterms:modified xsi:type="dcterms:W3CDTF">2023-03-19T20:03:41Z</dcterms:modified>
</cp:coreProperties>
</file>