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0" r:id="rId2"/>
    <p:sldId id="288" r:id="rId3"/>
    <p:sldId id="287" r:id="rId4"/>
    <p:sldId id="263" r:id="rId5"/>
    <p:sldId id="289" r:id="rId6"/>
    <p:sldId id="290" r:id="rId7"/>
    <p:sldId id="264" r:id="rId8"/>
    <p:sldId id="265" r:id="rId9"/>
    <p:sldId id="266" r:id="rId10"/>
    <p:sldId id="268" r:id="rId11"/>
    <p:sldId id="257" r:id="rId12"/>
    <p:sldId id="258" r:id="rId13"/>
    <p:sldId id="259" r:id="rId14"/>
    <p:sldId id="261" r:id="rId15"/>
    <p:sldId id="260" r:id="rId16"/>
    <p:sldId id="274" r:id="rId17"/>
    <p:sldId id="275" r:id="rId18"/>
    <p:sldId id="291" r:id="rId19"/>
    <p:sldId id="292" r:id="rId20"/>
    <p:sldId id="306" r:id="rId21"/>
    <p:sldId id="307" r:id="rId22"/>
    <p:sldId id="293" r:id="rId23"/>
    <p:sldId id="295" r:id="rId24"/>
    <p:sldId id="298" r:id="rId25"/>
    <p:sldId id="299" r:id="rId26"/>
    <p:sldId id="297" r:id="rId27"/>
    <p:sldId id="294" r:id="rId28"/>
    <p:sldId id="300" r:id="rId29"/>
    <p:sldId id="302" r:id="rId30"/>
    <p:sldId id="303" r:id="rId31"/>
    <p:sldId id="304" r:id="rId32"/>
    <p:sldId id="305" r:id="rId3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snapToGrid="0">
      <p:cViewPr varScale="1">
        <p:scale>
          <a:sx n="131" d="100"/>
          <a:sy n="131" d="100"/>
        </p:scale>
        <p:origin x="118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0558180-F484-4DFA-A3F6-3D79340977C0}" type="datetimeFigureOut">
              <a:rPr lang="cs-CZ" smtClean="0"/>
              <a:t>17.03.2023</a:t>
            </a:fld>
            <a:endParaRPr lang="cs-CZ"/>
          </a:p>
        </p:txBody>
      </p:sp>
      <p:sp>
        <p:nvSpPr>
          <p:cNvPr id="4" name="Zástupný symbol pro obrázek snímku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2CF12A3-59E2-4421-84C6-346DA75AF2B0}" type="slidenum">
              <a:rPr lang="cs-CZ" smtClean="0"/>
              <a:t>‹#›</a:t>
            </a:fld>
            <a:endParaRPr lang="cs-CZ"/>
          </a:p>
        </p:txBody>
      </p:sp>
    </p:spTree>
    <p:extLst>
      <p:ext uri="{BB962C8B-B14F-4D97-AF65-F5344CB8AC3E}">
        <p14:creationId xmlns:p14="http://schemas.microsoft.com/office/powerpoint/2010/main" val="282882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C72D493-841C-425F-A674-7BEF5AE68307}" type="datetime1">
              <a:rPr lang="cs-CZ" smtClean="0"/>
              <a:t>17.03.2023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157033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1753B66-8254-453D-9DDD-BD2433AAD6DF}" type="datetime1">
              <a:rPr lang="cs-CZ" smtClean="0"/>
              <a:t>17.03.2023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341723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86B79F5-54DC-46E6-9430-FE09F9B94766}" type="datetime1">
              <a:rPr lang="cs-CZ" smtClean="0"/>
              <a:t>17.03.2023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362312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A1E874B-5FFC-49BB-906E-0BC8E21B0565}" type="datetime1">
              <a:rPr lang="cs-CZ" smtClean="0"/>
              <a:t>17.03.2023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244963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12B7CFB5-76E4-4C69-8DE1-01B4E42DF246}" type="datetime1">
              <a:rPr lang="cs-CZ" smtClean="0"/>
              <a:t>17.03.2023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361735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E5DFF0-04E9-4193-A204-F45B483E1CC8}" type="datetime1">
              <a:rPr lang="cs-CZ" smtClean="0"/>
              <a:t>17.03.2023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53626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D62DEB1-595E-425D-8198-99D83C0CEC9C}" type="datetime1">
              <a:rPr lang="cs-CZ" smtClean="0"/>
              <a:t>17.03.2023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269160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3BEB7B6D-6BF3-4531-8198-98E93E8E6720}" type="datetime1">
              <a:rPr lang="cs-CZ" smtClean="0"/>
              <a:t>17.03.2023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68710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455B3-12F8-4B21-9396-688026BA4A83}" type="datetime1">
              <a:rPr lang="cs-CZ" smtClean="0"/>
              <a:t>17.03.2023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375696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BD0B12D-82A8-4D1A-93C8-D5502F33A679}" type="datetime1">
              <a:rPr lang="cs-CZ" smtClean="0"/>
              <a:t>17.03.2023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201613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83C146B-68AD-445A-A6DF-0EE5FB7B0144}" type="datetime1">
              <a:rPr lang="cs-CZ" smtClean="0"/>
              <a:t>17.03.2023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D4AC97B-3782-4964-8A86-F46A36316F1C}" type="slidenum">
              <a:rPr lang="cs-CZ" smtClean="0"/>
              <a:t>‹#›</a:t>
            </a:fld>
            <a:endParaRPr lang="cs-CZ"/>
          </a:p>
        </p:txBody>
      </p:sp>
    </p:spTree>
    <p:extLst>
      <p:ext uri="{BB962C8B-B14F-4D97-AF65-F5344CB8AC3E}">
        <p14:creationId xmlns:p14="http://schemas.microsoft.com/office/powerpoint/2010/main" val="175074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4D9FB-0FFB-4708-BE60-C80816452497}" type="datetime1">
              <a:rPr lang="cs-CZ" smtClean="0"/>
              <a:t>17.03.2023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C97B-3782-4964-8A86-F46A36316F1C}" type="slidenum">
              <a:rPr lang="cs-CZ" smtClean="0"/>
              <a:t>‹#›</a:t>
            </a:fld>
            <a:endParaRPr lang="cs-CZ"/>
          </a:p>
        </p:txBody>
      </p:sp>
    </p:spTree>
    <p:extLst>
      <p:ext uri="{BB962C8B-B14F-4D97-AF65-F5344CB8AC3E}">
        <p14:creationId xmlns:p14="http://schemas.microsoft.com/office/powerpoint/2010/main" val="423515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youtube.com/watch?v=N3MCvREORV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mUr_ezQv1sY"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5F061D-0C2B-4362-80AB-FA5785AF1F3C}"/>
              </a:ext>
            </a:extLst>
          </p:cNvPr>
          <p:cNvSpPr>
            <a:spLocks noGrp="1"/>
          </p:cNvSpPr>
          <p:nvPr>
            <p:ph type="title"/>
          </p:nvPr>
        </p:nvSpPr>
        <p:spPr>
          <a:xfrm>
            <a:off x="127577" y="-165127"/>
            <a:ext cx="7886700" cy="1325563"/>
          </a:xfrm>
        </p:spPr>
        <p:txBody>
          <a:bodyPr/>
          <a:lstStyle/>
          <a:p>
            <a:r>
              <a:rPr lang="cs-CZ" b="1" dirty="0" err="1"/>
              <a:t>Anaglyph</a:t>
            </a:r>
            <a:r>
              <a:rPr lang="cs-CZ" b="1" dirty="0"/>
              <a:t> 3D</a:t>
            </a:r>
          </a:p>
        </p:txBody>
      </p:sp>
      <p:pic>
        <p:nvPicPr>
          <p:cNvPr id="7170" name="Picture 2" descr="https://upload.wikimedia.org/wikipedia/commons/a/a9/Olym._Natl._Park.jpg">
            <a:extLst>
              <a:ext uri="{FF2B5EF4-FFF2-40B4-BE49-F238E27FC236}">
                <a16:creationId xmlns:a16="http://schemas.microsoft.com/office/drawing/2014/main" id="{62EC8D74-2C4C-4E37-BC8F-A698FB4B3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320" y="0"/>
            <a:ext cx="4297680" cy="336293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F98911E-7FB3-43FB-9476-4B0BC3875309}"/>
              </a:ext>
            </a:extLst>
          </p:cNvPr>
          <p:cNvPicPr>
            <a:picLocks noChangeAspect="1"/>
          </p:cNvPicPr>
          <p:nvPr/>
        </p:nvPicPr>
        <p:blipFill>
          <a:blip r:embed="rId3"/>
          <a:stretch>
            <a:fillRect/>
          </a:stretch>
        </p:blipFill>
        <p:spPr>
          <a:xfrm>
            <a:off x="733381" y="922019"/>
            <a:ext cx="3636956" cy="2294183"/>
          </a:xfrm>
          <a:prstGeom prst="rect">
            <a:avLst/>
          </a:prstGeom>
        </p:spPr>
      </p:pic>
      <p:sp>
        <p:nvSpPr>
          <p:cNvPr id="3" name="TextovéPole 2">
            <a:extLst>
              <a:ext uri="{FF2B5EF4-FFF2-40B4-BE49-F238E27FC236}">
                <a16:creationId xmlns:a16="http://schemas.microsoft.com/office/drawing/2014/main" id="{1FE06A2E-712C-40C4-B69F-6DEFB374135B}"/>
              </a:ext>
            </a:extLst>
          </p:cNvPr>
          <p:cNvSpPr txBox="1"/>
          <p:nvPr/>
        </p:nvSpPr>
        <p:spPr>
          <a:xfrm>
            <a:off x="577902" y="3877056"/>
            <a:ext cx="8412480" cy="2031325"/>
          </a:xfrm>
          <a:prstGeom prst="rect">
            <a:avLst/>
          </a:prstGeom>
          <a:noFill/>
        </p:spPr>
        <p:txBody>
          <a:bodyPr wrap="square" rtlCol="0">
            <a:spAutoFit/>
          </a:bodyPr>
          <a:lstStyle/>
          <a:p>
            <a:r>
              <a:rPr lang="en-US" dirty="0"/>
              <a:t>Anaglyph 3D is the stereoscopic 3D effect achieved by means of encoding each eye's image using filters of different (usually chromatically opposite) colors, typically red and cyan. Anaglyph 3D images contain two differently filtered colored images, one for each eye. When viewed through the "color-coded" "anaglyph glasses", each of the two images reaches the eye it's intended for, revealing an integrated stereoscopic image. The visual cortex of the brain fuses this into the perception of a three-dimensional scene or composition.</a:t>
            </a:r>
            <a:endParaRPr lang="cs-CZ" dirty="0"/>
          </a:p>
        </p:txBody>
      </p:sp>
      <p:sp>
        <p:nvSpPr>
          <p:cNvPr id="4" name="Zástupný symbol pro číslo snímku 3">
            <a:extLst>
              <a:ext uri="{FF2B5EF4-FFF2-40B4-BE49-F238E27FC236}">
                <a16:creationId xmlns:a16="http://schemas.microsoft.com/office/drawing/2014/main" id="{08827CBA-B908-4F13-9B39-A616BC89CA5E}"/>
              </a:ext>
            </a:extLst>
          </p:cNvPr>
          <p:cNvSpPr>
            <a:spLocks noGrp="1"/>
          </p:cNvSpPr>
          <p:nvPr>
            <p:ph type="sldNum" sz="quarter" idx="12"/>
          </p:nvPr>
        </p:nvSpPr>
        <p:spPr/>
        <p:txBody>
          <a:bodyPr/>
          <a:lstStyle/>
          <a:p>
            <a:fld id="{BD4AC97B-3782-4964-8A86-F46A36316F1C}" type="slidenum">
              <a:rPr lang="cs-CZ" smtClean="0"/>
              <a:t>1</a:t>
            </a:fld>
            <a:endParaRPr lang="cs-CZ"/>
          </a:p>
        </p:txBody>
      </p:sp>
    </p:spTree>
    <p:extLst>
      <p:ext uri="{BB962C8B-B14F-4D97-AF65-F5344CB8AC3E}">
        <p14:creationId xmlns:p14="http://schemas.microsoft.com/office/powerpoint/2010/main" val="3685105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51777D-B252-46BB-B4FC-5E91917C799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D12E4A0-3D03-4CA3-8068-CD3ECEE50B9E}"/>
              </a:ext>
            </a:extLst>
          </p:cNvPr>
          <p:cNvSpPr>
            <a:spLocks noGrp="1"/>
          </p:cNvSpPr>
          <p:nvPr>
            <p:ph idx="1"/>
          </p:nvPr>
        </p:nvSpPr>
        <p:spPr/>
        <p:txBody>
          <a:bodyPr/>
          <a:lstStyle/>
          <a:p>
            <a:endParaRPr lang="cs-CZ"/>
          </a:p>
        </p:txBody>
      </p:sp>
      <p:pic>
        <p:nvPicPr>
          <p:cNvPr id="3074" name="Picture 2" descr="https://www.fce.vutbr.cz/aiu/vojkuvka.m/u3v/kurzy/cstt/images/Anaglyf_Masaryk.jpg">
            <a:extLst>
              <a:ext uri="{FF2B5EF4-FFF2-40B4-BE49-F238E27FC236}">
                <a16:creationId xmlns:a16="http://schemas.microsoft.com/office/drawing/2014/main" id="{2413CD48-BB8E-4BDB-B866-076D45166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01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5F1F218D-422F-4FD5-9D30-D0D7E49B9E92}"/>
              </a:ext>
            </a:extLst>
          </p:cNvPr>
          <p:cNvSpPr>
            <a:spLocks noGrp="1"/>
          </p:cNvSpPr>
          <p:nvPr>
            <p:ph type="sldNum" sz="quarter" idx="12"/>
          </p:nvPr>
        </p:nvSpPr>
        <p:spPr/>
        <p:txBody>
          <a:bodyPr/>
          <a:lstStyle/>
          <a:p>
            <a:fld id="{BD4AC97B-3782-4964-8A86-F46A36316F1C}" type="slidenum">
              <a:rPr lang="cs-CZ" smtClean="0"/>
              <a:t>10</a:t>
            </a:fld>
            <a:endParaRPr lang="cs-CZ"/>
          </a:p>
        </p:txBody>
      </p:sp>
    </p:spTree>
    <p:extLst>
      <p:ext uri="{BB962C8B-B14F-4D97-AF65-F5344CB8AC3E}">
        <p14:creationId xmlns:p14="http://schemas.microsoft.com/office/powerpoint/2010/main" val="372181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23632-B8CC-4BCD-B033-D376D312DAB7}"/>
              </a:ext>
            </a:extLst>
          </p:cNvPr>
          <p:cNvSpPr>
            <a:spLocks noGrp="1"/>
          </p:cNvSpPr>
          <p:nvPr>
            <p:ph type="title"/>
          </p:nvPr>
        </p:nvSpPr>
        <p:spPr/>
        <p:txBody>
          <a:bodyPr/>
          <a:lstStyle/>
          <a:p>
            <a:r>
              <a:rPr lang="cs-CZ" b="1" dirty="0" err="1"/>
              <a:t>Accelerometer</a:t>
            </a:r>
            <a:endParaRPr lang="cs-CZ" b="1" dirty="0"/>
          </a:p>
        </p:txBody>
      </p:sp>
      <p:sp>
        <p:nvSpPr>
          <p:cNvPr id="11" name="Zástupný symbol pro obsah 10">
            <a:extLst>
              <a:ext uri="{FF2B5EF4-FFF2-40B4-BE49-F238E27FC236}">
                <a16:creationId xmlns:a16="http://schemas.microsoft.com/office/drawing/2014/main" id="{DC5D0A20-5C8C-4442-AEB0-6B7477324417}"/>
              </a:ext>
            </a:extLst>
          </p:cNvPr>
          <p:cNvSpPr>
            <a:spLocks noGrp="1"/>
          </p:cNvSpPr>
          <p:nvPr>
            <p:ph idx="1"/>
          </p:nvPr>
        </p:nvSpPr>
        <p:spPr>
          <a:xfrm>
            <a:off x="577443" y="1825624"/>
            <a:ext cx="7440015" cy="4351338"/>
          </a:xfrm>
        </p:spPr>
        <p:txBody>
          <a:bodyPr/>
          <a:lstStyle/>
          <a:p>
            <a:r>
              <a:rPr lang="en-US" dirty="0"/>
              <a:t>An accelerometer is a tool that measures proper acceleration.</a:t>
            </a:r>
            <a:endParaRPr lang="cs-CZ" dirty="0"/>
          </a:p>
          <a:p>
            <a:r>
              <a:rPr lang="en-US" dirty="0"/>
              <a:t>Proper acceleration is the acceleration (the rate of change of velocity) of a body in its own instantaneous rest frame</a:t>
            </a:r>
            <a:endParaRPr lang="cs-CZ" dirty="0"/>
          </a:p>
          <a:p>
            <a:r>
              <a:rPr lang="de-DE" i="1" dirty="0" err="1"/>
              <a:t>a</a:t>
            </a:r>
            <a:r>
              <a:rPr lang="de-DE" baseline="-25000" dirty="0" err="1"/>
              <a:t>g</a:t>
            </a:r>
            <a:r>
              <a:rPr lang="de-DE" dirty="0"/>
              <a:t> = 9,823 m·s</a:t>
            </a:r>
            <a:r>
              <a:rPr lang="de-DE" baseline="30000" dirty="0"/>
              <a:t>−2</a:t>
            </a:r>
            <a:endParaRPr lang="cs-CZ" dirty="0"/>
          </a:p>
        </p:txBody>
      </p:sp>
      <p:pic>
        <p:nvPicPr>
          <p:cNvPr id="1026" name="Picture 2" descr="https://upload.wikimedia.org/wikipedia/commons/1/1b/Motorola_Xoom_-_Kionix_KXTF9-1171.jpg">
            <a:extLst>
              <a:ext uri="{FF2B5EF4-FFF2-40B4-BE49-F238E27FC236}">
                <a16:creationId xmlns:a16="http://schemas.microsoft.com/office/drawing/2014/main" id="{A996ABF4-9F08-432E-91FA-F1A561392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678" y="3882224"/>
            <a:ext cx="1978762" cy="197876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7ADC21C5-FE5F-4CB1-B10B-DA698FB0D26D}"/>
              </a:ext>
            </a:extLst>
          </p:cNvPr>
          <p:cNvSpPr>
            <a:spLocks noGrp="1"/>
          </p:cNvSpPr>
          <p:nvPr>
            <p:ph type="sldNum" sz="quarter" idx="12"/>
          </p:nvPr>
        </p:nvSpPr>
        <p:spPr/>
        <p:txBody>
          <a:bodyPr/>
          <a:lstStyle/>
          <a:p>
            <a:fld id="{BD4AC97B-3782-4964-8A86-F46A36316F1C}" type="slidenum">
              <a:rPr lang="cs-CZ" smtClean="0"/>
              <a:t>11</a:t>
            </a:fld>
            <a:endParaRPr lang="cs-CZ"/>
          </a:p>
        </p:txBody>
      </p:sp>
    </p:spTree>
    <p:extLst>
      <p:ext uri="{BB962C8B-B14F-4D97-AF65-F5344CB8AC3E}">
        <p14:creationId xmlns:p14="http://schemas.microsoft.com/office/powerpoint/2010/main" val="150913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DBFEB98-42F6-41AC-B15D-ED0B30FB2162}"/>
              </a:ext>
            </a:extLst>
          </p:cNvPr>
          <p:cNvPicPr>
            <a:picLocks noChangeAspect="1"/>
          </p:cNvPicPr>
          <p:nvPr/>
        </p:nvPicPr>
        <p:blipFill>
          <a:blip r:embed="rId2"/>
          <a:stretch>
            <a:fillRect/>
          </a:stretch>
        </p:blipFill>
        <p:spPr>
          <a:xfrm>
            <a:off x="4330597" y="2026645"/>
            <a:ext cx="4710989" cy="4776785"/>
          </a:xfrm>
          <a:prstGeom prst="rect">
            <a:avLst/>
          </a:prstGeom>
        </p:spPr>
      </p:pic>
      <p:pic>
        <p:nvPicPr>
          <p:cNvPr id="4" name="Obrázek 3">
            <a:extLst>
              <a:ext uri="{FF2B5EF4-FFF2-40B4-BE49-F238E27FC236}">
                <a16:creationId xmlns:a16="http://schemas.microsoft.com/office/drawing/2014/main" id="{86AE07ED-67E7-4B34-86CD-92E6CA67D56D}"/>
              </a:ext>
            </a:extLst>
          </p:cNvPr>
          <p:cNvPicPr>
            <a:picLocks noChangeAspect="1"/>
          </p:cNvPicPr>
          <p:nvPr/>
        </p:nvPicPr>
        <p:blipFill>
          <a:blip r:embed="rId3"/>
          <a:stretch>
            <a:fillRect/>
          </a:stretch>
        </p:blipFill>
        <p:spPr>
          <a:xfrm>
            <a:off x="102414" y="1143316"/>
            <a:ext cx="5761119" cy="1766657"/>
          </a:xfrm>
          <a:prstGeom prst="rect">
            <a:avLst/>
          </a:prstGeom>
        </p:spPr>
      </p:pic>
      <p:sp>
        <p:nvSpPr>
          <p:cNvPr id="2" name="Obdélník 1">
            <a:extLst>
              <a:ext uri="{FF2B5EF4-FFF2-40B4-BE49-F238E27FC236}">
                <a16:creationId xmlns:a16="http://schemas.microsoft.com/office/drawing/2014/main" id="{79B8B4A1-9B0E-42CB-AD12-570DBE2C74E8}"/>
              </a:ext>
            </a:extLst>
          </p:cNvPr>
          <p:cNvSpPr/>
          <p:nvPr/>
        </p:nvSpPr>
        <p:spPr>
          <a:xfrm>
            <a:off x="3891686" y="304113"/>
            <a:ext cx="5252314" cy="369332"/>
          </a:xfrm>
          <a:prstGeom prst="rect">
            <a:avLst/>
          </a:prstGeom>
        </p:spPr>
        <p:txBody>
          <a:bodyPr wrap="square">
            <a:spAutoFit/>
          </a:bodyPr>
          <a:lstStyle/>
          <a:p>
            <a:r>
              <a:rPr lang="cs-CZ" dirty="0"/>
              <a:t>https://www.youtube.com/watch?v=KZVgKu6v808</a:t>
            </a:r>
          </a:p>
        </p:txBody>
      </p:sp>
      <p:sp>
        <p:nvSpPr>
          <p:cNvPr id="3" name="Zástupný symbol pro číslo snímku 2">
            <a:extLst>
              <a:ext uri="{FF2B5EF4-FFF2-40B4-BE49-F238E27FC236}">
                <a16:creationId xmlns:a16="http://schemas.microsoft.com/office/drawing/2014/main" id="{F0B89AA0-7637-4B81-9BC4-09A9A3954092}"/>
              </a:ext>
            </a:extLst>
          </p:cNvPr>
          <p:cNvSpPr>
            <a:spLocks noGrp="1"/>
          </p:cNvSpPr>
          <p:nvPr>
            <p:ph type="sldNum" sz="quarter" idx="12"/>
          </p:nvPr>
        </p:nvSpPr>
        <p:spPr/>
        <p:txBody>
          <a:bodyPr/>
          <a:lstStyle/>
          <a:p>
            <a:fld id="{BD4AC97B-3782-4964-8A86-F46A36316F1C}" type="slidenum">
              <a:rPr lang="cs-CZ" smtClean="0"/>
              <a:t>12</a:t>
            </a:fld>
            <a:endParaRPr lang="cs-CZ"/>
          </a:p>
        </p:txBody>
      </p:sp>
    </p:spTree>
    <p:extLst>
      <p:ext uri="{BB962C8B-B14F-4D97-AF65-F5344CB8AC3E}">
        <p14:creationId xmlns:p14="http://schemas.microsoft.com/office/powerpoint/2010/main" val="415528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05A7F-7A26-41C1-9286-86252E4C9FEA}"/>
              </a:ext>
            </a:extLst>
          </p:cNvPr>
          <p:cNvSpPr>
            <a:spLocks noGrp="1"/>
          </p:cNvSpPr>
          <p:nvPr>
            <p:ph type="title"/>
          </p:nvPr>
        </p:nvSpPr>
        <p:spPr>
          <a:xfrm>
            <a:off x="160934" y="0"/>
            <a:ext cx="7886700" cy="1325563"/>
          </a:xfrm>
        </p:spPr>
        <p:txBody>
          <a:bodyPr/>
          <a:lstStyle/>
          <a:p>
            <a:r>
              <a:rPr lang="cs-CZ" b="1" dirty="0" err="1">
                <a:solidFill>
                  <a:srgbClr val="0070C0"/>
                </a:solidFill>
              </a:rPr>
              <a:t>Accelerometer</a:t>
            </a:r>
            <a:endParaRPr lang="cs-CZ" b="1" dirty="0">
              <a:solidFill>
                <a:srgbClr val="0070C0"/>
              </a:solidFill>
            </a:endParaRPr>
          </a:p>
        </p:txBody>
      </p:sp>
      <p:pic>
        <p:nvPicPr>
          <p:cNvPr id="7" name="Obrázek 6">
            <a:extLst>
              <a:ext uri="{FF2B5EF4-FFF2-40B4-BE49-F238E27FC236}">
                <a16:creationId xmlns:a16="http://schemas.microsoft.com/office/drawing/2014/main" id="{549FF2D3-D4CD-4EE5-9DA9-4B748F8EE932}"/>
              </a:ext>
            </a:extLst>
          </p:cNvPr>
          <p:cNvPicPr>
            <a:picLocks noChangeAspect="1"/>
          </p:cNvPicPr>
          <p:nvPr/>
        </p:nvPicPr>
        <p:blipFill>
          <a:blip r:embed="rId2"/>
          <a:stretch>
            <a:fillRect/>
          </a:stretch>
        </p:blipFill>
        <p:spPr>
          <a:xfrm>
            <a:off x="230316" y="1139561"/>
            <a:ext cx="3260514" cy="5542874"/>
          </a:xfrm>
          <a:prstGeom prst="rect">
            <a:avLst/>
          </a:prstGeom>
        </p:spPr>
      </p:pic>
      <p:pic>
        <p:nvPicPr>
          <p:cNvPr id="8" name="Obrázek 7">
            <a:extLst>
              <a:ext uri="{FF2B5EF4-FFF2-40B4-BE49-F238E27FC236}">
                <a16:creationId xmlns:a16="http://schemas.microsoft.com/office/drawing/2014/main" id="{8F7B2CF1-D4F5-402E-BD1B-D4C44BF1ED3E}"/>
              </a:ext>
            </a:extLst>
          </p:cNvPr>
          <p:cNvPicPr>
            <a:picLocks noChangeAspect="1"/>
          </p:cNvPicPr>
          <p:nvPr/>
        </p:nvPicPr>
        <p:blipFill>
          <a:blip r:embed="rId3"/>
          <a:stretch>
            <a:fillRect/>
          </a:stretch>
        </p:blipFill>
        <p:spPr>
          <a:xfrm>
            <a:off x="3721146" y="1139561"/>
            <a:ext cx="3230176" cy="5542874"/>
          </a:xfrm>
          <a:prstGeom prst="rect">
            <a:avLst/>
          </a:prstGeom>
        </p:spPr>
      </p:pic>
      <p:pic>
        <p:nvPicPr>
          <p:cNvPr id="10" name="Obrázek 9">
            <a:extLst>
              <a:ext uri="{FF2B5EF4-FFF2-40B4-BE49-F238E27FC236}">
                <a16:creationId xmlns:a16="http://schemas.microsoft.com/office/drawing/2014/main" id="{38354B0F-FBAD-4029-B39D-1D71FA0E7B93}"/>
              </a:ext>
            </a:extLst>
          </p:cNvPr>
          <p:cNvPicPr>
            <a:picLocks noChangeAspect="1"/>
          </p:cNvPicPr>
          <p:nvPr/>
        </p:nvPicPr>
        <p:blipFill>
          <a:blip r:embed="rId4"/>
          <a:stretch>
            <a:fillRect/>
          </a:stretch>
        </p:blipFill>
        <p:spPr>
          <a:xfrm>
            <a:off x="7178672" y="64221"/>
            <a:ext cx="1876687" cy="1857634"/>
          </a:xfrm>
          <a:prstGeom prst="rect">
            <a:avLst/>
          </a:prstGeom>
        </p:spPr>
      </p:pic>
      <p:sp>
        <p:nvSpPr>
          <p:cNvPr id="3" name="Zástupný symbol pro číslo snímku 2">
            <a:extLst>
              <a:ext uri="{FF2B5EF4-FFF2-40B4-BE49-F238E27FC236}">
                <a16:creationId xmlns:a16="http://schemas.microsoft.com/office/drawing/2014/main" id="{C3728A6A-5DE9-42F0-A51F-6EEB96B071BB}"/>
              </a:ext>
            </a:extLst>
          </p:cNvPr>
          <p:cNvSpPr>
            <a:spLocks noGrp="1"/>
          </p:cNvSpPr>
          <p:nvPr>
            <p:ph type="sldNum" sz="quarter" idx="12"/>
          </p:nvPr>
        </p:nvSpPr>
        <p:spPr/>
        <p:txBody>
          <a:bodyPr/>
          <a:lstStyle/>
          <a:p>
            <a:fld id="{BD4AC97B-3782-4964-8A86-F46A36316F1C}" type="slidenum">
              <a:rPr lang="cs-CZ" smtClean="0"/>
              <a:t>13</a:t>
            </a:fld>
            <a:endParaRPr lang="cs-CZ"/>
          </a:p>
        </p:txBody>
      </p:sp>
    </p:spTree>
    <p:extLst>
      <p:ext uri="{BB962C8B-B14F-4D97-AF65-F5344CB8AC3E}">
        <p14:creationId xmlns:p14="http://schemas.microsoft.com/office/powerpoint/2010/main" val="937840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05A7F-7A26-41C1-9286-86252E4C9FEA}"/>
              </a:ext>
            </a:extLst>
          </p:cNvPr>
          <p:cNvSpPr>
            <a:spLocks noGrp="1"/>
          </p:cNvSpPr>
          <p:nvPr>
            <p:ph type="title"/>
          </p:nvPr>
        </p:nvSpPr>
        <p:spPr>
          <a:xfrm>
            <a:off x="160934" y="0"/>
            <a:ext cx="7886700" cy="1325563"/>
          </a:xfrm>
        </p:spPr>
        <p:txBody>
          <a:bodyPr/>
          <a:lstStyle/>
          <a:p>
            <a:r>
              <a:rPr lang="cs-CZ" b="1" dirty="0" err="1">
                <a:solidFill>
                  <a:srgbClr val="0070C0"/>
                </a:solidFill>
              </a:rPr>
              <a:t>Clinometer</a:t>
            </a:r>
            <a:r>
              <a:rPr lang="cs-CZ" b="1" dirty="0">
                <a:solidFill>
                  <a:srgbClr val="0070C0"/>
                </a:solidFill>
              </a:rPr>
              <a:t> + </a:t>
            </a:r>
            <a:r>
              <a:rPr lang="cs-CZ" b="1" dirty="0" err="1">
                <a:solidFill>
                  <a:srgbClr val="0070C0"/>
                </a:solidFill>
              </a:rPr>
              <a:t>bubble</a:t>
            </a:r>
            <a:r>
              <a:rPr lang="cs-CZ" b="1" dirty="0">
                <a:solidFill>
                  <a:srgbClr val="0070C0"/>
                </a:solidFill>
              </a:rPr>
              <a:t> </a:t>
            </a:r>
            <a:r>
              <a:rPr lang="cs-CZ" b="1" dirty="0" err="1">
                <a:solidFill>
                  <a:srgbClr val="0070C0"/>
                </a:solidFill>
              </a:rPr>
              <a:t>level</a:t>
            </a:r>
            <a:endParaRPr lang="cs-CZ" b="1" dirty="0">
              <a:solidFill>
                <a:srgbClr val="0070C0"/>
              </a:solidFill>
            </a:endParaRPr>
          </a:p>
        </p:txBody>
      </p:sp>
      <p:pic>
        <p:nvPicPr>
          <p:cNvPr id="3" name="Obrázek 2">
            <a:extLst>
              <a:ext uri="{FF2B5EF4-FFF2-40B4-BE49-F238E27FC236}">
                <a16:creationId xmlns:a16="http://schemas.microsoft.com/office/drawing/2014/main" id="{C890D671-FF18-4E99-A0B9-1EB3DFC9F187}"/>
              </a:ext>
            </a:extLst>
          </p:cNvPr>
          <p:cNvPicPr>
            <a:picLocks noChangeAspect="1"/>
          </p:cNvPicPr>
          <p:nvPr/>
        </p:nvPicPr>
        <p:blipFill>
          <a:blip r:embed="rId2"/>
          <a:stretch>
            <a:fillRect/>
          </a:stretch>
        </p:blipFill>
        <p:spPr>
          <a:xfrm>
            <a:off x="7181638" y="925544"/>
            <a:ext cx="1933845" cy="1905266"/>
          </a:xfrm>
          <a:prstGeom prst="rect">
            <a:avLst/>
          </a:prstGeom>
        </p:spPr>
      </p:pic>
      <p:pic>
        <p:nvPicPr>
          <p:cNvPr id="4" name="Obrázek 3">
            <a:extLst>
              <a:ext uri="{FF2B5EF4-FFF2-40B4-BE49-F238E27FC236}">
                <a16:creationId xmlns:a16="http://schemas.microsoft.com/office/drawing/2014/main" id="{5A8E13C0-59FD-456C-B888-0CCA3ABAB934}"/>
              </a:ext>
            </a:extLst>
          </p:cNvPr>
          <p:cNvPicPr>
            <a:picLocks noChangeAspect="1"/>
          </p:cNvPicPr>
          <p:nvPr/>
        </p:nvPicPr>
        <p:blipFill>
          <a:blip r:embed="rId3"/>
          <a:stretch>
            <a:fillRect/>
          </a:stretch>
        </p:blipFill>
        <p:spPr>
          <a:xfrm>
            <a:off x="309055" y="1139561"/>
            <a:ext cx="3263970" cy="5455676"/>
          </a:xfrm>
          <a:prstGeom prst="rect">
            <a:avLst/>
          </a:prstGeom>
        </p:spPr>
      </p:pic>
      <p:pic>
        <p:nvPicPr>
          <p:cNvPr id="5" name="Obrázek 4">
            <a:extLst>
              <a:ext uri="{FF2B5EF4-FFF2-40B4-BE49-F238E27FC236}">
                <a16:creationId xmlns:a16="http://schemas.microsoft.com/office/drawing/2014/main" id="{266C7237-F647-4D67-8BDC-C98375A67260}"/>
              </a:ext>
            </a:extLst>
          </p:cNvPr>
          <p:cNvPicPr>
            <a:picLocks noChangeAspect="1"/>
          </p:cNvPicPr>
          <p:nvPr/>
        </p:nvPicPr>
        <p:blipFill>
          <a:blip r:embed="rId4"/>
          <a:stretch>
            <a:fillRect/>
          </a:stretch>
        </p:blipFill>
        <p:spPr>
          <a:xfrm>
            <a:off x="3721146" y="1139561"/>
            <a:ext cx="3414151" cy="5454106"/>
          </a:xfrm>
          <a:prstGeom prst="rect">
            <a:avLst/>
          </a:prstGeom>
        </p:spPr>
      </p:pic>
      <p:sp>
        <p:nvSpPr>
          <p:cNvPr id="6" name="Zástupný symbol pro číslo snímku 5">
            <a:extLst>
              <a:ext uri="{FF2B5EF4-FFF2-40B4-BE49-F238E27FC236}">
                <a16:creationId xmlns:a16="http://schemas.microsoft.com/office/drawing/2014/main" id="{D99C7E51-7E8B-4B2A-A7B8-BF56B998E112}"/>
              </a:ext>
            </a:extLst>
          </p:cNvPr>
          <p:cNvSpPr>
            <a:spLocks noGrp="1"/>
          </p:cNvSpPr>
          <p:nvPr>
            <p:ph type="sldNum" sz="quarter" idx="12"/>
          </p:nvPr>
        </p:nvSpPr>
        <p:spPr/>
        <p:txBody>
          <a:bodyPr/>
          <a:lstStyle/>
          <a:p>
            <a:fld id="{BD4AC97B-3782-4964-8A86-F46A36316F1C}" type="slidenum">
              <a:rPr lang="cs-CZ" smtClean="0"/>
              <a:t>14</a:t>
            </a:fld>
            <a:endParaRPr lang="cs-CZ"/>
          </a:p>
        </p:txBody>
      </p:sp>
    </p:spTree>
    <p:extLst>
      <p:ext uri="{BB962C8B-B14F-4D97-AF65-F5344CB8AC3E}">
        <p14:creationId xmlns:p14="http://schemas.microsoft.com/office/powerpoint/2010/main" val="797249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05A7F-7A26-41C1-9286-86252E4C9FEA}"/>
              </a:ext>
            </a:extLst>
          </p:cNvPr>
          <p:cNvSpPr>
            <a:spLocks noGrp="1"/>
          </p:cNvSpPr>
          <p:nvPr>
            <p:ph type="title"/>
          </p:nvPr>
        </p:nvSpPr>
        <p:spPr>
          <a:xfrm>
            <a:off x="160934" y="0"/>
            <a:ext cx="7886700" cy="1325563"/>
          </a:xfrm>
        </p:spPr>
        <p:txBody>
          <a:bodyPr/>
          <a:lstStyle/>
          <a:p>
            <a:r>
              <a:rPr lang="cs-CZ" b="1" dirty="0">
                <a:solidFill>
                  <a:srgbClr val="0070C0"/>
                </a:solidFill>
              </a:rPr>
              <a:t>Laser </a:t>
            </a:r>
            <a:r>
              <a:rPr lang="cs-CZ" b="1" dirty="0" err="1">
                <a:solidFill>
                  <a:srgbClr val="0070C0"/>
                </a:solidFill>
              </a:rPr>
              <a:t>Level</a:t>
            </a:r>
            <a:endParaRPr lang="cs-CZ" b="1" dirty="0">
              <a:solidFill>
                <a:srgbClr val="0070C0"/>
              </a:solidFill>
            </a:endParaRPr>
          </a:p>
        </p:txBody>
      </p:sp>
      <p:pic>
        <p:nvPicPr>
          <p:cNvPr id="3" name="Obrázek 2">
            <a:extLst>
              <a:ext uri="{FF2B5EF4-FFF2-40B4-BE49-F238E27FC236}">
                <a16:creationId xmlns:a16="http://schemas.microsoft.com/office/drawing/2014/main" id="{E551E91C-94ED-4EF5-BF9B-D9497D34FC8F}"/>
              </a:ext>
            </a:extLst>
          </p:cNvPr>
          <p:cNvPicPr>
            <a:picLocks noChangeAspect="1"/>
          </p:cNvPicPr>
          <p:nvPr/>
        </p:nvPicPr>
        <p:blipFill>
          <a:blip r:embed="rId2"/>
          <a:stretch>
            <a:fillRect/>
          </a:stretch>
        </p:blipFill>
        <p:spPr>
          <a:xfrm>
            <a:off x="371804" y="1130542"/>
            <a:ext cx="3121992" cy="5560912"/>
          </a:xfrm>
          <a:prstGeom prst="rect">
            <a:avLst/>
          </a:prstGeom>
        </p:spPr>
      </p:pic>
      <p:pic>
        <p:nvPicPr>
          <p:cNvPr id="4" name="Obrázek 3">
            <a:extLst>
              <a:ext uri="{FF2B5EF4-FFF2-40B4-BE49-F238E27FC236}">
                <a16:creationId xmlns:a16="http://schemas.microsoft.com/office/drawing/2014/main" id="{D1EB0F59-7046-424C-A4EA-25470BF89D3F}"/>
              </a:ext>
            </a:extLst>
          </p:cNvPr>
          <p:cNvPicPr>
            <a:picLocks noChangeAspect="1"/>
          </p:cNvPicPr>
          <p:nvPr/>
        </p:nvPicPr>
        <p:blipFill>
          <a:blip r:embed="rId3"/>
          <a:stretch>
            <a:fillRect/>
          </a:stretch>
        </p:blipFill>
        <p:spPr>
          <a:xfrm>
            <a:off x="3620150" y="3687637"/>
            <a:ext cx="5435209" cy="3003817"/>
          </a:xfrm>
          <a:prstGeom prst="rect">
            <a:avLst/>
          </a:prstGeom>
        </p:spPr>
      </p:pic>
      <p:pic>
        <p:nvPicPr>
          <p:cNvPr id="5" name="Obrázek 4">
            <a:extLst>
              <a:ext uri="{FF2B5EF4-FFF2-40B4-BE49-F238E27FC236}">
                <a16:creationId xmlns:a16="http://schemas.microsoft.com/office/drawing/2014/main" id="{2A599AB5-A298-4C71-8AC3-F7CB01DF24A8}"/>
              </a:ext>
            </a:extLst>
          </p:cNvPr>
          <p:cNvPicPr>
            <a:picLocks noChangeAspect="1"/>
          </p:cNvPicPr>
          <p:nvPr/>
        </p:nvPicPr>
        <p:blipFill>
          <a:blip r:embed="rId4"/>
          <a:stretch>
            <a:fillRect/>
          </a:stretch>
        </p:blipFill>
        <p:spPr>
          <a:xfrm>
            <a:off x="5324447" y="377978"/>
            <a:ext cx="2934057" cy="3003817"/>
          </a:xfrm>
          <a:prstGeom prst="rect">
            <a:avLst/>
          </a:prstGeom>
        </p:spPr>
      </p:pic>
      <p:sp>
        <p:nvSpPr>
          <p:cNvPr id="6" name="Zástupný symbol pro číslo snímku 5">
            <a:extLst>
              <a:ext uri="{FF2B5EF4-FFF2-40B4-BE49-F238E27FC236}">
                <a16:creationId xmlns:a16="http://schemas.microsoft.com/office/drawing/2014/main" id="{DB9B4809-B561-4210-8043-91F77A010A89}"/>
              </a:ext>
            </a:extLst>
          </p:cNvPr>
          <p:cNvSpPr>
            <a:spLocks noGrp="1"/>
          </p:cNvSpPr>
          <p:nvPr>
            <p:ph type="sldNum" sz="quarter" idx="12"/>
          </p:nvPr>
        </p:nvSpPr>
        <p:spPr/>
        <p:txBody>
          <a:bodyPr/>
          <a:lstStyle/>
          <a:p>
            <a:fld id="{BD4AC97B-3782-4964-8A86-F46A36316F1C}" type="slidenum">
              <a:rPr lang="cs-CZ" smtClean="0"/>
              <a:t>15</a:t>
            </a:fld>
            <a:endParaRPr lang="cs-CZ"/>
          </a:p>
        </p:txBody>
      </p:sp>
    </p:spTree>
    <p:extLst>
      <p:ext uri="{BB962C8B-B14F-4D97-AF65-F5344CB8AC3E}">
        <p14:creationId xmlns:p14="http://schemas.microsoft.com/office/powerpoint/2010/main" val="4224476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AD374-19A1-4DA4-AA4D-7EC33EF3B924}"/>
              </a:ext>
            </a:extLst>
          </p:cNvPr>
          <p:cNvSpPr>
            <a:spLocks noGrp="1"/>
          </p:cNvSpPr>
          <p:nvPr>
            <p:ph type="title"/>
          </p:nvPr>
        </p:nvSpPr>
        <p:spPr/>
        <p:txBody>
          <a:bodyPr/>
          <a:lstStyle/>
          <a:p>
            <a:r>
              <a:rPr lang="cs-CZ" b="1" dirty="0" err="1"/>
              <a:t>Heart</a:t>
            </a:r>
            <a:r>
              <a:rPr lang="cs-CZ" b="1" dirty="0"/>
              <a:t> Monitor</a:t>
            </a:r>
          </a:p>
        </p:txBody>
      </p:sp>
      <p:pic>
        <p:nvPicPr>
          <p:cNvPr id="4" name="Obrázek 3">
            <a:extLst>
              <a:ext uri="{FF2B5EF4-FFF2-40B4-BE49-F238E27FC236}">
                <a16:creationId xmlns:a16="http://schemas.microsoft.com/office/drawing/2014/main" id="{BE95A6A2-2663-4389-81E8-67A626652BB9}"/>
              </a:ext>
            </a:extLst>
          </p:cNvPr>
          <p:cNvPicPr>
            <a:picLocks noChangeAspect="1"/>
          </p:cNvPicPr>
          <p:nvPr/>
        </p:nvPicPr>
        <p:blipFill>
          <a:blip r:embed="rId2"/>
          <a:stretch>
            <a:fillRect/>
          </a:stretch>
        </p:blipFill>
        <p:spPr>
          <a:xfrm>
            <a:off x="133350" y="1988820"/>
            <a:ext cx="2675375" cy="4762500"/>
          </a:xfrm>
          <a:prstGeom prst="rect">
            <a:avLst/>
          </a:prstGeom>
        </p:spPr>
      </p:pic>
      <p:pic>
        <p:nvPicPr>
          <p:cNvPr id="5" name="Obrázek 4">
            <a:extLst>
              <a:ext uri="{FF2B5EF4-FFF2-40B4-BE49-F238E27FC236}">
                <a16:creationId xmlns:a16="http://schemas.microsoft.com/office/drawing/2014/main" id="{60F98F18-82FA-4C08-994D-337FF22263A7}"/>
              </a:ext>
            </a:extLst>
          </p:cNvPr>
          <p:cNvPicPr>
            <a:picLocks noChangeAspect="1"/>
          </p:cNvPicPr>
          <p:nvPr/>
        </p:nvPicPr>
        <p:blipFill>
          <a:blip r:embed="rId3"/>
          <a:stretch>
            <a:fillRect/>
          </a:stretch>
        </p:blipFill>
        <p:spPr>
          <a:xfrm>
            <a:off x="3212585" y="1988820"/>
            <a:ext cx="2662081" cy="4762500"/>
          </a:xfrm>
          <a:prstGeom prst="rect">
            <a:avLst/>
          </a:prstGeom>
        </p:spPr>
      </p:pic>
      <p:pic>
        <p:nvPicPr>
          <p:cNvPr id="6" name="Obrázek 5">
            <a:extLst>
              <a:ext uri="{FF2B5EF4-FFF2-40B4-BE49-F238E27FC236}">
                <a16:creationId xmlns:a16="http://schemas.microsoft.com/office/drawing/2014/main" id="{53A1990B-7206-492F-B2E9-7718C5A4B5E7}"/>
              </a:ext>
            </a:extLst>
          </p:cNvPr>
          <p:cNvPicPr>
            <a:picLocks noChangeAspect="1"/>
          </p:cNvPicPr>
          <p:nvPr/>
        </p:nvPicPr>
        <p:blipFill>
          <a:blip r:embed="rId4"/>
          <a:stretch>
            <a:fillRect/>
          </a:stretch>
        </p:blipFill>
        <p:spPr>
          <a:xfrm>
            <a:off x="6278526" y="1988820"/>
            <a:ext cx="2673103" cy="4762500"/>
          </a:xfrm>
          <a:prstGeom prst="rect">
            <a:avLst/>
          </a:prstGeom>
        </p:spPr>
      </p:pic>
      <p:sp>
        <p:nvSpPr>
          <p:cNvPr id="3" name="Zástupný symbol pro číslo snímku 2">
            <a:extLst>
              <a:ext uri="{FF2B5EF4-FFF2-40B4-BE49-F238E27FC236}">
                <a16:creationId xmlns:a16="http://schemas.microsoft.com/office/drawing/2014/main" id="{11757FAF-60F3-4FD8-98E2-5FABC046CD21}"/>
              </a:ext>
            </a:extLst>
          </p:cNvPr>
          <p:cNvSpPr>
            <a:spLocks noGrp="1"/>
          </p:cNvSpPr>
          <p:nvPr>
            <p:ph type="sldNum" sz="quarter" idx="12"/>
          </p:nvPr>
        </p:nvSpPr>
        <p:spPr/>
        <p:txBody>
          <a:bodyPr/>
          <a:lstStyle/>
          <a:p>
            <a:fld id="{BD4AC97B-3782-4964-8A86-F46A36316F1C}" type="slidenum">
              <a:rPr lang="cs-CZ" smtClean="0"/>
              <a:t>16</a:t>
            </a:fld>
            <a:endParaRPr lang="cs-CZ"/>
          </a:p>
        </p:txBody>
      </p:sp>
    </p:spTree>
    <p:extLst>
      <p:ext uri="{BB962C8B-B14F-4D97-AF65-F5344CB8AC3E}">
        <p14:creationId xmlns:p14="http://schemas.microsoft.com/office/powerpoint/2010/main" val="300154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F226B91-1FC9-43EF-86B1-B1CC12BF9E9F}"/>
              </a:ext>
            </a:extLst>
          </p:cNvPr>
          <p:cNvSpPr>
            <a:spLocks noGrp="1"/>
          </p:cNvSpPr>
          <p:nvPr>
            <p:ph type="title"/>
          </p:nvPr>
        </p:nvSpPr>
        <p:spPr/>
        <p:txBody>
          <a:bodyPr/>
          <a:lstStyle/>
          <a:p>
            <a:r>
              <a:rPr lang="cs-CZ" b="1" dirty="0"/>
              <a:t>Pulse </a:t>
            </a:r>
            <a:r>
              <a:rPr lang="cs-CZ" b="1" dirty="0" err="1"/>
              <a:t>oximetry</a:t>
            </a:r>
            <a:r>
              <a:rPr lang="cs-CZ" b="1" dirty="0"/>
              <a:t> </a:t>
            </a:r>
            <a:endParaRPr lang="cs-CZ" dirty="0"/>
          </a:p>
        </p:txBody>
      </p:sp>
      <p:sp>
        <p:nvSpPr>
          <p:cNvPr id="5" name="Zástupný symbol pro obsah 4">
            <a:extLst>
              <a:ext uri="{FF2B5EF4-FFF2-40B4-BE49-F238E27FC236}">
                <a16:creationId xmlns:a16="http://schemas.microsoft.com/office/drawing/2014/main" id="{2954D2FF-17FF-4AA8-979E-AC61AEE9479B}"/>
              </a:ext>
            </a:extLst>
          </p:cNvPr>
          <p:cNvSpPr>
            <a:spLocks noGrp="1"/>
          </p:cNvSpPr>
          <p:nvPr>
            <p:ph idx="1"/>
          </p:nvPr>
        </p:nvSpPr>
        <p:spPr>
          <a:xfrm>
            <a:off x="628650" y="1825625"/>
            <a:ext cx="4250588" cy="4351338"/>
          </a:xfrm>
        </p:spPr>
        <p:txBody>
          <a:bodyPr/>
          <a:lstStyle/>
          <a:p>
            <a:r>
              <a:rPr lang="en-US" dirty="0"/>
              <a:t>a noninvasive method for monitoring a person's oxygen saturation</a:t>
            </a:r>
            <a:endParaRPr lang="cs-CZ" dirty="0"/>
          </a:p>
        </p:txBody>
      </p:sp>
      <p:pic>
        <p:nvPicPr>
          <p:cNvPr id="9224" name="Picture 8" descr="https://booho.cz/wp-content/uploads/2021/06/9044-7_mereni-pulzu-z-prstu.png">
            <a:extLst>
              <a:ext uri="{FF2B5EF4-FFF2-40B4-BE49-F238E27FC236}">
                <a16:creationId xmlns:a16="http://schemas.microsoft.com/office/drawing/2014/main" id="{D9DC3D20-794E-4ED0-9EF9-DD45D9739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294" y="1219200"/>
            <a:ext cx="4882706" cy="4869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ow do pulse oximeters work? How does it measure oxygen from your finger? -  Quora">
            <a:extLst>
              <a:ext uri="{FF2B5EF4-FFF2-40B4-BE49-F238E27FC236}">
                <a16:creationId xmlns:a16="http://schemas.microsoft.com/office/drawing/2014/main" id="{3961EABB-0E95-4077-8253-440BD8BDC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48367"/>
            <a:ext cx="3873669" cy="277977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FDCB1164-497D-4A85-92A5-54FB585E3C31}"/>
              </a:ext>
            </a:extLst>
          </p:cNvPr>
          <p:cNvSpPr/>
          <p:nvPr/>
        </p:nvSpPr>
        <p:spPr>
          <a:xfrm>
            <a:off x="3862425" y="6361745"/>
            <a:ext cx="5544922" cy="646331"/>
          </a:xfrm>
          <a:prstGeom prst="rect">
            <a:avLst/>
          </a:prstGeom>
        </p:spPr>
        <p:txBody>
          <a:bodyPr wrap="square">
            <a:spAutoFit/>
          </a:bodyPr>
          <a:lstStyle/>
          <a:p>
            <a:r>
              <a:rPr lang="cs-CZ" dirty="0">
                <a:hlinkClick r:id="rId4"/>
              </a:rPr>
              <a:t>https://www.youtube.com/watch?v=N3MCvREORVA</a:t>
            </a:r>
            <a:endParaRPr lang="cs-CZ" dirty="0"/>
          </a:p>
          <a:p>
            <a:endParaRPr lang="cs-CZ" dirty="0"/>
          </a:p>
        </p:txBody>
      </p:sp>
      <p:sp>
        <p:nvSpPr>
          <p:cNvPr id="3" name="Zástupný symbol pro číslo snímku 2">
            <a:extLst>
              <a:ext uri="{FF2B5EF4-FFF2-40B4-BE49-F238E27FC236}">
                <a16:creationId xmlns:a16="http://schemas.microsoft.com/office/drawing/2014/main" id="{A424ED25-BE03-40BE-927C-65BE381D6426}"/>
              </a:ext>
            </a:extLst>
          </p:cNvPr>
          <p:cNvSpPr>
            <a:spLocks noGrp="1"/>
          </p:cNvSpPr>
          <p:nvPr>
            <p:ph type="sldNum" sz="quarter" idx="12"/>
          </p:nvPr>
        </p:nvSpPr>
        <p:spPr/>
        <p:txBody>
          <a:bodyPr/>
          <a:lstStyle/>
          <a:p>
            <a:fld id="{BD4AC97B-3782-4964-8A86-F46A36316F1C}" type="slidenum">
              <a:rPr lang="cs-CZ" smtClean="0"/>
              <a:t>17</a:t>
            </a:fld>
            <a:endParaRPr lang="cs-CZ"/>
          </a:p>
        </p:txBody>
      </p:sp>
    </p:spTree>
    <p:extLst>
      <p:ext uri="{BB962C8B-B14F-4D97-AF65-F5344CB8AC3E}">
        <p14:creationId xmlns:p14="http://schemas.microsoft.com/office/powerpoint/2010/main" val="2897668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40E7B3-ECCB-43B6-907B-D7642C92E7BF}"/>
              </a:ext>
            </a:extLst>
          </p:cNvPr>
          <p:cNvSpPr>
            <a:spLocks noGrp="1"/>
          </p:cNvSpPr>
          <p:nvPr>
            <p:ph type="title"/>
          </p:nvPr>
        </p:nvSpPr>
        <p:spPr>
          <a:xfrm>
            <a:off x="628650" y="238061"/>
            <a:ext cx="7886700" cy="1325563"/>
          </a:xfrm>
        </p:spPr>
        <p:txBody>
          <a:bodyPr/>
          <a:lstStyle/>
          <a:p>
            <a:r>
              <a:rPr lang="cs-CZ" b="1" dirty="0"/>
              <a:t>Gregor Johann Mendel</a:t>
            </a:r>
            <a:endParaRPr lang="cs-CZ" dirty="0"/>
          </a:p>
        </p:txBody>
      </p:sp>
      <p:sp>
        <p:nvSpPr>
          <p:cNvPr id="3" name="Zástupný symbol pro obsah 2">
            <a:extLst>
              <a:ext uri="{FF2B5EF4-FFF2-40B4-BE49-F238E27FC236}">
                <a16:creationId xmlns:a16="http://schemas.microsoft.com/office/drawing/2014/main" id="{D25DA55D-02FF-4984-9EBF-5EBDBA7D7444}"/>
              </a:ext>
            </a:extLst>
          </p:cNvPr>
          <p:cNvSpPr>
            <a:spLocks noGrp="1"/>
          </p:cNvSpPr>
          <p:nvPr>
            <p:ph idx="1"/>
          </p:nvPr>
        </p:nvSpPr>
        <p:spPr>
          <a:xfrm>
            <a:off x="628650" y="1825625"/>
            <a:ext cx="6072073" cy="4351338"/>
          </a:xfrm>
        </p:spPr>
        <p:txBody>
          <a:bodyPr>
            <a:normAutofit/>
          </a:bodyPr>
          <a:lstStyle/>
          <a:p>
            <a:pPr marL="0" indent="0">
              <a:buNone/>
            </a:pPr>
            <a:r>
              <a:rPr lang="cs-CZ" dirty="0"/>
              <a:t>20</a:t>
            </a:r>
            <a:r>
              <a:rPr lang="en-US" dirty="0"/>
              <a:t> July 1822 – 6 January 1884</a:t>
            </a:r>
            <a:endParaRPr lang="cs-CZ" dirty="0"/>
          </a:p>
          <a:p>
            <a:pPr marL="0" indent="0">
              <a:buNone/>
            </a:pPr>
            <a:r>
              <a:rPr lang="en-US" dirty="0"/>
              <a:t>Gregor Johann Mendel is one of the most significant men in all of history, not only that of Brno. In 1866, he published the famous paper ‘</a:t>
            </a:r>
            <a:r>
              <a:rPr lang="en-US" b="1" dirty="0"/>
              <a:t>Experiments on Plant </a:t>
            </a:r>
            <a:r>
              <a:rPr lang="en-US" b="1" dirty="0" err="1"/>
              <a:t>Hybridisation</a:t>
            </a:r>
            <a:r>
              <a:rPr lang="en-US" dirty="0"/>
              <a:t>’, which laid the groundwork for modern genetics. This renowned scientist spent a major part of his life in Brno. </a:t>
            </a:r>
            <a:endParaRPr lang="cs-CZ" dirty="0"/>
          </a:p>
        </p:txBody>
      </p:sp>
      <p:pic>
        <p:nvPicPr>
          <p:cNvPr id="3074" name="Picture 2" descr="Gregor Mendel 2.jpg">
            <a:extLst>
              <a:ext uri="{FF2B5EF4-FFF2-40B4-BE49-F238E27FC236}">
                <a16:creationId xmlns:a16="http://schemas.microsoft.com/office/drawing/2014/main" id="{CD62F27E-2155-48BB-AFC0-E0E8297B6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502" y="139637"/>
            <a:ext cx="2095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5F34F8CF-3903-4BC2-AE10-331BBFD7331D}"/>
              </a:ext>
            </a:extLst>
          </p:cNvPr>
          <p:cNvSpPr>
            <a:spLocks noGrp="1"/>
          </p:cNvSpPr>
          <p:nvPr>
            <p:ph type="sldNum" sz="quarter" idx="12"/>
          </p:nvPr>
        </p:nvSpPr>
        <p:spPr/>
        <p:txBody>
          <a:bodyPr/>
          <a:lstStyle/>
          <a:p>
            <a:fld id="{BD4AC97B-3782-4964-8A86-F46A36316F1C}" type="slidenum">
              <a:rPr lang="cs-CZ" smtClean="0"/>
              <a:t>18</a:t>
            </a:fld>
            <a:endParaRPr lang="cs-CZ"/>
          </a:p>
        </p:txBody>
      </p:sp>
    </p:spTree>
    <p:extLst>
      <p:ext uri="{BB962C8B-B14F-4D97-AF65-F5344CB8AC3E}">
        <p14:creationId xmlns:p14="http://schemas.microsoft.com/office/powerpoint/2010/main" val="156005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9E57A-D217-43F7-B5A1-F9BBCE1E28F1}"/>
              </a:ext>
            </a:extLst>
          </p:cNvPr>
          <p:cNvSpPr>
            <a:spLocks noGrp="1"/>
          </p:cNvSpPr>
          <p:nvPr>
            <p:ph type="title"/>
          </p:nvPr>
        </p:nvSpPr>
        <p:spPr/>
        <p:txBody>
          <a:bodyPr/>
          <a:lstStyle/>
          <a:p>
            <a:r>
              <a:rPr lang="cs-CZ" b="1" dirty="0"/>
              <a:t>Gregor Johann Mendel</a:t>
            </a:r>
            <a:endParaRPr lang="cs-CZ" dirty="0"/>
          </a:p>
        </p:txBody>
      </p:sp>
      <p:sp>
        <p:nvSpPr>
          <p:cNvPr id="4" name="Zástupný symbol pro obsah 2">
            <a:extLst>
              <a:ext uri="{FF2B5EF4-FFF2-40B4-BE49-F238E27FC236}">
                <a16:creationId xmlns:a16="http://schemas.microsoft.com/office/drawing/2014/main" id="{76C201F8-419D-4789-9CB2-71A74640CA09}"/>
              </a:ext>
            </a:extLst>
          </p:cNvPr>
          <p:cNvSpPr>
            <a:spLocks noGrp="1"/>
          </p:cNvSpPr>
          <p:nvPr>
            <p:ph idx="1"/>
          </p:nvPr>
        </p:nvSpPr>
        <p:spPr>
          <a:xfrm>
            <a:off x="628650" y="1825625"/>
            <a:ext cx="7886700" cy="4351338"/>
          </a:xfrm>
        </p:spPr>
        <p:txBody>
          <a:bodyPr>
            <a:normAutofit/>
          </a:bodyPr>
          <a:lstStyle/>
          <a:p>
            <a:pPr marL="0" indent="0">
              <a:buNone/>
            </a:pPr>
            <a:r>
              <a:rPr lang="en-US" dirty="0"/>
              <a:t>He was born on 20 July 1822, in the Moravian-Silesian town of </a:t>
            </a:r>
            <a:r>
              <a:rPr lang="en-US" dirty="0" err="1"/>
              <a:t>Hynčice</a:t>
            </a:r>
            <a:r>
              <a:rPr lang="en-US" dirty="0"/>
              <a:t>, not far from what is now </a:t>
            </a:r>
            <a:r>
              <a:rPr lang="en-US" dirty="0" err="1"/>
              <a:t>Nový</a:t>
            </a:r>
            <a:r>
              <a:rPr lang="en-US" dirty="0"/>
              <a:t> </a:t>
            </a:r>
            <a:r>
              <a:rPr lang="en-US" dirty="0" err="1"/>
              <a:t>Jičín</a:t>
            </a:r>
            <a:r>
              <a:rPr lang="en-US" dirty="0"/>
              <a:t>. After finishing his studies at the grammar school in </a:t>
            </a:r>
            <a:r>
              <a:rPr lang="en-US" dirty="0" err="1"/>
              <a:t>Opava</a:t>
            </a:r>
            <a:r>
              <a:rPr lang="en-US" dirty="0"/>
              <a:t>, he continued at the University of Olomouc (which is now </a:t>
            </a:r>
            <a:r>
              <a:rPr lang="en-US" dirty="0" err="1"/>
              <a:t>Palacký</a:t>
            </a:r>
            <a:r>
              <a:rPr lang="en-US" dirty="0"/>
              <a:t> University Olomouc). He later joined the seminary, and in 1843 joined the Augustinian Abbey of St Thomas in </a:t>
            </a:r>
            <a:r>
              <a:rPr lang="en-US" dirty="0" err="1"/>
              <a:t>Staré</a:t>
            </a:r>
            <a:r>
              <a:rPr lang="en-US" dirty="0"/>
              <a:t> Brno (Old Brno) where he was given the name Gregor.</a:t>
            </a:r>
            <a:endParaRPr lang="cs-CZ" dirty="0"/>
          </a:p>
        </p:txBody>
      </p:sp>
      <p:sp>
        <p:nvSpPr>
          <p:cNvPr id="3" name="Zástupný symbol pro číslo snímku 2">
            <a:extLst>
              <a:ext uri="{FF2B5EF4-FFF2-40B4-BE49-F238E27FC236}">
                <a16:creationId xmlns:a16="http://schemas.microsoft.com/office/drawing/2014/main" id="{0EDF2B9C-C2AA-4961-B658-649127DE89D7}"/>
              </a:ext>
            </a:extLst>
          </p:cNvPr>
          <p:cNvSpPr>
            <a:spLocks noGrp="1"/>
          </p:cNvSpPr>
          <p:nvPr>
            <p:ph type="sldNum" sz="quarter" idx="12"/>
          </p:nvPr>
        </p:nvSpPr>
        <p:spPr/>
        <p:txBody>
          <a:bodyPr/>
          <a:lstStyle/>
          <a:p>
            <a:fld id="{BD4AC97B-3782-4964-8A86-F46A36316F1C}" type="slidenum">
              <a:rPr lang="cs-CZ" smtClean="0"/>
              <a:t>19</a:t>
            </a:fld>
            <a:endParaRPr lang="cs-CZ"/>
          </a:p>
        </p:txBody>
      </p:sp>
    </p:spTree>
    <p:extLst>
      <p:ext uri="{BB962C8B-B14F-4D97-AF65-F5344CB8AC3E}">
        <p14:creationId xmlns:p14="http://schemas.microsoft.com/office/powerpoint/2010/main" val="418994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A39EC7C-2795-4B0C-AD6A-7FF31958EE18}"/>
              </a:ext>
            </a:extLst>
          </p:cNvPr>
          <p:cNvSpPr>
            <a:spLocks noGrp="1"/>
          </p:cNvSpPr>
          <p:nvPr>
            <p:ph idx="1"/>
          </p:nvPr>
        </p:nvSpPr>
        <p:spPr>
          <a:xfrm>
            <a:off x="778840" y="582041"/>
            <a:ext cx="7586320" cy="1824659"/>
          </a:xfrm>
        </p:spPr>
        <p:txBody>
          <a:bodyPr/>
          <a:lstStyle/>
          <a:p>
            <a:pPr marL="0" indent="0">
              <a:buNone/>
            </a:pPr>
            <a:r>
              <a:rPr lang="en-US" dirty="0"/>
              <a:t>An image demonstrating binocular rivalry. If you view the image with red-cyan 3D glasses, the text will alternate between Red and Blue.</a:t>
            </a:r>
            <a:endParaRPr lang="cs-CZ" dirty="0"/>
          </a:p>
          <a:p>
            <a:pPr marL="0" indent="0">
              <a:buNone/>
            </a:pPr>
            <a:endParaRPr lang="cs-CZ" dirty="0"/>
          </a:p>
        </p:txBody>
      </p:sp>
      <p:pic>
        <p:nvPicPr>
          <p:cNvPr id="1026" name="Picture 2" descr="undefined">
            <a:extLst>
              <a:ext uri="{FF2B5EF4-FFF2-40B4-BE49-F238E27FC236}">
                <a16:creationId xmlns:a16="http://schemas.microsoft.com/office/drawing/2014/main" id="{CDC3FBC5-7560-40C8-96B2-CD290F7B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65" y="2798777"/>
            <a:ext cx="8160870" cy="291439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a:extLst>
              <a:ext uri="{FF2B5EF4-FFF2-40B4-BE49-F238E27FC236}">
                <a16:creationId xmlns:a16="http://schemas.microsoft.com/office/drawing/2014/main" id="{1332627F-B1F1-468A-9280-880F4CDAEB24}"/>
              </a:ext>
            </a:extLst>
          </p:cNvPr>
          <p:cNvSpPr>
            <a:spLocks noGrp="1"/>
          </p:cNvSpPr>
          <p:nvPr>
            <p:ph type="sldNum" sz="quarter" idx="12"/>
          </p:nvPr>
        </p:nvSpPr>
        <p:spPr/>
        <p:txBody>
          <a:bodyPr/>
          <a:lstStyle/>
          <a:p>
            <a:fld id="{BD4AC97B-3782-4964-8A86-F46A36316F1C}" type="slidenum">
              <a:rPr lang="cs-CZ" smtClean="0"/>
              <a:t>2</a:t>
            </a:fld>
            <a:endParaRPr lang="cs-CZ"/>
          </a:p>
        </p:txBody>
      </p:sp>
    </p:spTree>
    <p:extLst>
      <p:ext uri="{BB962C8B-B14F-4D97-AF65-F5344CB8AC3E}">
        <p14:creationId xmlns:p14="http://schemas.microsoft.com/office/powerpoint/2010/main" val="3761526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9E57A-D217-43F7-B5A1-F9BBCE1E28F1}"/>
              </a:ext>
            </a:extLst>
          </p:cNvPr>
          <p:cNvSpPr>
            <a:spLocks noGrp="1"/>
          </p:cNvSpPr>
          <p:nvPr>
            <p:ph type="title"/>
          </p:nvPr>
        </p:nvSpPr>
        <p:spPr/>
        <p:txBody>
          <a:bodyPr/>
          <a:lstStyle/>
          <a:p>
            <a:r>
              <a:rPr lang="cs-CZ" b="1" dirty="0"/>
              <a:t>Gregor Johann Mendel</a:t>
            </a:r>
            <a:endParaRPr lang="cs-CZ" dirty="0"/>
          </a:p>
        </p:txBody>
      </p:sp>
      <p:sp>
        <p:nvSpPr>
          <p:cNvPr id="4" name="Zástupný symbol pro obsah 2">
            <a:extLst>
              <a:ext uri="{FF2B5EF4-FFF2-40B4-BE49-F238E27FC236}">
                <a16:creationId xmlns:a16="http://schemas.microsoft.com/office/drawing/2014/main" id="{76C201F8-419D-4789-9CB2-71A74640CA09}"/>
              </a:ext>
            </a:extLst>
          </p:cNvPr>
          <p:cNvSpPr>
            <a:spLocks noGrp="1"/>
          </p:cNvSpPr>
          <p:nvPr>
            <p:ph idx="1"/>
          </p:nvPr>
        </p:nvSpPr>
        <p:spPr>
          <a:xfrm>
            <a:off x="628650" y="1825625"/>
            <a:ext cx="7886700" cy="4351338"/>
          </a:xfrm>
        </p:spPr>
        <p:txBody>
          <a:bodyPr>
            <a:normAutofit fontScale="92500" lnSpcReduction="20000"/>
          </a:bodyPr>
          <a:lstStyle/>
          <a:p>
            <a:pPr marL="0" indent="0">
              <a:buNone/>
            </a:pPr>
            <a:r>
              <a:rPr lang="cs-CZ" dirty="0" err="1"/>
              <a:t>When</a:t>
            </a:r>
            <a:r>
              <a:rPr lang="cs-CZ" dirty="0"/>
              <a:t> he </a:t>
            </a:r>
            <a:r>
              <a:rPr lang="cs-CZ" dirty="0" err="1"/>
              <a:t>was</a:t>
            </a:r>
            <a:r>
              <a:rPr lang="cs-CZ" dirty="0"/>
              <a:t> 28 </a:t>
            </a:r>
            <a:r>
              <a:rPr lang="cs-CZ" dirty="0" err="1"/>
              <a:t>years</a:t>
            </a:r>
            <a:r>
              <a:rPr lang="cs-CZ" dirty="0"/>
              <a:t> </a:t>
            </a:r>
            <a:r>
              <a:rPr lang="cs-CZ" dirty="0" err="1"/>
              <a:t>old</a:t>
            </a:r>
            <a:r>
              <a:rPr lang="cs-CZ" dirty="0"/>
              <a:t> and </a:t>
            </a:r>
            <a:r>
              <a:rPr lang="cs-CZ" dirty="0" err="1"/>
              <a:t>working</a:t>
            </a:r>
            <a:r>
              <a:rPr lang="cs-CZ" dirty="0"/>
              <a:t> as a substitute </a:t>
            </a:r>
            <a:r>
              <a:rPr lang="cs-CZ" dirty="0" err="1"/>
              <a:t>secondary</a:t>
            </a:r>
            <a:r>
              <a:rPr lang="cs-CZ" dirty="0"/>
              <a:t> </a:t>
            </a:r>
            <a:r>
              <a:rPr lang="cs-CZ" dirty="0" err="1"/>
              <a:t>school</a:t>
            </a:r>
            <a:r>
              <a:rPr lang="cs-CZ" dirty="0"/>
              <a:t> </a:t>
            </a:r>
            <a:r>
              <a:rPr lang="cs-CZ" dirty="0" err="1"/>
              <a:t>teacher</a:t>
            </a:r>
            <a:r>
              <a:rPr lang="cs-CZ" dirty="0"/>
              <a:t> in Znojmo, he </a:t>
            </a:r>
            <a:r>
              <a:rPr lang="cs-CZ" dirty="0" err="1"/>
              <a:t>applied</a:t>
            </a:r>
            <a:r>
              <a:rPr lang="cs-CZ" dirty="0"/>
              <a:t> to </a:t>
            </a:r>
            <a:r>
              <a:rPr lang="cs-CZ" dirty="0" err="1"/>
              <a:t>the</a:t>
            </a:r>
            <a:r>
              <a:rPr lang="cs-CZ" dirty="0"/>
              <a:t> University </a:t>
            </a:r>
            <a:r>
              <a:rPr lang="cs-CZ" dirty="0" err="1"/>
              <a:t>of</a:t>
            </a:r>
            <a:r>
              <a:rPr lang="cs-CZ" dirty="0"/>
              <a:t> </a:t>
            </a:r>
            <a:r>
              <a:rPr lang="cs-CZ" dirty="0" err="1"/>
              <a:t>Vienna</a:t>
            </a:r>
            <a:r>
              <a:rPr lang="cs-CZ" dirty="0"/>
              <a:t> to </a:t>
            </a:r>
            <a:r>
              <a:rPr lang="cs-CZ" dirty="0" err="1"/>
              <a:t>take</a:t>
            </a:r>
            <a:r>
              <a:rPr lang="cs-CZ" dirty="0"/>
              <a:t> biology and </a:t>
            </a:r>
            <a:r>
              <a:rPr lang="cs-CZ" dirty="0" err="1"/>
              <a:t>physics</a:t>
            </a:r>
            <a:r>
              <a:rPr lang="cs-CZ" dirty="0"/>
              <a:t> </a:t>
            </a:r>
            <a:r>
              <a:rPr lang="cs-CZ" dirty="0" err="1"/>
              <a:t>tests</a:t>
            </a:r>
            <a:r>
              <a:rPr lang="cs-CZ" dirty="0"/>
              <a:t> to </a:t>
            </a:r>
            <a:r>
              <a:rPr lang="cs-CZ" dirty="0" err="1"/>
              <a:t>become</a:t>
            </a:r>
            <a:r>
              <a:rPr lang="cs-CZ" dirty="0"/>
              <a:t> a </a:t>
            </a:r>
            <a:r>
              <a:rPr lang="cs-CZ" dirty="0" err="1"/>
              <a:t>certified</a:t>
            </a:r>
            <a:r>
              <a:rPr lang="cs-CZ" dirty="0"/>
              <a:t> </a:t>
            </a:r>
            <a:r>
              <a:rPr lang="cs-CZ" dirty="0" err="1"/>
              <a:t>teacher</a:t>
            </a:r>
            <a:r>
              <a:rPr lang="cs-CZ" dirty="0"/>
              <a:t> but </a:t>
            </a:r>
            <a:r>
              <a:rPr lang="cs-CZ" dirty="0" err="1"/>
              <a:t>failed</a:t>
            </a:r>
            <a:r>
              <a:rPr lang="cs-CZ" dirty="0"/>
              <a:t> </a:t>
            </a:r>
            <a:r>
              <a:rPr lang="cs-CZ" dirty="0" err="1"/>
              <a:t>them</a:t>
            </a:r>
            <a:r>
              <a:rPr lang="cs-CZ" dirty="0"/>
              <a:t>. </a:t>
            </a:r>
            <a:r>
              <a:rPr lang="cs-CZ" dirty="0" err="1"/>
              <a:t>Between</a:t>
            </a:r>
            <a:r>
              <a:rPr lang="cs-CZ" dirty="0"/>
              <a:t> 1851 and 1853, he </a:t>
            </a:r>
            <a:r>
              <a:rPr lang="cs-CZ" dirty="0" err="1"/>
              <a:t>studied</a:t>
            </a:r>
            <a:r>
              <a:rPr lang="cs-CZ" dirty="0"/>
              <a:t> </a:t>
            </a:r>
            <a:r>
              <a:rPr lang="cs-CZ" dirty="0" err="1"/>
              <a:t>mathematics</a:t>
            </a:r>
            <a:r>
              <a:rPr lang="cs-CZ" dirty="0"/>
              <a:t>, </a:t>
            </a:r>
            <a:r>
              <a:rPr lang="cs-CZ" dirty="0" err="1"/>
              <a:t>physics</a:t>
            </a:r>
            <a:r>
              <a:rPr lang="cs-CZ" dirty="0"/>
              <a:t>, </a:t>
            </a:r>
            <a:r>
              <a:rPr lang="cs-CZ" dirty="0" err="1"/>
              <a:t>chemistry</a:t>
            </a:r>
            <a:r>
              <a:rPr lang="cs-CZ" dirty="0"/>
              <a:t>, </a:t>
            </a:r>
            <a:r>
              <a:rPr lang="cs-CZ" dirty="0" err="1"/>
              <a:t>botany</a:t>
            </a:r>
            <a:r>
              <a:rPr lang="cs-CZ" dirty="0"/>
              <a:t>, zoology, and </a:t>
            </a:r>
            <a:r>
              <a:rPr lang="cs-CZ" dirty="0" err="1"/>
              <a:t>palaeontology</a:t>
            </a:r>
            <a:r>
              <a:rPr lang="cs-CZ" dirty="0"/>
              <a:t> </a:t>
            </a:r>
            <a:r>
              <a:rPr lang="cs-CZ" dirty="0" err="1"/>
              <a:t>at</a:t>
            </a:r>
            <a:r>
              <a:rPr lang="cs-CZ" dirty="0"/>
              <a:t> </a:t>
            </a:r>
            <a:r>
              <a:rPr lang="cs-CZ" dirty="0" err="1"/>
              <a:t>the</a:t>
            </a:r>
            <a:r>
              <a:rPr lang="cs-CZ" dirty="0"/>
              <a:t> University </a:t>
            </a:r>
            <a:r>
              <a:rPr lang="cs-CZ" dirty="0" err="1"/>
              <a:t>of</a:t>
            </a:r>
            <a:r>
              <a:rPr lang="cs-CZ" dirty="0"/>
              <a:t> </a:t>
            </a:r>
            <a:r>
              <a:rPr lang="cs-CZ" dirty="0" err="1"/>
              <a:t>Vienna</a:t>
            </a:r>
            <a:r>
              <a:rPr lang="cs-CZ" dirty="0"/>
              <a:t>. </a:t>
            </a:r>
            <a:r>
              <a:rPr lang="cs-CZ" dirty="0" err="1"/>
              <a:t>Returning</a:t>
            </a:r>
            <a:r>
              <a:rPr lang="cs-CZ" dirty="0"/>
              <a:t> to Brno, </a:t>
            </a:r>
            <a:r>
              <a:rPr lang="cs-CZ" dirty="0" err="1"/>
              <a:t>from</a:t>
            </a:r>
            <a:r>
              <a:rPr lang="cs-CZ" dirty="0"/>
              <a:t> 1856 he </a:t>
            </a:r>
            <a:r>
              <a:rPr lang="cs-CZ" dirty="0" err="1"/>
              <a:t>studied</a:t>
            </a:r>
            <a:r>
              <a:rPr lang="cs-CZ" dirty="0"/>
              <a:t> </a:t>
            </a:r>
            <a:r>
              <a:rPr lang="cs-CZ" dirty="0" err="1"/>
              <a:t>the</a:t>
            </a:r>
            <a:r>
              <a:rPr lang="cs-CZ" dirty="0"/>
              <a:t> </a:t>
            </a:r>
            <a:r>
              <a:rPr lang="cs-CZ" dirty="0" err="1"/>
              <a:t>cross-breeding</a:t>
            </a:r>
            <a:r>
              <a:rPr lang="cs-CZ" dirty="0"/>
              <a:t> </a:t>
            </a:r>
            <a:r>
              <a:rPr lang="cs-CZ" dirty="0" err="1"/>
              <a:t>of</a:t>
            </a:r>
            <a:r>
              <a:rPr lang="cs-CZ" dirty="0"/>
              <a:t> </a:t>
            </a:r>
            <a:r>
              <a:rPr lang="cs-CZ" dirty="0" err="1"/>
              <a:t>peas</a:t>
            </a:r>
            <a:r>
              <a:rPr lang="cs-CZ" dirty="0"/>
              <a:t>. </a:t>
            </a:r>
            <a:r>
              <a:rPr lang="cs-CZ" dirty="0" err="1"/>
              <a:t>Based</a:t>
            </a:r>
            <a:r>
              <a:rPr lang="cs-CZ" dirty="0"/>
              <a:t> on his </a:t>
            </a:r>
            <a:r>
              <a:rPr lang="cs-CZ" dirty="0" err="1"/>
              <a:t>experiments</a:t>
            </a:r>
            <a:r>
              <a:rPr lang="cs-CZ" dirty="0"/>
              <a:t>, he </a:t>
            </a:r>
            <a:r>
              <a:rPr lang="cs-CZ" dirty="0" err="1"/>
              <a:t>formulated</a:t>
            </a:r>
            <a:r>
              <a:rPr lang="cs-CZ" dirty="0"/>
              <a:t> </a:t>
            </a:r>
            <a:r>
              <a:rPr lang="cs-CZ" dirty="0" err="1"/>
              <a:t>three</a:t>
            </a:r>
            <a:r>
              <a:rPr lang="cs-CZ" dirty="0"/>
              <a:t> </a:t>
            </a:r>
            <a:r>
              <a:rPr lang="cs-CZ" dirty="0" err="1"/>
              <a:t>rules</a:t>
            </a:r>
            <a:r>
              <a:rPr lang="cs-CZ" dirty="0"/>
              <a:t>, </a:t>
            </a:r>
            <a:r>
              <a:rPr lang="cs-CZ" dirty="0" err="1"/>
              <a:t>later</a:t>
            </a:r>
            <a:r>
              <a:rPr lang="cs-CZ" dirty="0"/>
              <a:t> </a:t>
            </a:r>
            <a:r>
              <a:rPr lang="cs-CZ" dirty="0" err="1"/>
              <a:t>known</a:t>
            </a:r>
            <a:r>
              <a:rPr lang="cs-CZ" dirty="0"/>
              <a:t> as </a:t>
            </a:r>
            <a:r>
              <a:rPr lang="cs-CZ" dirty="0" err="1"/>
              <a:t>Mendel’s</a:t>
            </a:r>
            <a:r>
              <a:rPr lang="cs-CZ" dirty="0"/>
              <a:t> </a:t>
            </a:r>
            <a:r>
              <a:rPr lang="cs-CZ" dirty="0" err="1"/>
              <a:t>laws</a:t>
            </a:r>
            <a:r>
              <a:rPr lang="cs-CZ" dirty="0"/>
              <a:t> </a:t>
            </a:r>
            <a:r>
              <a:rPr lang="cs-CZ" dirty="0" err="1"/>
              <a:t>of</a:t>
            </a:r>
            <a:r>
              <a:rPr lang="cs-CZ" dirty="0"/>
              <a:t> inheritance. In 1867, he </a:t>
            </a:r>
            <a:r>
              <a:rPr lang="cs-CZ" dirty="0" err="1"/>
              <a:t>became</a:t>
            </a:r>
            <a:r>
              <a:rPr lang="cs-CZ" dirty="0"/>
              <a:t> </a:t>
            </a:r>
            <a:r>
              <a:rPr lang="cs-CZ" dirty="0" err="1"/>
              <a:t>the</a:t>
            </a:r>
            <a:r>
              <a:rPr lang="cs-CZ" dirty="0"/>
              <a:t> </a:t>
            </a:r>
            <a:r>
              <a:rPr lang="cs-CZ" dirty="0" err="1"/>
              <a:t>abbot</a:t>
            </a:r>
            <a:r>
              <a:rPr lang="cs-CZ" dirty="0"/>
              <a:t> </a:t>
            </a:r>
            <a:r>
              <a:rPr lang="cs-CZ" dirty="0" err="1"/>
              <a:t>of</a:t>
            </a:r>
            <a:r>
              <a:rPr lang="cs-CZ" dirty="0"/>
              <a:t> </a:t>
            </a:r>
            <a:r>
              <a:rPr lang="cs-CZ" dirty="0" err="1"/>
              <a:t>the</a:t>
            </a:r>
            <a:r>
              <a:rPr lang="cs-CZ" dirty="0"/>
              <a:t> </a:t>
            </a:r>
            <a:r>
              <a:rPr lang="cs-CZ" dirty="0" err="1"/>
              <a:t>Abbey</a:t>
            </a:r>
            <a:r>
              <a:rPr lang="cs-CZ" dirty="0"/>
              <a:t> </a:t>
            </a:r>
            <a:r>
              <a:rPr lang="cs-CZ" dirty="0" err="1"/>
              <a:t>of</a:t>
            </a:r>
            <a:r>
              <a:rPr lang="cs-CZ" dirty="0"/>
              <a:t> St Thomas and </a:t>
            </a:r>
            <a:r>
              <a:rPr lang="cs-CZ" dirty="0" err="1"/>
              <a:t>was</a:t>
            </a:r>
            <a:r>
              <a:rPr lang="cs-CZ" dirty="0"/>
              <a:t> </a:t>
            </a:r>
            <a:r>
              <a:rPr lang="cs-CZ" dirty="0" err="1"/>
              <a:t>soon</a:t>
            </a:r>
            <a:r>
              <a:rPr lang="cs-CZ" dirty="0"/>
              <a:t> </a:t>
            </a:r>
            <a:r>
              <a:rPr lang="cs-CZ" dirty="0" err="1"/>
              <a:t>appointed</a:t>
            </a:r>
            <a:r>
              <a:rPr lang="cs-CZ" dirty="0"/>
              <a:t> to </a:t>
            </a:r>
            <a:r>
              <a:rPr lang="cs-CZ" dirty="0" err="1"/>
              <a:t>additional</a:t>
            </a:r>
            <a:r>
              <a:rPr lang="cs-CZ" dirty="0"/>
              <a:t> </a:t>
            </a:r>
            <a:r>
              <a:rPr lang="cs-CZ" dirty="0" err="1"/>
              <a:t>positions</a:t>
            </a:r>
            <a:r>
              <a:rPr lang="cs-CZ" dirty="0"/>
              <a:t>, </a:t>
            </a:r>
            <a:r>
              <a:rPr lang="cs-CZ" dirty="0" err="1"/>
              <a:t>which</a:t>
            </a:r>
            <a:r>
              <a:rPr lang="cs-CZ" dirty="0"/>
              <a:t> </a:t>
            </a:r>
            <a:r>
              <a:rPr lang="cs-CZ" dirty="0" err="1"/>
              <a:t>meant</a:t>
            </a:r>
            <a:r>
              <a:rPr lang="cs-CZ" dirty="0"/>
              <a:t> </a:t>
            </a:r>
            <a:r>
              <a:rPr lang="cs-CZ" dirty="0" err="1"/>
              <a:t>that</a:t>
            </a:r>
            <a:r>
              <a:rPr lang="cs-CZ" dirty="0"/>
              <a:t> he had to </a:t>
            </a:r>
            <a:r>
              <a:rPr lang="cs-CZ" dirty="0" err="1"/>
              <a:t>put</a:t>
            </a:r>
            <a:r>
              <a:rPr lang="cs-CZ" dirty="0"/>
              <a:t> </a:t>
            </a:r>
            <a:r>
              <a:rPr lang="cs-CZ" dirty="0" err="1"/>
              <a:t>aside</a:t>
            </a:r>
            <a:r>
              <a:rPr lang="cs-CZ" dirty="0"/>
              <a:t> his </a:t>
            </a:r>
            <a:r>
              <a:rPr lang="cs-CZ" dirty="0" err="1"/>
              <a:t>research</a:t>
            </a:r>
            <a:r>
              <a:rPr lang="cs-CZ" dirty="0"/>
              <a:t>. He </a:t>
            </a:r>
            <a:r>
              <a:rPr lang="cs-CZ" dirty="0" err="1"/>
              <a:t>spent</a:t>
            </a:r>
            <a:r>
              <a:rPr lang="cs-CZ" dirty="0"/>
              <a:t> </a:t>
            </a:r>
            <a:r>
              <a:rPr lang="cs-CZ" dirty="0" err="1"/>
              <a:t>the</a:t>
            </a:r>
            <a:r>
              <a:rPr lang="cs-CZ" dirty="0"/>
              <a:t> last ten </a:t>
            </a:r>
            <a:r>
              <a:rPr lang="cs-CZ" dirty="0" err="1"/>
              <a:t>years</a:t>
            </a:r>
            <a:r>
              <a:rPr lang="cs-CZ" dirty="0"/>
              <a:t> </a:t>
            </a:r>
            <a:r>
              <a:rPr lang="cs-CZ" dirty="0" err="1"/>
              <a:t>of</a:t>
            </a:r>
            <a:r>
              <a:rPr lang="cs-CZ" dirty="0"/>
              <a:t> his </a:t>
            </a:r>
            <a:r>
              <a:rPr lang="cs-CZ" dirty="0" err="1"/>
              <a:t>life</a:t>
            </a:r>
            <a:r>
              <a:rPr lang="cs-CZ" dirty="0"/>
              <a:t> in </a:t>
            </a:r>
            <a:r>
              <a:rPr lang="cs-CZ" dirty="0" err="1"/>
              <a:t>an</a:t>
            </a:r>
            <a:r>
              <a:rPr lang="cs-CZ" dirty="0"/>
              <a:t> </a:t>
            </a:r>
            <a:r>
              <a:rPr lang="cs-CZ" dirty="0" err="1"/>
              <a:t>exhausting</a:t>
            </a:r>
            <a:r>
              <a:rPr lang="cs-CZ" dirty="0"/>
              <a:t> </a:t>
            </a:r>
            <a:r>
              <a:rPr lang="cs-CZ" dirty="0" err="1"/>
              <a:t>dispute</a:t>
            </a:r>
            <a:r>
              <a:rPr lang="cs-CZ" dirty="0"/>
              <a:t> </a:t>
            </a:r>
            <a:r>
              <a:rPr lang="cs-CZ" dirty="0" err="1"/>
              <a:t>with</a:t>
            </a:r>
            <a:r>
              <a:rPr lang="cs-CZ" dirty="0"/>
              <a:t> </a:t>
            </a:r>
            <a:r>
              <a:rPr lang="cs-CZ" dirty="0" err="1"/>
              <a:t>the</a:t>
            </a:r>
            <a:r>
              <a:rPr lang="cs-CZ" dirty="0"/>
              <a:t> </a:t>
            </a:r>
            <a:r>
              <a:rPr lang="cs-CZ" dirty="0" err="1"/>
              <a:t>Austrian</a:t>
            </a:r>
            <a:r>
              <a:rPr lang="cs-CZ" dirty="0"/>
              <a:t> </a:t>
            </a:r>
            <a:r>
              <a:rPr lang="cs-CZ" dirty="0" err="1"/>
              <a:t>government</a:t>
            </a:r>
            <a:r>
              <a:rPr lang="cs-CZ" dirty="0"/>
              <a:t> </a:t>
            </a:r>
            <a:r>
              <a:rPr lang="cs-CZ" dirty="0" err="1"/>
              <a:t>over</a:t>
            </a:r>
            <a:r>
              <a:rPr lang="cs-CZ" dirty="0"/>
              <a:t> </a:t>
            </a:r>
            <a:r>
              <a:rPr lang="cs-CZ" dirty="0" err="1"/>
              <a:t>taxes</a:t>
            </a:r>
            <a:r>
              <a:rPr lang="cs-CZ" dirty="0"/>
              <a:t> on </a:t>
            </a:r>
            <a:r>
              <a:rPr lang="cs-CZ" dirty="0" err="1"/>
              <a:t>abbey</a:t>
            </a:r>
            <a:r>
              <a:rPr lang="cs-CZ" dirty="0"/>
              <a:t> </a:t>
            </a:r>
            <a:r>
              <a:rPr lang="cs-CZ" dirty="0" err="1"/>
              <a:t>properties</a:t>
            </a:r>
            <a:r>
              <a:rPr lang="cs-CZ" dirty="0"/>
              <a:t>.</a:t>
            </a:r>
          </a:p>
          <a:p>
            <a:pPr marL="0" indent="0">
              <a:buNone/>
            </a:pPr>
            <a:endParaRPr lang="cs-CZ" dirty="0"/>
          </a:p>
        </p:txBody>
      </p:sp>
      <p:sp>
        <p:nvSpPr>
          <p:cNvPr id="3" name="Zástupný symbol pro číslo snímku 2">
            <a:extLst>
              <a:ext uri="{FF2B5EF4-FFF2-40B4-BE49-F238E27FC236}">
                <a16:creationId xmlns:a16="http://schemas.microsoft.com/office/drawing/2014/main" id="{83DBB86C-8E77-4EC9-826C-8FFD9ECEA656}"/>
              </a:ext>
            </a:extLst>
          </p:cNvPr>
          <p:cNvSpPr>
            <a:spLocks noGrp="1"/>
          </p:cNvSpPr>
          <p:nvPr>
            <p:ph type="sldNum" sz="quarter" idx="12"/>
          </p:nvPr>
        </p:nvSpPr>
        <p:spPr/>
        <p:txBody>
          <a:bodyPr/>
          <a:lstStyle/>
          <a:p>
            <a:fld id="{BD4AC97B-3782-4964-8A86-F46A36316F1C}" type="slidenum">
              <a:rPr lang="cs-CZ" smtClean="0"/>
              <a:t>20</a:t>
            </a:fld>
            <a:endParaRPr lang="cs-CZ"/>
          </a:p>
        </p:txBody>
      </p:sp>
    </p:spTree>
    <p:extLst>
      <p:ext uri="{BB962C8B-B14F-4D97-AF65-F5344CB8AC3E}">
        <p14:creationId xmlns:p14="http://schemas.microsoft.com/office/powerpoint/2010/main" val="149559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9E57A-D217-43F7-B5A1-F9BBCE1E28F1}"/>
              </a:ext>
            </a:extLst>
          </p:cNvPr>
          <p:cNvSpPr>
            <a:spLocks noGrp="1"/>
          </p:cNvSpPr>
          <p:nvPr>
            <p:ph type="title"/>
          </p:nvPr>
        </p:nvSpPr>
        <p:spPr/>
        <p:txBody>
          <a:bodyPr/>
          <a:lstStyle/>
          <a:p>
            <a:r>
              <a:rPr lang="cs-CZ" b="1" dirty="0"/>
              <a:t>Gregor Johann Mendel</a:t>
            </a:r>
            <a:endParaRPr lang="cs-CZ" dirty="0"/>
          </a:p>
        </p:txBody>
      </p:sp>
      <p:sp>
        <p:nvSpPr>
          <p:cNvPr id="4" name="Zástupný symbol pro obsah 2">
            <a:extLst>
              <a:ext uri="{FF2B5EF4-FFF2-40B4-BE49-F238E27FC236}">
                <a16:creationId xmlns:a16="http://schemas.microsoft.com/office/drawing/2014/main" id="{76C201F8-419D-4789-9CB2-71A74640CA09}"/>
              </a:ext>
            </a:extLst>
          </p:cNvPr>
          <p:cNvSpPr>
            <a:spLocks noGrp="1"/>
          </p:cNvSpPr>
          <p:nvPr>
            <p:ph idx="1"/>
          </p:nvPr>
        </p:nvSpPr>
        <p:spPr>
          <a:xfrm>
            <a:off x="628650" y="1825625"/>
            <a:ext cx="7886700" cy="4351338"/>
          </a:xfrm>
        </p:spPr>
        <p:txBody>
          <a:bodyPr>
            <a:normAutofit/>
          </a:bodyPr>
          <a:lstStyle/>
          <a:p>
            <a:pPr marL="0" indent="0">
              <a:buNone/>
            </a:pPr>
            <a:r>
              <a:rPr lang="cs-CZ" dirty="0" err="1"/>
              <a:t>Although</a:t>
            </a:r>
            <a:r>
              <a:rPr lang="cs-CZ" dirty="0"/>
              <a:t> Mendel </a:t>
            </a:r>
            <a:r>
              <a:rPr lang="cs-CZ" dirty="0" err="1"/>
              <a:t>was</a:t>
            </a:r>
            <a:r>
              <a:rPr lang="cs-CZ" dirty="0"/>
              <a:t> </a:t>
            </a:r>
            <a:r>
              <a:rPr lang="cs-CZ" dirty="0" err="1"/>
              <a:t>among</a:t>
            </a:r>
            <a:r>
              <a:rPr lang="cs-CZ" dirty="0"/>
              <a:t> </a:t>
            </a:r>
            <a:r>
              <a:rPr lang="cs-CZ" dirty="0" err="1"/>
              <a:t>the</a:t>
            </a:r>
            <a:r>
              <a:rPr lang="cs-CZ" dirty="0"/>
              <a:t> most </a:t>
            </a:r>
            <a:r>
              <a:rPr lang="cs-CZ" dirty="0" err="1"/>
              <a:t>significant</a:t>
            </a:r>
            <a:r>
              <a:rPr lang="cs-CZ" dirty="0"/>
              <a:t> </a:t>
            </a:r>
            <a:r>
              <a:rPr lang="cs-CZ" dirty="0" err="1"/>
              <a:t>citizens</a:t>
            </a:r>
            <a:r>
              <a:rPr lang="cs-CZ" dirty="0"/>
              <a:t> </a:t>
            </a:r>
            <a:r>
              <a:rPr lang="cs-CZ" dirty="0" err="1"/>
              <a:t>of</a:t>
            </a:r>
            <a:r>
              <a:rPr lang="cs-CZ" dirty="0"/>
              <a:t> Brno </a:t>
            </a:r>
            <a:r>
              <a:rPr lang="cs-CZ" dirty="0" err="1"/>
              <a:t>during</a:t>
            </a:r>
            <a:r>
              <a:rPr lang="cs-CZ" dirty="0"/>
              <a:t> his </a:t>
            </a:r>
            <a:r>
              <a:rPr lang="cs-CZ" dirty="0" err="1"/>
              <a:t>life</a:t>
            </a:r>
            <a:r>
              <a:rPr lang="cs-CZ" dirty="0"/>
              <a:t>, his </a:t>
            </a:r>
            <a:r>
              <a:rPr lang="cs-CZ" dirty="0" err="1"/>
              <a:t>contribution</a:t>
            </a:r>
            <a:r>
              <a:rPr lang="cs-CZ" dirty="0"/>
              <a:t> to biology </a:t>
            </a:r>
            <a:r>
              <a:rPr lang="cs-CZ" dirty="0" err="1"/>
              <a:t>was</a:t>
            </a:r>
            <a:r>
              <a:rPr lang="cs-CZ" dirty="0"/>
              <a:t> </a:t>
            </a:r>
            <a:r>
              <a:rPr lang="cs-CZ" dirty="0" err="1"/>
              <a:t>fully</a:t>
            </a:r>
            <a:r>
              <a:rPr lang="cs-CZ" dirty="0"/>
              <a:t> </a:t>
            </a:r>
            <a:r>
              <a:rPr lang="cs-CZ" dirty="0" err="1"/>
              <a:t>appreciated</a:t>
            </a:r>
            <a:r>
              <a:rPr lang="cs-CZ" dirty="0"/>
              <a:t> </a:t>
            </a:r>
            <a:r>
              <a:rPr lang="cs-CZ" dirty="0" err="1"/>
              <a:t>only</a:t>
            </a:r>
            <a:r>
              <a:rPr lang="cs-CZ" dirty="0"/>
              <a:t> </a:t>
            </a:r>
            <a:r>
              <a:rPr lang="cs-CZ" dirty="0" err="1"/>
              <a:t>after</a:t>
            </a:r>
            <a:r>
              <a:rPr lang="cs-CZ" dirty="0"/>
              <a:t> his </a:t>
            </a:r>
            <a:r>
              <a:rPr lang="cs-CZ" dirty="0" err="1"/>
              <a:t>death</a:t>
            </a:r>
            <a:r>
              <a:rPr lang="cs-CZ" dirty="0"/>
              <a:t>.</a:t>
            </a:r>
          </a:p>
          <a:p>
            <a:pPr marL="0" indent="0">
              <a:buNone/>
            </a:pPr>
            <a:endParaRPr lang="cs-CZ" dirty="0"/>
          </a:p>
          <a:p>
            <a:pPr marL="0" indent="0">
              <a:buNone/>
            </a:pPr>
            <a:endParaRPr lang="cs-CZ" dirty="0"/>
          </a:p>
          <a:p>
            <a:pPr marL="0" indent="0">
              <a:buNone/>
            </a:pPr>
            <a:r>
              <a:rPr lang="cs-CZ" dirty="0">
                <a:hlinkClick r:id="rId2"/>
              </a:rPr>
              <a:t>https://www.youtube.com/watch?v=mUr_ezQv1sY</a:t>
            </a:r>
            <a:endParaRPr lang="cs-CZ" dirty="0"/>
          </a:p>
          <a:p>
            <a:pPr marL="0" indent="0">
              <a:buNone/>
            </a:pPr>
            <a:endParaRPr lang="cs-CZ" dirty="0"/>
          </a:p>
          <a:p>
            <a:pPr marL="0" indent="0">
              <a:buNone/>
            </a:pPr>
            <a:endParaRPr lang="cs-CZ" dirty="0"/>
          </a:p>
        </p:txBody>
      </p:sp>
      <p:sp>
        <p:nvSpPr>
          <p:cNvPr id="3" name="Zástupný symbol pro číslo snímku 2">
            <a:extLst>
              <a:ext uri="{FF2B5EF4-FFF2-40B4-BE49-F238E27FC236}">
                <a16:creationId xmlns:a16="http://schemas.microsoft.com/office/drawing/2014/main" id="{02CFB987-495E-4507-ADD0-BA6C9D3F3FDE}"/>
              </a:ext>
            </a:extLst>
          </p:cNvPr>
          <p:cNvSpPr>
            <a:spLocks noGrp="1"/>
          </p:cNvSpPr>
          <p:nvPr>
            <p:ph type="sldNum" sz="quarter" idx="12"/>
          </p:nvPr>
        </p:nvSpPr>
        <p:spPr/>
        <p:txBody>
          <a:bodyPr/>
          <a:lstStyle/>
          <a:p>
            <a:fld id="{BD4AC97B-3782-4964-8A86-F46A36316F1C}" type="slidenum">
              <a:rPr lang="cs-CZ" smtClean="0"/>
              <a:t>21</a:t>
            </a:fld>
            <a:endParaRPr lang="cs-CZ"/>
          </a:p>
        </p:txBody>
      </p:sp>
    </p:spTree>
    <p:extLst>
      <p:ext uri="{BB962C8B-B14F-4D97-AF65-F5344CB8AC3E}">
        <p14:creationId xmlns:p14="http://schemas.microsoft.com/office/powerpoint/2010/main" val="52754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6F0F3-A266-4B0C-9770-B2BFC80B34FD}"/>
              </a:ext>
            </a:extLst>
          </p:cNvPr>
          <p:cNvSpPr>
            <a:spLocks noGrp="1"/>
          </p:cNvSpPr>
          <p:nvPr>
            <p:ph type="title"/>
          </p:nvPr>
        </p:nvSpPr>
        <p:spPr>
          <a:xfrm>
            <a:off x="321411" y="555321"/>
            <a:ext cx="7886700" cy="1325563"/>
          </a:xfrm>
        </p:spPr>
        <p:txBody>
          <a:bodyPr/>
          <a:lstStyle/>
          <a:p>
            <a:r>
              <a:rPr lang="cs-CZ" dirty="0"/>
              <a:t>Mendel Square</a:t>
            </a:r>
          </a:p>
        </p:txBody>
      </p:sp>
      <p:pic>
        <p:nvPicPr>
          <p:cNvPr id="4098" name="Picture 2" descr="Mendlovo náměstí v Brně">
            <a:extLst>
              <a:ext uri="{FF2B5EF4-FFF2-40B4-BE49-F238E27FC236}">
                <a16:creationId xmlns:a16="http://schemas.microsoft.com/office/drawing/2014/main" id="{3763357B-FB6C-45E6-B217-53B5C81CC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289"/>
            <a:ext cx="9144000" cy="43259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endlovo náměstí v Brně Hrachovina">
            <a:extLst>
              <a:ext uri="{FF2B5EF4-FFF2-40B4-BE49-F238E27FC236}">
                <a16:creationId xmlns:a16="http://schemas.microsoft.com/office/drawing/2014/main" id="{BD05F775-E844-4EB7-8E5C-52E6A57E2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171" y="0"/>
            <a:ext cx="3430829" cy="2294367"/>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27C6A26C-2E6D-4DE0-B25C-4EC06DFF9124}"/>
              </a:ext>
            </a:extLst>
          </p:cNvPr>
          <p:cNvSpPr>
            <a:spLocks noGrp="1"/>
          </p:cNvSpPr>
          <p:nvPr>
            <p:ph type="sldNum" sz="quarter" idx="12"/>
          </p:nvPr>
        </p:nvSpPr>
        <p:spPr/>
        <p:txBody>
          <a:bodyPr/>
          <a:lstStyle/>
          <a:p>
            <a:fld id="{BD4AC97B-3782-4964-8A86-F46A36316F1C}" type="slidenum">
              <a:rPr lang="cs-CZ" smtClean="0"/>
              <a:t>22</a:t>
            </a:fld>
            <a:endParaRPr lang="cs-CZ"/>
          </a:p>
        </p:txBody>
      </p:sp>
    </p:spTree>
    <p:extLst>
      <p:ext uri="{BB962C8B-B14F-4D97-AF65-F5344CB8AC3E}">
        <p14:creationId xmlns:p14="http://schemas.microsoft.com/office/powerpoint/2010/main" val="810616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6F0F3-A266-4B0C-9770-B2BFC80B34FD}"/>
              </a:ext>
            </a:extLst>
          </p:cNvPr>
          <p:cNvSpPr>
            <a:spLocks noGrp="1"/>
          </p:cNvSpPr>
          <p:nvPr>
            <p:ph type="title"/>
          </p:nvPr>
        </p:nvSpPr>
        <p:spPr/>
        <p:txBody>
          <a:bodyPr/>
          <a:lstStyle/>
          <a:p>
            <a:r>
              <a:rPr lang="cs-CZ" dirty="0"/>
              <a:t>Mendel Square</a:t>
            </a:r>
          </a:p>
        </p:txBody>
      </p:sp>
      <p:sp>
        <p:nvSpPr>
          <p:cNvPr id="3" name="Zástupný symbol pro obsah 2">
            <a:extLst>
              <a:ext uri="{FF2B5EF4-FFF2-40B4-BE49-F238E27FC236}">
                <a16:creationId xmlns:a16="http://schemas.microsoft.com/office/drawing/2014/main" id="{0B22220A-61B6-42F2-A746-A808F5CB5E2C}"/>
              </a:ext>
            </a:extLst>
          </p:cNvPr>
          <p:cNvSpPr>
            <a:spLocks noGrp="1"/>
          </p:cNvSpPr>
          <p:nvPr>
            <p:ph idx="1"/>
          </p:nvPr>
        </p:nvSpPr>
        <p:spPr/>
        <p:txBody>
          <a:bodyPr>
            <a:normAutofit fontScale="92500" lnSpcReduction="10000"/>
          </a:bodyPr>
          <a:lstStyle/>
          <a:p>
            <a:pPr marL="0" indent="0">
              <a:buNone/>
            </a:pPr>
            <a:r>
              <a:rPr lang="cs-CZ" dirty="0" err="1"/>
              <a:t>This</a:t>
            </a:r>
            <a:r>
              <a:rPr lang="cs-CZ" dirty="0"/>
              <a:t> </a:t>
            </a:r>
            <a:r>
              <a:rPr lang="cs-CZ" dirty="0" err="1"/>
              <a:t>historical</a:t>
            </a:r>
            <a:r>
              <a:rPr lang="cs-CZ" dirty="0"/>
              <a:t> square </a:t>
            </a:r>
            <a:r>
              <a:rPr lang="cs-CZ" dirty="0" err="1"/>
              <a:t>is</a:t>
            </a:r>
            <a:r>
              <a:rPr lang="cs-CZ" dirty="0"/>
              <a:t> </a:t>
            </a:r>
            <a:r>
              <a:rPr lang="cs-CZ" dirty="0" err="1"/>
              <a:t>located</a:t>
            </a:r>
            <a:r>
              <a:rPr lang="cs-CZ" dirty="0"/>
              <a:t> in </a:t>
            </a:r>
            <a:r>
              <a:rPr lang="cs-CZ" dirty="0" err="1"/>
              <a:t>the</a:t>
            </a:r>
            <a:r>
              <a:rPr lang="cs-CZ" dirty="0"/>
              <a:t> area </a:t>
            </a:r>
            <a:r>
              <a:rPr lang="cs-CZ" dirty="0" err="1"/>
              <a:t>of</a:t>
            </a:r>
            <a:r>
              <a:rPr lang="cs-CZ" dirty="0"/>
              <a:t> </a:t>
            </a:r>
            <a:r>
              <a:rPr lang="cs-CZ" dirty="0" err="1"/>
              <a:t>Old</a:t>
            </a:r>
            <a:r>
              <a:rPr lang="cs-CZ" dirty="0"/>
              <a:t> Brno</a:t>
            </a:r>
          </a:p>
          <a:p>
            <a:pPr marL="0" indent="0">
              <a:buNone/>
            </a:pPr>
            <a:endParaRPr lang="cs-CZ" dirty="0"/>
          </a:p>
          <a:p>
            <a:pPr marL="0" indent="0">
              <a:buNone/>
            </a:pPr>
            <a:r>
              <a:rPr lang="cs-CZ" dirty="0" err="1"/>
              <a:t>Until</a:t>
            </a:r>
            <a:r>
              <a:rPr lang="cs-CZ" dirty="0"/>
              <a:t> </a:t>
            </a:r>
            <a:r>
              <a:rPr lang="cs-CZ" dirty="0" err="1"/>
              <a:t>the</a:t>
            </a:r>
            <a:r>
              <a:rPr lang="cs-CZ" dirty="0"/>
              <a:t> end </a:t>
            </a:r>
            <a:r>
              <a:rPr lang="cs-CZ" dirty="0" err="1"/>
              <a:t>of</a:t>
            </a:r>
            <a:r>
              <a:rPr lang="cs-CZ" dirty="0"/>
              <a:t> </a:t>
            </a:r>
            <a:r>
              <a:rPr lang="cs-CZ" dirty="0" err="1"/>
              <a:t>the</a:t>
            </a:r>
            <a:r>
              <a:rPr lang="cs-CZ" dirty="0"/>
              <a:t> 1950s, Mendel Square </a:t>
            </a:r>
            <a:r>
              <a:rPr lang="cs-CZ" dirty="0" err="1"/>
              <a:t>was</a:t>
            </a:r>
            <a:r>
              <a:rPr lang="cs-CZ" dirty="0"/>
              <a:t> a </a:t>
            </a:r>
            <a:r>
              <a:rPr lang="cs-CZ" dirty="0" err="1"/>
              <a:t>large</a:t>
            </a:r>
            <a:r>
              <a:rPr lang="cs-CZ" dirty="0"/>
              <a:t> public </a:t>
            </a:r>
            <a:r>
              <a:rPr lang="cs-CZ" dirty="0" err="1"/>
              <a:t>space</a:t>
            </a:r>
            <a:r>
              <a:rPr lang="cs-CZ" dirty="0"/>
              <a:t> </a:t>
            </a:r>
            <a:r>
              <a:rPr lang="cs-CZ" dirty="0" err="1"/>
              <a:t>with</a:t>
            </a:r>
            <a:r>
              <a:rPr lang="cs-CZ" dirty="0"/>
              <a:t> a park in front </a:t>
            </a:r>
            <a:r>
              <a:rPr lang="cs-CZ" dirty="0" err="1"/>
              <a:t>of</a:t>
            </a:r>
            <a:r>
              <a:rPr lang="cs-CZ" dirty="0"/>
              <a:t> </a:t>
            </a:r>
            <a:r>
              <a:rPr lang="cs-CZ" dirty="0" err="1"/>
              <a:t>the</a:t>
            </a:r>
            <a:r>
              <a:rPr lang="cs-CZ" dirty="0"/>
              <a:t> monastery and </a:t>
            </a:r>
            <a:r>
              <a:rPr lang="cs-CZ" dirty="0" err="1"/>
              <a:t>basilica</a:t>
            </a:r>
            <a:r>
              <a:rPr lang="cs-CZ" dirty="0"/>
              <a:t>, </a:t>
            </a:r>
            <a:r>
              <a:rPr lang="cs-CZ" dirty="0" err="1"/>
              <a:t>bordered</a:t>
            </a:r>
            <a:r>
              <a:rPr lang="cs-CZ" dirty="0"/>
              <a:t> on </a:t>
            </a:r>
            <a:r>
              <a:rPr lang="cs-CZ" dirty="0" err="1"/>
              <a:t>the</a:t>
            </a:r>
            <a:r>
              <a:rPr lang="cs-CZ" dirty="0"/>
              <a:t> </a:t>
            </a:r>
            <a:r>
              <a:rPr lang="cs-CZ" dirty="0" err="1"/>
              <a:t>south</a:t>
            </a:r>
            <a:r>
              <a:rPr lang="cs-CZ" dirty="0"/>
              <a:t> by a line </a:t>
            </a:r>
            <a:r>
              <a:rPr lang="cs-CZ" dirty="0" err="1"/>
              <a:t>of</a:t>
            </a:r>
            <a:r>
              <a:rPr lang="cs-CZ" dirty="0"/>
              <a:t> </a:t>
            </a:r>
            <a:r>
              <a:rPr lang="cs-CZ" dirty="0" err="1"/>
              <a:t>old</a:t>
            </a:r>
            <a:r>
              <a:rPr lang="cs-CZ" dirty="0"/>
              <a:t> </a:t>
            </a:r>
            <a:r>
              <a:rPr lang="cs-CZ" dirty="0" err="1"/>
              <a:t>houses</a:t>
            </a:r>
            <a:r>
              <a:rPr lang="cs-CZ" dirty="0"/>
              <a:t> </a:t>
            </a:r>
            <a:r>
              <a:rPr lang="cs-CZ" dirty="0" err="1"/>
              <a:t>that</a:t>
            </a:r>
            <a:r>
              <a:rPr lang="cs-CZ" dirty="0"/>
              <a:t> no </a:t>
            </a:r>
            <a:r>
              <a:rPr lang="cs-CZ" dirty="0" err="1"/>
              <a:t>longer</a:t>
            </a:r>
            <a:r>
              <a:rPr lang="cs-CZ" dirty="0"/>
              <a:t> </a:t>
            </a:r>
            <a:r>
              <a:rPr lang="cs-CZ" dirty="0" err="1"/>
              <a:t>exist</a:t>
            </a:r>
            <a:r>
              <a:rPr lang="cs-CZ" dirty="0"/>
              <a:t>. A </a:t>
            </a:r>
            <a:r>
              <a:rPr lang="cs-CZ" dirty="0" err="1"/>
              <a:t>few</a:t>
            </a:r>
            <a:r>
              <a:rPr lang="cs-CZ" dirty="0"/>
              <a:t> </a:t>
            </a:r>
            <a:r>
              <a:rPr lang="cs-CZ" dirty="0" err="1"/>
              <a:t>dozen</a:t>
            </a:r>
            <a:r>
              <a:rPr lang="cs-CZ" dirty="0"/>
              <a:t> metres </a:t>
            </a:r>
            <a:r>
              <a:rPr lang="cs-CZ" dirty="0" err="1"/>
              <a:t>from</a:t>
            </a:r>
            <a:r>
              <a:rPr lang="cs-CZ" dirty="0"/>
              <a:t> </a:t>
            </a:r>
            <a:r>
              <a:rPr lang="cs-CZ" dirty="0" err="1"/>
              <a:t>it</a:t>
            </a:r>
            <a:r>
              <a:rPr lang="cs-CZ" dirty="0"/>
              <a:t> </a:t>
            </a:r>
            <a:r>
              <a:rPr lang="cs-CZ" dirty="0" err="1"/>
              <a:t>were</a:t>
            </a:r>
            <a:r>
              <a:rPr lang="cs-CZ" dirty="0"/>
              <a:t>, </a:t>
            </a:r>
            <a:r>
              <a:rPr lang="cs-CZ" dirty="0" err="1"/>
              <a:t>for</a:t>
            </a:r>
            <a:r>
              <a:rPr lang="cs-CZ" dirty="0"/>
              <a:t> </a:t>
            </a:r>
            <a:r>
              <a:rPr lang="cs-CZ" dirty="0" err="1"/>
              <a:t>example</a:t>
            </a:r>
            <a:r>
              <a:rPr lang="cs-CZ" dirty="0"/>
              <a:t>, a </a:t>
            </a:r>
            <a:r>
              <a:rPr lang="cs-CZ" dirty="0" err="1"/>
              <a:t>municipal</a:t>
            </a:r>
            <a:r>
              <a:rPr lang="cs-CZ" dirty="0"/>
              <a:t> </a:t>
            </a:r>
            <a:r>
              <a:rPr lang="cs-CZ" dirty="0" err="1"/>
              <a:t>spa</a:t>
            </a:r>
            <a:r>
              <a:rPr lang="cs-CZ" dirty="0"/>
              <a:t> and </a:t>
            </a:r>
            <a:r>
              <a:rPr lang="cs-CZ" dirty="0" err="1"/>
              <a:t>the</a:t>
            </a:r>
            <a:r>
              <a:rPr lang="cs-CZ" dirty="0"/>
              <a:t> </a:t>
            </a:r>
            <a:r>
              <a:rPr lang="cs-CZ" dirty="0" err="1"/>
              <a:t>Old</a:t>
            </a:r>
            <a:r>
              <a:rPr lang="cs-CZ" dirty="0"/>
              <a:t> Brno </a:t>
            </a:r>
            <a:r>
              <a:rPr lang="cs-CZ" dirty="0" err="1"/>
              <a:t>town</a:t>
            </a:r>
            <a:r>
              <a:rPr lang="cs-CZ" dirty="0"/>
              <a:t> </a:t>
            </a:r>
            <a:r>
              <a:rPr lang="cs-CZ" dirty="0" err="1"/>
              <a:t>hall</a:t>
            </a:r>
            <a:r>
              <a:rPr lang="cs-CZ" dirty="0"/>
              <a:t>. </a:t>
            </a:r>
            <a:r>
              <a:rPr lang="cs-CZ" dirty="0" err="1"/>
              <a:t>During</a:t>
            </a:r>
            <a:r>
              <a:rPr lang="cs-CZ" dirty="0"/>
              <a:t> WW2, </a:t>
            </a:r>
            <a:r>
              <a:rPr lang="cs-CZ" dirty="0" err="1"/>
              <a:t>however</a:t>
            </a:r>
            <a:r>
              <a:rPr lang="cs-CZ" dirty="0"/>
              <a:t>, </a:t>
            </a:r>
            <a:r>
              <a:rPr lang="cs-CZ" dirty="0" err="1"/>
              <a:t>the</a:t>
            </a:r>
            <a:r>
              <a:rPr lang="cs-CZ" dirty="0"/>
              <a:t> square </a:t>
            </a:r>
            <a:r>
              <a:rPr lang="cs-CZ" dirty="0" err="1"/>
              <a:t>was</a:t>
            </a:r>
            <a:r>
              <a:rPr lang="cs-CZ" dirty="0"/>
              <a:t> </a:t>
            </a:r>
            <a:r>
              <a:rPr lang="cs-CZ" dirty="0" err="1"/>
              <a:t>damaged</a:t>
            </a:r>
            <a:r>
              <a:rPr lang="cs-CZ" dirty="0"/>
              <a:t> in </a:t>
            </a:r>
            <a:r>
              <a:rPr lang="cs-CZ" dirty="0" err="1"/>
              <a:t>an</a:t>
            </a:r>
            <a:r>
              <a:rPr lang="cs-CZ" dirty="0"/>
              <a:t> air </a:t>
            </a:r>
            <a:r>
              <a:rPr lang="cs-CZ" dirty="0" err="1"/>
              <a:t>raid</a:t>
            </a:r>
            <a:r>
              <a:rPr lang="cs-CZ" dirty="0"/>
              <a:t>. In </a:t>
            </a:r>
            <a:r>
              <a:rPr lang="cs-CZ" dirty="0" err="1"/>
              <a:t>the</a:t>
            </a:r>
            <a:r>
              <a:rPr lang="cs-CZ" dirty="0"/>
              <a:t> 1960s, </a:t>
            </a:r>
            <a:r>
              <a:rPr lang="cs-CZ" dirty="0" err="1"/>
              <a:t>the</a:t>
            </a:r>
            <a:r>
              <a:rPr lang="cs-CZ" dirty="0"/>
              <a:t> square </a:t>
            </a:r>
            <a:r>
              <a:rPr lang="cs-CZ" dirty="0" err="1"/>
              <a:t>was</a:t>
            </a:r>
            <a:r>
              <a:rPr lang="cs-CZ" dirty="0"/>
              <a:t> </a:t>
            </a:r>
            <a:r>
              <a:rPr lang="cs-CZ" dirty="0" err="1"/>
              <a:t>rebuilt</a:t>
            </a:r>
            <a:r>
              <a:rPr lang="cs-CZ" dirty="0"/>
              <a:t> </a:t>
            </a:r>
            <a:r>
              <a:rPr lang="cs-CZ" dirty="0" err="1"/>
              <a:t>based</a:t>
            </a:r>
            <a:r>
              <a:rPr lang="cs-CZ" dirty="0"/>
              <a:t> on a design by </a:t>
            </a:r>
            <a:r>
              <a:rPr lang="cs-CZ" dirty="0" err="1"/>
              <a:t>architect</a:t>
            </a:r>
            <a:r>
              <a:rPr lang="cs-CZ" dirty="0"/>
              <a:t> František Kočí </a:t>
            </a:r>
            <a:r>
              <a:rPr lang="cs-CZ" dirty="0" err="1"/>
              <a:t>that</a:t>
            </a:r>
            <a:r>
              <a:rPr lang="cs-CZ" dirty="0"/>
              <a:t> </a:t>
            </a:r>
            <a:r>
              <a:rPr lang="cs-CZ" dirty="0" err="1"/>
              <a:t>disrupted</a:t>
            </a:r>
            <a:r>
              <a:rPr lang="cs-CZ" dirty="0"/>
              <a:t> </a:t>
            </a:r>
            <a:r>
              <a:rPr lang="cs-CZ" dirty="0" err="1"/>
              <a:t>this</a:t>
            </a:r>
            <a:r>
              <a:rPr lang="cs-CZ" dirty="0"/>
              <a:t> part </a:t>
            </a:r>
            <a:r>
              <a:rPr lang="cs-CZ" dirty="0" err="1"/>
              <a:t>of</a:t>
            </a:r>
            <a:r>
              <a:rPr lang="cs-CZ" dirty="0"/>
              <a:t> </a:t>
            </a:r>
            <a:r>
              <a:rPr lang="cs-CZ" dirty="0" err="1"/>
              <a:t>the</a:t>
            </a:r>
            <a:r>
              <a:rPr lang="cs-CZ" dirty="0"/>
              <a:t> city and </a:t>
            </a:r>
            <a:r>
              <a:rPr lang="cs-CZ" dirty="0" err="1"/>
              <a:t>destroyed</a:t>
            </a:r>
            <a:r>
              <a:rPr lang="cs-CZ" dirty="0"/>
              <a:t> </a:t>
            </a:r>
            <a:r>
              <a:rPr lang="cs-CZ" dirty="0" err="1"/>
              <a:t>its</a:t>
            </a:r>
            <a:r>
              <a:rPr lang="cs-CZ" dirty="0"/>
              <a:t> </a:t>
            </a:r>
            <a:r>
              <a:rPr lang="cs-CZ" dirty="0" err="1"/>
              <a:t>historical</a:t>
            </a:r>
            <a:r>
              <a:rPr lang="cs-CZ" dirty="0"/>
              <a:t> </a:t>
            </a:r>
            <a:r>
              <a:rPr lang="cs-CZ" dirty="0" err="1"/>
              <a:t>value</a:t>
            </a:r>
            <a:r>
              <a:rPr lang="cs-CZ" dirty="0"/>
              <a:t> and </a:t>
            </a:r>
            <a:r>
              <a:rPr lang="cs-CZ" dirty="0" err="1"/>
              <a:t>peaceful</a:t>
            </a:r>
            <a:r>
              <a:rPr lang="cs-CZ" dirty="0"/>
              <a:t> </a:t>
            </a:r>
            <a:r>
              <a:rPr lang="cs-CZ" dirty="0" err="1"/>
              <a:t>atmosphere</a:t>
            </a:r>
            <a:r>
              <a:rPr lang="cs-CZ" dirty="0"/>
              <a:t>.</a:t>
            </a:r>
          </a:p>
          <a:p>
            <a:endParaRPr lang="cs-CZ" dirty="0"/>
          </a:p>
        </p:txBody>
      </p:sp>
      <p:sp>
        <p:nvSpPr>
          <p:cNvPr id="4" name="Zástupný symbol pro číslo snímku 3">
            <a:extLst>
              <a:ext uri="{FF2B5EF4-FFF2-40B4-BE49-F238E27FC236}">
                <a16:creationId xmlns:a16="http://schemas.microsoft.com/office/drawing/2014/main" id="{6386F469-A738-4E28-9BF3-4DC45421D89F}"/>
              </a:ext>
            </a:extLst>
          </p:cNvPr>
          <p:cNvSpPr>
            <a:spLocks noGrp="1"/>
          </p:cNvSpPr>
          <p:nvPr>
            <p:ph type="sldNum" sz="quarter" idx="12"/>
          </p:nvPr>
        </p:nvSpPr>
        <p:spPr/>
        <p:txBody>
          <a:bodyPr/>
          <a:lstStyle/>
          <a:p>
            <a:fld id="{BD4AC97B-3782-4964-8A86-F46A36316F1C}" type="slidenum">
              <a:rPr lang="cs-CZ" smtClean="0"/>
              <a:t>23</a:t>
            </a:fld>
            <a:endParaRPr lang="cs-CZ"/>
          </a:p>
        </p:txBody>
      </p:sp>
    </p:spTree>
    <p:extLst>
      <p:ext uri="{BB962C8B-B14F-4D97-AF65-F5344CB8AC3E}">
        <p14:creationId xmlns:p14="http://schemas.microsoft.com/office/powerpoint/2010/main" val="21621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8BFEE6-7517-4BE2-A80E-234AA0628573}"/>
              </a:ext>
            </a:extLst>
          </p:cNvPr>
          <p:cNvSpPr>
            <a:spLocks noGrp="1"/>
          </p:cNvSpPr>
          <p:nvPr>
            <p:ph type="title"/>
          </p:nvPr>
        </p:nvSpPr>
        <p:spPr/>
        <p:txBody>
          <a:bodyPr/>
          <a:lstStyle/>
          <a:p>
            <a:r>
              <a:rPr lang="cs-CZ" dirty="0"/>
              <a:t>Mendel Square</a:t>
            </a:r>
          </a:p>
        </p:txBody>
      </p:sp>
      <p:sp>
        <p:nvSpPr>
          <p:cNvPr id="3" name="Zástupný symbol pro obsah 2">
            <a:extLst>
              <a:ext uri="{FF2B5EF4-FFF2-40B4-BE49-F238E27FC236}">
                <a16:creationId xmlns:a16="http://schemas.microsoft.com/office/drawing/2014/main" id="{FF9D2686-E64C-4048-9D92-6BCCF760B08E}"/>
              </a:ext>
            </a:extLst>
          </p:cNvPr>
          <p:cNvSpPr>
            <a:spLocks noGrp="1"/>
          </p:cNvSpPr>
          <p:nvPr>
            <p:ph idx="1"/>
          </p:nvPr>
        </p:nvSpPr>
        <p:spPr/>
        <p:txBody>
          <a:bodyPr/>
          <a:lstStyle/>
          <a:p>
            <a:pPr marL="0" indent="0">
              <a:buNone/>
            </a:pPr>
            <a:r>
              <a:rPr lang="cs-CZ" dirty="0" err="1"/>
              <a:t>The</a:t>
            </a:r>
            <a:r>
              <a:rPr lang="cs-CZ" dirty="0"/>
              <a:t> square </a:t>
            </a:r>
            <a:r>
              <a:rPr lang="cs-CZ" dirty="0" err="1"/>
              <a:t>is</a:t>
            </a:r>
            <a:r>
              <a:rPr lang="cs-CZ" dirty="0"/>
              <a:t> </a:t>
            </a:r>
            <a:r>
              <a:rPr lang="cs-CZ" dirty="0" err="1"/>
              <a:t>now</a:t>
            </a:r>
            <a:r>
              <a:rPr lang="cs-CZ" dirty="0"/>
              <a:t> </a:t>
            </a:r>
            <a:r>
              <a:rPr lang="cs-CZ" dirty="0" err="1"/>
              <a:t>dominated</a:t>
            </a:r>
            <a:r>
              <a:rPr lang="cs-CZ" dirty="0"/>
              <a:t> by </a:t>
            </a:r>
            <a:r>
              <a:rPr lang="cs-CZ" dirty="0" err="1"/>
              <a:t>the</a:t>
            </a:r>
            <a:r>
              <a:rPr lang="cs-CZ" dirty="0"/>
              <a:t> </a:t>
            </a:r>
            <a:r>
              <a:rPr lang="cs-CZ" dirty="0" err="1"/>
              <a:t>Abbey</a:t>
            </a:r>
            <a:r>
              <a:rPr lang="cs-CZ" dirty="0"/>
              <a:t> </a:t>
            </a:r>
            <a:r>
              <a:rPr lang="cs-CZ" dirty="0" err="1"/>
              <a:t>of</a:t>
            </a:r>
            <a:r>
              <a:rPr lang="cs-CZ" dirty="0"/>
              <a:t> St Thomas, </a:t>
            </a:r>
            <a:r>
              <a:rPr lang="cs-CZ" dirty="0" err="1"/>
              <a:t>which</a:t>
            </a:r>
            <a:r>
              <a:rPr lang="cs-CZ" dirty="0"/>
              <a:t> </a:t>
            </a:r>
            <a:r>
              <a:rPr lang="cs-CZ" dirty="0" err="1"/>
              <a:t>is</a:t>
            </a:r>
            <a:r>
              <a:rPr lang="cs-CZ" dirty="0"/>
              <a:t> </a:t>
            </a:r>
            <a:r>
              <a:rPr lang="cs-CZ" dirty="0" err="1"/>
              <a:t>closely</a:t>
            </a:r>
            <a:r>
              <a:rPr lang="cs-CZ" dirty="0"/>
              <a:t> </a:t>
            </a:r>
            <a:r>
              <a:rPr lang="cs-CZ" dirty="0" err="1"/>
              <a:t>associated</a:t>
            </a:r>
            <a:r>
              <a:rPr lang="cs-CZ" dirty="0"/>
              <a:t> </a:t>
            </a:r>
            <a:r>
              <a:rPr lang="cs-CZ" dirty="0" err="1"/>
              <a:t>with</a:t>
            </a:r>
            <a:r>
              <a:rPr lang="cs-CZ" dirty="0"/>
              <a:t> </a:t>
            </a:r>
            <a:r>
              <a:rPr lang="cs-CZ" dirty="0" err="1"/>
              <a:t>the</a:t>
            </a:r>
            <a:r>
              <a:rPr lang="cs-CZ" dirty="0"/>
              <a:t> </a:t>
            </a:r>
            <a:r>
              <a:rPr lang="cs-CZ" dirty="0" err="1"/>
              <a:t>activities</a:t>
            </a:r>
            <a:r>
              <a:rPr lang="cs-CZ" dirty="0"/>
              <a:t> </a:t>
            </a:r>
            <a:r>
              <a:rPr lang="cs-CZ" dirty="0" err="1"/>
              <a:t>of</a:t>
            </a:r>
            <a:r>
              <a:rPr lang="cs-CZ" dirty="0"/>
              <a:t> </a:t>
            </a:r>
            <a:r>
              <a:rPr lang="cs-CZ" dirty="0" err="1"/>
              <a:t>both</a:t>
            </a:r>
            <a:r>
              <a:rPr lang="cs-CZ" dirty="0"/>
              <a:t> Gregor Johann Mendel and Leoš Janáček. </a:t>
            </a:r>
            <a:r>
              <a:rPr lang="cs-CZ" dirty="0" err="1"/>
              <a:t>Visitors</a:t>
            </a:r>
            <a:r>
              <a:rPr lang="cs-CZ" dirty="0"/>
              <a:t> </a:t>
            </a:r>
            <a:r>
              <a:rPr lang="cs-CZ" dirty="0" err="1"/>
              <a:t>can</a:t>
            </a:r>
            <a:r>
              <a:rPr lang="cs-CZ" dirty="0"/>
              <a:t> </a:t>
            </a:r>
            <a:r>
              <a:rPr lang="cs-CZ" dirty="0" err="1"/>
              <a:t>hardly</a:t>
            </a:r>
            <a:r>
              <a:rPr lang="cs-CZ" dirty="0"/>
              <a:t> miss </a:t>
            </a:r>
            <a:r>
              <a:rPr lang="cs-CZ" dirty="0" err="1"/>
              <a:t>the</a:t>
            </a:r>
            <a:r>
              <a:rPr lang="cs-CZ" dirty="0"/>
              <a:t> </a:t>
            </a:r>
            <a:r>
              <a:rPr lang="cs-CZ" dirty="0" err="1"/>
              <a:t>monumental</a:t>
            </a:r>
            <a:r>
              <a:rPr lang="cs-CZ" dirty="0"/>
              <a:t> </a:t>
            </a:r>
            <a:r>
              <a:rPr lang="cs-CZ" dirty="0" err="1"/>
              <a:t>Gothic</a:t>
            </a:r>
            <a:r>
              <a:rPr lang="cs-CZ" dirty="0"/>
              <a:t> Bazilika Nanebevzetí Panny Marie (</a:t>
            </a:r>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 </a:t>
            </a:r>
            <a:r>
              <a:rPr lang="cs-CZ" dirty="0" err="1"/>
              <a:t>whose</a:t>
            </a:r>
            <a:r>
              <a:rPr lang="cs-CZ" dirty="0"/>
              <a:t> </a:t>
            </a:r>
            <a:r>
              <a:rPr lang="cs-CZ" dirty="0" err="1"/>
              <a:t>collection</a:t>
            </a:r>
            <a:r>
              <a:rPr lang="cs-CZ" dirty="0"/>
              <a:t> </a:t>
            </a:r>
            <a:r>
              <a:rPr lang="cs-CZ" dirty="0" err="1"/>
              <a:t>of</a:t>
            </a:r>
            <a:r>
              <a:rPr lang="cs-CZ" dirty="0"/>
              <a:t> </a:t>
            </a:r>
            <a:r>
              <a:rPr lang="cs-CZ" dirty="0" err="1"/>
              <a:t>objects</a:t>
            </a:r>
            <a:r>
              <a:rPr lang="cs-CZ" dirty="0"/>
              <a:t> </a:t>
            </a:r>
            <a:r>
              <a:rPr lang="cs-CZ" dirty="0" err="1"/>
              <a:t>includes</a:t>
            </a:r>
            <a:r>
              <a:rPr lang="cs-CZ" dirty="0"/>
              <a:t> </a:t>
            </a:r>
            <a:r>
              <a:rPr lang="cs-CZ" dirty="0" err="1"/>
              <a:t>the</a:t>
            </a:r>
            <a:r>
              <a:rPr lang="cs-CZ" dirty="0"/>
              <a:t> Black Madonna </a:t>
            </a:r>
            <a:r>
              <a:rPr lang="cs-CZ" dirty="0" err="1"/>
              <a:t>painting</a:t>
            </a:r>
            <a:r>
              <a:rPr lang="cs-CZ" dirty="0"/>
              <a:t> </a:t>
            </a:r>
            <a:r>
              <a:rPr lang="cs-CZ" dirty="0" err="1"/>
              <a:t>worshipped</a:t>
            </a:r>
            <a:r>
              <a:rPr lang="cs-CZ" dirty="0"/>
              <a:t> as </a:t>
            </a:r>
            <a:r>
              <a:rPr lang="cs-CZ" dirty="0" err="1"/>
              <a:t>the</a:t>
            </a:r>
            <a:r>
              <a:rPr lang="cs-CZ" dirty="0"/>
              <a:t> </a:t>
            </a:r>
            <a:r>
              <a:rPr lang="cs-CZ" dirty="0" err="1"/>
              <a:t>protector</a:t>
            </a:r>
            <a:r>
              <a:rPr lang="cs-CZ" dirty="0"/>
              <a:t> </a:t>
            </a:r>
            <a:r>
              <a:rPr lang="cs-CZ" dirty="0" err="1"/>
              <a:t>of</a:t>
            </a:r>
            <a:r>
              <a:rPr lang="cs-CZ" dirty="0"/>
              <a:t> </a:t>
            </a:r>
            <a:r>
              <a:rPr lang="cs-CZ" dirty="0" err="1"/>
              <a:t>the</a:t>
            </a:r>
            <a:r>
              <a:rPr lang="cs-CZ" dirty="0"/>
              <a:t> city </a:t>
            </a:r>
            <a:r>
              <a:rPr lang="cs-CZ" dirty="0" err="1"/>
              <a:t>of</a:t>
            </a:r>
            <a:r>
              <a:rPr lang="cs-CZ" dirty="0"/>
              <a:t> Brno.</a:t>
            </a:r>
          </a:p>
          <a:p>
            <a:pPr marL="0" indent="0">
              <a:buNone/>
            </a:pPr>
            <a:endParaRPr lang="cs-CZ" dirty="0"/>
          </a:p>
        </p:txBody>
      </p:sp>
      <p:sp>
        <p:nvSpPr>
          <p:cNvPr id="4" name="Zástupný symbol pro číslo snímku 3">
            <a:extLst>
              <a:ext uri="{FF2B5EF4-FFF2-40B4-BE49-F238E27FC236}">
                <a16:creationId xmlns:a16="http://schemas.microsoft.com/office/drawing/2014/main" id="{05D360B2-E429-4C54-8F71-E6568D4AAFD9}"/>
              </a:ext>
            </a:extLst>
          </p:cNvPr>
          <p:cNvSpPr>
            <a:spLocks noGrp="1"/>
          </p:cNvSpPr>
          <p:nvPr>
            <p:ph type="sldNum" sz="quarter" idx="12"/>
          </p:nvPr>
        </p:nvSpPr>
        <p:spPr/>
        <p:txBody>
          <a:bodyPr/>
          <a:lstStyle/>
          <a:p>
            <a:fld id="{BD4AC97B-3782-4964-8A86-F46A36316F1C}" type="slidenum">
              <a:rPr lang="cs-CZ" smtClean="0"/>
              <a:t>24</a:t>
            </a:fld>
            <a:endParaRPr lang="cs-CZ"/>
          </a:p>
        </p:txBody>
      </p:sp>
    </p:spTree>
    <p:extLst>
      <p:ext uri="{BB962C8B-B14F-4D97-AF65-F5344CB8AC3E}">
        <p14:creationId xmlns:p14="http://schemas.microsoft.com/office/powerpoint/2010/main" val="1161283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E702BB-BF49-48F5-A658-ADD7E5632CBB}"/>
              </a:ext>
            </a:extLst>
          </p:cNvPr>
          <p:cNvSpPr>
            <a:spLocks noGrp="1"/>
          </p:cNvSpPr>
          <p:nvPr>
            <p:ph type="title"/>
          </p:nvPr>
        </p:nvSpPr>
        <p:spPr/>
        <p:txBody>
          <a:bodyPr/>
          <a:lstStyle/>
          <a:p>
            <a:r>
              <a:rPr lang="cs-CZ" dirty="0"/>
              <a:t>Mendel Square</a:t>
            </a:r>
          </a:p>
        </p:txBody>
      </p:sp>
      <p:sp>
        <p:nvSpPr>
          <p:cNvPr id="3" name="Zástupný symbol pro obsah 2">
            <a:extLst>
              <a:ext uri="{FF2B5EF4-FFF2-40B4-BE49-F238E27FC236}">
                <a16:creationId xmlns:a16="http://schemas.microsoft.com/office/drawing/2014/main" id="{CF0BD23F-5E92-4023-BBFB-58DF08DA67F0}"/>
              </a:ext>
            </a:extLst>
          </p:cNvPr>
          <p:cNvSpPr>
            <a:spLocks noGrp="1"/>
          </p:cNvSpPr>
          <p:nvPr>
            <p:ph idx="1"/>
          </p:nvPr>
        </p:nvSpPr>
        <p:spPr>
          <a:xfrm>
            <a:off x="628650" y="1825625"/>
            <a:ext cx="4126230" cy="4351338"/>
          </a:xfrm>
        </p:spPr>
        <p:txBody>
          <a:bodyPr>
            <a:normAutofit fontScale="92500"/>
          </a:bodyPr>
          <a:lstStyle/>
          <a:p>
            <a:pPr marL="0" indent="0">
              <a:buNone/>
            </a:pPr>
            <a:r>
              <a:rPr lang="cs-CZ" dirty="0" err="1"/>
              <a:t>For</a:t>
            </a:r>
            <a:r>
              <a:rPr lang="cs-CZ" dirty="0"/>
              <a:t> 140 </a:t>
            </a:r>
            <a:r>
              <a:rPr lang="cs-CZ" dirty="0" err="1"/>
              <a:t>years</a:t>
            </a:r>
            <a:r>
              <a:rPr lang="cs-CZ" dirty="0"/>
              <a:t>, </a:t>
            </a:r>
            <a:r>
              <a:rPr lang="cs-CZ" dirty="0" err="1"/>
              <a:t>the</a:t>
            </a:r>
            <a:r>
              <a:rPr lang="cs-CZ" dirty="0"/>
              <a:t> Starobrno </a:t>
            </a:r>
            <a:r>
              <a:rPr lang="cs-CZ" dirty="0" err="1"/>
              <a:t>brewery</a:t>
            </a:r>
            <a:r>
              <a:rPr lang="cs-CZ" dirty="0"/>
              <a:t> has </a:t>
            </a:r>
            <a:r>
              <a:rPr lang="cs-CZ" dirty="0" err="1"/>
              <a:t>been</a:t>
            </a:r>
            <a:r>
              <a:rPr lang="cs-CZ" dirty="0"/>
              <a:t> </a:t>
            </a:r>
            <a:r>
              <a:rPr lang="cs-CZ" dirty="0" err="1"/>
              <a:t>located</a:t>
            </a:r>
            <a:r>
              <a:rPr lang="cs-CZ" dirty="0"/>
              <a:t> </a:t>
            </a:r>
            <a:r>
              <a:rPr lang="cs-CZ" dirty="0" err="1"/>
              <a:t>close</a:t>
            </a:r>
            <a:r>
              <a:rPr lang="cs-CZ" dirty="0"/>
              <a:t> to </a:t>
            </a:r>
            <a:r>
              <a:rPr lang="cs-CZ" dirty="0" err="1"/>
              <a:t>the</a:t>
            </a:r>
            <a:r>
              <a:rPr lang="cs-CZ" dirty="0"/>
              <a:t> square. </a:t>
            </a:r>
            <a:r>
              <a:rPr lang="cs-CZ" dirty="0" err="1"/>
              <a:t>Although</a:t>
            </a:r>
            <a:r>
              <a:rPr lang="cs-CZ" dirty="0"/>
              <a:t> </a:t>
            </a:r>
            <a:r>
              <a:rPr lang="cs-CZ" dirty="0" err="1"/>
              <a:t>it</a:t>
            </a:r>
            <a:r>
              <a:rPr lang="cs-CZ" dirty="0"/>
              <a:t> has </a:t>
            </a:r>
            <a:r>
              <a:rPr lang="cs-CZ" dirty="0" err="1"/>
              <a:t>modern</a:t>
            </a:r>
            <a:r>
              <a:rPr lang="cs-CZ" dirty="0"/>
              <a:t> </a:t>
            </a:r>
            <a:r>
              <a:rPr lang="cs-CZ" dirty="0" err="1"/>
              <a:t>facilities</a:t>
            </a:r>
            <a:r>
              <a:rPr lang="cs-CZ" dirty="0"/>
              <a:t>, </a:t>
            </a:r>
            <a:r>
              <a:rPr lang="cs-CZ" dirty="0" err="1"/>
              <a:t>it</a:t>
            </a:r>
            <a:r>
              <a:rPr lang="cs-CZ" dirty="0"/>
              <a:t> </a:t>
            </a:r>
            <a:r>
              <a:rPr lang="cs-CZ" dirty="0" err="1"/>
              <a:t>keeps</a:t>
            </a:r>
            <a:r>
              <a:rPr lang="cs-CZ" dirty="0"/>
              <a:t> </a:t>
            </a:r>
            <a:r>
              <a:rPr lang="cs-CZ" dirty="0" err="1"/>
              <a:t>traditional</a:t>
            </a:r>
            <a:r>
              <a:rPr lang="cs-CZ" dirty="0"/>
              <a:t> </a:t>
            </a:r>
            <a:r>
              <a:rPr lang="cs-CZ" dirty="0" err="1"/>
              <a:t>production</a:t>
            </a:r>
            <a:r>
              <a:rPr lang="cs-CZ" dirty="0"/>
              <a:t> </a:t>
            </a:r>
            <a:r>
              <a:rPr lang="cs-CZ" dirty="0" err="1"/>
              <a:t>procedures</a:t>
            </a:r>
            <a:r>
              <a:rPr lang="cs-CZ" dirty="0"/>
              <a:t> </a:t>
            </a:r>
            <a:r>
              <a:rPr lang="cs-CZ" dirty="0" err="1"/>
              <a:t>alive</a:t>
            </a:r>
            <a:r>
              <a:rPr lang="cs-CZ" dirty="0"/>
              <a:t> and </a:t>
            </a:r>
            <a:r>
              <a:rPr lang="cs-CZ" dirty="0" err="1"/>
              <a:t>complements</a:t>
            </a:r>
            <a:r>
              <a:rPr lang="cs-CZ" dirty="0"/>
              <a:t> </a:t>
            </a:r>
            <a:r>
              <a:rPr lang="cs-CZ" dirty="0" err="1"/>
              <a:t>them</a:t>
            </a:r>
            <a:r>
              <a:rPr lang="cs-CZ" dirty="0"/>
              <a:t> </a:t>
            </a:r>
            <a:r>
              <a:rPr lang="cs-CZ" dirty="0" err="1"/>
              <a:t>with</a:t>
            </a:r>
            <a:r>
              <a:rPr lang="cs-CZ" dirty="0"/>
              <a:t> </a:t>
            </a:r>
            <a:r>
              <a:rPr lang="cs-CZ" dirty="0" err="1"/>
              <a:t>innovations</a:t>
            </a:r>
            <a:r>
              <a:rPr lang="cs-CZ" dirty="0"/>
              <a:t> and </a:t>
            </a:r>
            <a:r>
              <a:rPr lang="cs-CZ" dirty="0" err="1"/>
              <a:t>modern</a:t>
            </a:r>
            <a:r>
              <a:rPr lang="cs-CZ" dirty="0"/>
              <a:t> </a:t>
            </a:r>
            <a:r>
              <a:rPr lang="cs-CZ" dirty="0" err="1"/>
              <a:t>technologies</a:t>
            </a:r>
            <a:r>
              <a:rPr lang="cs-CZ" dirty="0"/>
              <a:t>. </a:t>
            </a:r>
            <a:r>
              <a:rPr lang="cs-CZ" dirty="0" err="1"/>
              <a:t>Its</a:t>
            </a:r>
            <a:r>
              <a:rPr lang="cs-CZ" dirty="0"/>
              <a:t> </a:t>
            </a:r>
            <a:r>
              <a:rPr lang="cs-CZ" dirty="0" err="1"/>
              <a:t>premises</a:t>
            </a:r>
            <a:r>
              <a:rPr lang="cs-CZ" dirty="0"/>
              <a:t> and </a:t>
            </a:r>
            <a:r>
              <a:rPr lang="cs-CZ" dirty="0" err="1"/>
              <a:t>production</a:t>
            </a:r>
            <a:r>
              <a:rPr lang="cs-CZ" dirty="0"/>
              <a:t> </a:t>
            </a:r>
            <a:r>
              <a:rPr lang="cs-CZ" dirty="0" err="1"/>
              <a:t>methods</a:t>
            </a:r>
            <a:r>
              <a:rPr lang="cs-CZ" dirty="0"/>
              <a:t> are open to </a:t>
            </a:r>
            <a:r>
              <a:rPr lang="cs-CZ" dirty="0" err="1"/>
              <a:t>tours</a:t>
            </a:r>
            <a:r>
              <a:rPr lang="cs-CZ" dirty="0"/>
              <a:t> by </a:t>
            </a:r>
            <a:r>
              <a:rPr lang="cs-CZ" dirty="0" err="1"/>
              <a:t>the</a:t>
            </a:r>
            <a:r>
              <a:rPr lang="cs-CZ" dirty="0"/>
              <a:t> public.</a:t>
            </a:r>
          </a:p>
          <a:p>
            <a:pPr marL="0" indent="0">
              <a:buNone/>
            </a:pPr>
            <a:endParaRPr lang="cs-CZ" dirty="0"/>
          </a:p>
        </p:txBody>
      </p:sp>
      <p:pic>
        <p:nvPicPr>
          <p:cNvPr id="8196" name="Picture 4" descr="Pivovar Starobrno">
            <a:extLst>
              <a:ext uri="{FF2B5EF4-FFF2-40B4-BE49-F238E27FC236}">
                <a16:creationId xmlns:a16="http://schemas.microsoft.com/office/drawing/2014/main" id="{CFD36A10-4205-4DFB-BF52-254BEB961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848" y="3891686"/>
            <a:ext cx="4450629" cy="296631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defined">
            <a:extLst>
              <a:ext uri="{FF2B5EF4-FFF2-40B4-BE49-F238E27FC236}">
                <a16:creationId xmlns:a16="http://schemas.microsoft.com/office/drawing/2014/main" id="{79BE1D11-9A85-4F79-8F23-8470B09D2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80" y="56070"/>
            <a:ext cx="326249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395C25AA-387A-4678-998D-1FF92C3406A1}"/>
              </a:ext>
            </a:extLst>
          </p:cNvPr>
          <p:cNvSpPr>
            <a:spLocks noGrp="1"/>
          </p:cNvSpPr>
          <p:nvPr>
            <p:ph type="sldNum" sz="quarter" idx="12"/>
          </p:nvPr>
        </p:nvSpPr>
        <p:spPr/>
        <p:txBody>
          <a:bodyPr/>
          <a:lstStyle/>
          <a:p>
            <a:fld id="{BD4AC97B-3782-4964-8A86-F46A36316F1C}" type="slidenum">
              <a:rPr lang="cs-CZ" smtClean="0"/>
              <a:t>25</a:t>
            </a:fld>
            <a:endParaRPr lang="cs-CZ"/>
          </a:p>
        </p:txBody>
      </p:sp>
    </p:spTree>
    <p:extLst>
      <p:ext uri="{BB962C8B-B14F-4D97-AF65-F5344CB8AC3E}">
        <p14:creationId xmlns:p14="http://schemas.microsoft.com/office/powerpoint/2010/main" val="12891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100chuti.com/wp-content/uploads/2021/07/Pivovarska_1-1024x683.jpg">
            <a:extLst>
              <a:ext uri="{FF2B5EF4-FFF2-40B4-BE49-F238E27FC236}">
                <a16:creationId xmlns:a16="http://schemas.microsoft.com/office/drawing/2014/main" id="{718997AD-8A2F-4AAD-90F1-7EA6D4A38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52" y="1864398"/>
            <a:ext cx="7486504" cy="499360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4">
            <a:extLst>
              <a:ext uri="{FF2B5EF4-FFF2-40B4-BE49-F238E27FC236}">
                <a16:creationId xmlns:a16="http://schemas.microsoft.com/office/drawing/2014/main" id="{50B065C7-1149-46A9-B074-C5CAEEBB60EC}"/>
              </a:ext>
            </a:extLst>
          </p:cNvPr>
          <p:cNvSpPr>
            <a:spLocks noGrp="1"/>
          </p:cNvSpPr>
          <p:nvPr>
            <p:ph type="title"/>
          </p:nvPr>
        </p:nvSpPr>
        <p:spPr/>
        <p:txBody>
          <a:bodyPr/>
          <a:lstStyle/>
          <a:p>
            <a:r>
              <a:rPr lang="cs-CZ" dirty="0"/>
              <a:t>Starobrno </a:t>
            </a:r>
            <a:r>
              <a:rPr lang="cs-CZ" dirty="0" err="1"/>
              <a:t>Brewery</a:t>
            </a:r>
            <a:endParaRPr lang="cs-CZ" dirty="0"/>
          </a:p>
        </p:txBody>
      </p:sp>
      <p:sp>
        <p:nvSpPr>
          <p:cNvPr id="2" name="Zástupný symbol pro číslo snímku 1">
            <a:extLst>
              <a:ext uri="{FF2B5EF4-FFF2-40B4-BE49-F238E27FC236}">
                <a16:creationId xmlns:a16="http://schemas.microsoft.com/office/drawing/2014/main" id="{3E56DAAC-A3F6-4C2F-90E6-CB418435E4EE}"/>
              </a:ext>
            </a:extLst>
          </p:cNvPr>
          <p:cNvSpPr>
            <a:spLocks noGrp="1"/>
          </p:cNvSpPr>
          <p:nvPr>
            <p:ph type="sldNum" sz="quarter" idx="12"/>
          </p:nvPr>
        </p:nvSpPr>
        <p:spPr/>
        <p:txBody>
          <a:bodyPr/>
          <a:lstStyle/>
          <a:p>
            <a:fld id="{BD4AC97B-3782-4964-8A86-F46A36316F1C}" type="slidenum">
              <a:rPr lang="cs-CZ" smtClean="0"/>
              <a:t>26</a:t>
            </a:fld>
            <a:endParaRPr lang="cs-CZ"/>
          </a:p>
        </p:txBody>
      </p:sp>
    </p:spTree>
    <p:extLst>
      <p:ext uri="{BB962C8B-B14F-4D97-AF65-F5344CB8AC3E}">
        <p14:creationId xmlns:p14="http://schemas.microsoft.com/office/powerpoint/2010/main" val="86650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zilika Nanebevzetí Panny Marie">
            <a:extLst>
              <a:ext uri="{FF2B5EF4-FFF2-40B4-BE49-F238E27FC236}">
                <a16:creationId xmlns:a16="http://schemas.microsoft.com/office/drawing/2014/main" id="{D77311C6-42A5-4B1F-A06E-FDC45CD54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85" y="1227542"/>
            <a:ext cx="8332470" cy="5540514"/>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a:extLst>
              <a:ext uri="{FF2B5EF4-FFF2-40B4-BE49-F238E27FC236}">
                <a16:creationId xmlns:a16="http://schemas.microsoft.com/office/drawing/2014/main" id="{C39E3255-DC5E-4335-9B3A-1371B61CEF53}"/>
              </a:ext>
            </a:extLst>
          </p:cNvPr>
          <p:cNvSpPr txBox="1">
            <a:spLocks/>
          </p:cNvSpPr>
          <p:nvPr/>
        </p:nvSpPr>
        <p:spPr>
          <a:xfrm>
            <a:off x="628650" y="564761"/>
            <a:ext cx="815690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992A6B1D-5703-4896-9906-2379AF47BD7D}"/>
              </a:ext>
            </a:extLst>
          </p:cNvPr>
          <p:cNvSpPr>
            <a:spLocks noGrp="1"/>
          </p:cNvSpPr>
          <p:nvPr>
            <p:ph type="sldNum" sz="quarter" idx="12"/>
          </p:nvPr>
        </p:nvSpPr>
        <p:spPr/>
        <p:txBody>
          <a:bodyPr/>
          <a:lstStyle/>
          <a:p>
            <a:fld id="{BD4AC97B-3782-4964-8A86-F46A36316F1C}" type="slidenum">
              <a:rPr lang="cs-CZ" smtClean="0"/>
              <a:t>27</a:t>
            </a:fld>
            <a:endParaRPr lang="cs-CZ"/>
          </a:p>
        </p:txBody>
      </p:sp>
    </p:spTree>
    <p:extLst>
      <p:ext uri="{BB962C8B-B14F-4D97-AF65-F5344CB8AC3E}">
        <p14:creationId xmlns:p14="http://schemas.microsoft.com/office/powerpoint/2010/main" val="1402262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B49DA3-9C33-4D5C-BE0F-6427E8E5D7C0}"/>
              </a:ext>
            </a:extLst>
          </p:cNvPr>
          <p:cNvSpPr>
            <a:spLocks noGrp="1"/>
          </p:cNvSpPr>
          <p:nvPr>
            <p:ph idx="1"/>
          </p:nvPr>
        </p:nvSpPr>
        <p:spPr>
          <a:xfrm>
            <a:off x="628650" y="1825625"/>
            <a:ext cx="4367632" cy="4351338"/>
          </a:xfrm>
        </p:spPr>
        <p:txBody>
          <a:bodyPr/>
          <a:lstStyle/>
          <a:p>
            <a:pPr marL="0" indent="0">
              <a:buNone/>
            </a:pPr>
            <a:r>
              <a:rPr lang="cs-CZ" dirty="0" err="1"/>
              <a:t>Often</a:t>
            </a:r>
            <a:r>
              <a:rPr lang="cs-CZ" dirty="0"/>
              <a:t> </a:t>
            </a:r>
            <a:r>
              <a:rPr lang="cs-CZ" dirty="0" err="1"/>
              <a:t>described</a:t>
            </a:r>
            <a:r>
              <a:rPr lang="cs-CZ" dirty="0"/>
              <a:t> as a </a:t>
            </a:r>
            <a:r>
              <a:rPr lang="cs-CZ" dirty="0" err="1"/>
              <a:t>jewel</a:t>
            </a:r>
            <a:r>
              <a:rPr lang="cs-CZ" dirty="0"/>
              <a:t> </a:t>
            </a:r>
            <a:r>
              <a:rPr lang="cs-CZ" dirty="0" err="1"/>
              <a:t>of</a:t>
            </a:r>
            <a:r>
              <a:rPr lang="cs-CZ" dirty="0"/>
              <a:t> </a:t>
            </a:r>
            <a:r>
              <a:rPr lang="cs-CZ" dirty="0" err="1"/>
              <a:t>Gothic</a:t>
            </a:r>
            <a:r>
              <a:rPr lang="cs-CZ" dirty="0"/>
              <a:t> </a:t>
            </a:r>
            <a:r>
              <a:rPr lang="cs-CZ" dirty="0" err="1"/>
              <a:t>architecture</a:t>
            </a:r>
            <a:r>
              <a:rPr lang="cs-CZ" dirty="0"/>
              <a:t> in Moravia</a:t>
            </a:r>
          </a:p>
          <a:p>
            <a:pPr marL="0" indent="0">
              <a:buNone/>
            </a:pPr>
            <a:endParaRPr lang="cs-CZ" dirty="0"/>
          </a:p>
        </p:txBody>
      </p:sp>
      <p:pic>
        <p:nvPicPr>
          <p:cNvPr id="10242" name="Picture 2" descr="https://upload.wikimedia.org/wikipedia/commons/b/b3/Olt%C3%A1%C5%99_s_%C4%8Cernou_Madonou.jpg">
            <a:extLst>
              <a:ext uri="{FF2B5EF4-FFF2-40B4-BE49-F238E27FC236}">
                <a16:creationId xmlns:a16="http://schemas.microsoft.com/office/drawing/2014/main" id="{2D7321DE-CDCC-4C08-A752-6079F7B29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317" y="1901952"/>
            <a:ext cx="3121053" cy="4817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a:extLst>
              <a:ext uri="{FF2B5EF4-FFF2-40B4-BE49-F238E27FC236}">
                <a16:creationId xmlns:a16="http://schemas.microsoft.com/office/drawing/2014/main" id="{DCCA4425-CCE3-4A57-BE73-DF0619AE4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75"/>
          <a:stretch/>
        </p:blipFill>
        <p:spPr bwMode="auto">
          <a:xfrm>
            <a:off x="240945" y="3739895"/>
            <a:ext cx="4694566" cy="2979115"/>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432E5664-0A47-41C0-9799-7034350951B6}"/>
              </a:ext>
            </a:extLst>
          </p:cNvPr>
          <p:cNvSpPr>
            <a:spLocks noGrp="1"/>
          </p:cNvSpPr>
          <p:nvPr>
            <p:ph type="title"/>
          </p:nvPr>
        </p:nvSpPr>
        <p:spPr>
          <a:xfrm>
            <a:off x="628649" y="365126"/>
            <a:ext cx="8156905" cy="1325563"/>
          </a:xfrm>
        </p:spPr>
        <p:txBody>
          <a:bodyPr>
            <a:normAutofit fontScale="90000"/>
          </a:body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C4D1BDAD-E354-4774-9E13-8892F6F4AEB6}"/>
              </a:ext>
            </a:extLst>
          </p:cNvPr>
          <p:cNvSpPr>
            <a:spLocks noGrp="1"/>
          </p:cNvSpPr>
          <p:nvPr>
            <p:ph type="sldNum" sz="quarter" idx="12"/>
          </p:nvPr>
        </p:nvSpPr>
        <p:spPr/>
        <p:txBody>
          <a:bodyPr/>
          <a:lstStyle/>
          <a:p>
            <a:fld id="{BD4AC97B-3782-4964-8A86-F46A36316F1C}" type="slidenum">
              <a:rPr lang="cs-CZ" smtClean="0"/>
              <a:t>28</a:t>
            </a:fld>
            <a:endParaRPr lang="cs-CZ"/>
          </a:p>
        </p:txBody>
      </p:sp>
    </p:spTree>
    <p:extLst>
      <p:ext uri="{BB962C8B-B14F-4D97-AF65-F5344CB8AC3E}">
        <p14:creationId xmlns:p14="http://schemas.microsoft.com/office/powerpoint/2010/main" val="779041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D588C80-1747-4641-899D-D6C6792C3E42}"/>
              </a:ext>
            </a:extLst>
          </p:cNvPr>
          <p:cNvSpPr>
            <a:spLocks noGrp="1"/>
          </p:cNvSpPr>
          <p:nvPr>
            <p:ph idx="1"/>
          </p:nvPr>
        </p:nvSpPr>
        <p:spPr/>
        <p:txBody>
          <a:bodyPr/>
          <a:lstStyle/>
          <a:p>
            <a:pPr marL="0" indent="0">
              <a:buNone/>
            </a:pPr>
            <a:r>
              <a:rPr lang="cs-CZ" dirty="0" err="1"/>
              <a:t>The</a:t>
            </a:r>
            <a:r>
              <a:rPr lang="cs-CZ" dirty="0"/>
              <a:t> </a:t>
            </a:r>
            <a:r>
              <a:rPr lang="cs-CZ" dirty="0" err="1"/>
              <a:t>construction</a:t>
            </a:r>
            <a:r>
              <a:rPr lang="cs-CZ" dirty="0"/>
              <a:t> </a:t>
            </a:r>
            <a:r>
              <a:rPr lang="cs-CZ" dirty="0" err="1"/>
              <a:t>of</a:t>
            </a:r>
            <a:r>
              <a:rPr lang="cs-CZ" dirty="0"/>
              <a:t> </a:t>
            </a:r>
            <a:r>
              <a:rPr lang="cs-CZ" dirty="0" err="1"/>
              <a:t>this</a:t>
            </a:r>
            <a:r>
              <a:rPr lang="cs-CZ" dirty="0"/>
              <a:t> </a:t>
            </a:r>
            <a:r>
              <a:rPr lang="cs-CZ" dirty="0" err="1"/>
              <a:t>church</a:t>
            </a:r>
            <a:r>
              <a:rPr lang="cs-CZ" dirty="0"/>
              <a:t>, </a:t>
            </a:r>
            <a:r>
              <a:rPr lang="cs-CZ" dirty="0" err="1"/>
              <a:t>dedicated</a:t>
            </a:r>
            <a:r>
              <a:rPr lang="cs-CZ" dirty="0"/>
              <a:t> to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 </a:t>
            </a:r>
            <a:r>
              <a:rPr lang="cs-CZ" dirty="0" err="1"/>
              <a:t>began</a:t>
            </a:r>
            <a:r>
              <a:rPr lang="cs-CZ" dirty="0"/>
              <a:t> in Staré Brno (</a:t>
            </a:r>
            <a:r>
              <a:rPr lang="cs-CZ" dirty="0" err="1"/>
              <a:t>Old</a:t>
            </a:r>
            <a:r>
              <a:rPr lang="cs-CZ" dirty="0"/>
              <a:t> Brno) in 1323. </a:t>
            </a:r>
            <a:r>
              <a:rPr lang="cs-CZ" dirty="0" err="1"/>
              <a:t>It</a:t>
            </a:r>
            <a:r>
              <a:rPr lang="cs-CZ" dirty="0"/>
              <a:t> </a:t>
            </a:r>
            <a:r>
              <a:rPr lang="cs-CZ" dirty="0" err="1"/>
              <a:t>was</a:t>
            </a:r>
            <a:r>
              <a:rPr lang="cs-CZ" dirty="0"/>
              <a:t> </a:t>
            </a:r>
            <a:r>
              <a:rPr lang="cs-CZ" dirty="0" err="1"/>
              <a:t>initiated</a:t>
            </a:r>
            <a:r>
              <a:rPr lang="cs-CZ" dirty="0"/>
              <a:t> by </a:t>
            </a:r>
            <a:r>
              <a:rPr lang="cs-CZ" dirty="0" err="1"/>
              <a:t>Queen</a:t>
            </a:r>
            <a:r>
              <a:rPr lang="cs-CZ" dirty="0"/>
              <a:t> Elisabeth </a:t>
            </a:r>
            <a:r>
              <a:rPr lang="cs-CZ" dirty="0" err="1"/>
              <a:t>Richeza</a:t>
            </a:r>
            <a:r>
              <a:rPr lang="cs-CZ" dirty="0"/>
              <a:t>, </a:t>
            </a:r>
            <a:r>
              <a:rPr lang="cs-CZ" dirty="0" err="1"/>
              <a:t>the</a:t>
            </a:r>
            <a:r>
              <a:rPr lang="cs-CZ" dirty="0"/>
              <a:t> </a:t>
            </a:r>
            <a:r>
              <a:rPr lang="cs-CZ" dirty="0" err="1"/>
              <a:t>widow</a:t>
            </a:r>
            <a:r>
              <a:rPr lang="cs-CZ" dirty="0"/>
              <a:t> </a:t>
            </a:r>
            <a:r>
              <a:rPr lang="cs-CZ" dirty="0" err="1"/>
              <a:t>of</a:t>
            </a:r>
            <a:r>
              <a:rPr lang="cs-CZ" dirty="0"/>
              <a:t> Czech King Václav II (</a:t>
            </a:r>
            <a:r>
              <a:rPr lang="cs-CZ" dirty="0" err="1"/>
              <a:t>Wenceslaus</a:t>
            </a:r>
            <a:r>
              <a:rPr lang="cs-CZ" dirty="0"/>
              <a:t> II </a:t>
            </a:r>
            <a:r>
              <a:rPr lang="cs-CZ" dirty="0" err="1"/>
              <a:t>of</a:t>
            </a:r>
            <a:r>
              <a:rPr lang="cs-CZ" dirty="0"/>
              <a:t> Bohemia). At </a:t>
            </a:r>
            <a:r>
              <a:rPr lang="cs-CZ" dirty="0" err="1"/>
              <a:t>the</a:t>
            </a:r>
            <a:r>
              <a:rPr lang="cs-CZ" dirty="0"/>
              <a:t> </a:t>
            </a:r>
            <a:r>
              <a:rPr lang="cs-CZ" dirty="0" err="1"/>
              <a:t>same</a:t>
            </a:r>
            <a:r>
              <a:rPr lang="cs-CZ" dirty="0"/>
              <a:t> </a:t>
            </a:r>
            <a:r>
              <a:rPr lang="cs-CZ" dirty="0" err="1"/>
              <a:t>time</a:t>
            </a:r>
            <a:r>
              <a:rPr lang="cs-CZ" dirty="0"/>
              <a:t>, </a:t>
            </a:r>
            <a:r>
              <a:rPr lang="cs-CZ" dirty="0" err="1"/>
              <a:t>she</a:t>
            </a:r>
            <a:r>
              <a:rPr lang="cs-CZ" dirty="0"/>
              <a:t> </a:t>
            </a:r>
            <a:r>
              <a:rPr lang="cs-CZ" dirty="0" err="1"/>
              <a:t>founded</a:t>
            </a:r>
            <a:r>
              <a:rPr lang="cs-CZ" dirty="0"/>
              <a:t> a </a:t>
            </a:r>
            <a:r>
              <a:rPr lang="cs-CZ" dirty="0" err="1"/>
              <a:t>women’s</a:t>
            </a:r>
            <a:r>
              <a:rPr lang="cs-CZ" dirty="0"/>
              <a:t> </a:t>
            </a:r>
            <a:r>
              <a:rPr lang="cs-CZ" dirty="0" err="1"/>
              <a:t>Cistercian</a:t>
            </a:r>
            <a:r>
              <a:rPr lang="cs-CZ" dirty="0"/>
              <a:t> </a:t>
            </a:r>
            <a:r>
              <a:rPr lang="cs-CZ" dirty="0" err="1"/>
              <a:t>cloister</a:t>
            </a:r>
            <a:r>
              <a:rPr lang="cs-CZ" dirty="0"/>
              <a:t> </a:t>
            </a:r>
            <a:r>
              <a:rPr lang="cs-CZ" dirty="0" err="1"/>
              <a:t>right</a:t>
            </a:r>
            <a:r>
              <a:rPr lang="cs-CZ" dirty="0"/>
              <a:t> </a:t>
            </a:r>
            <a:r>
              <a:rPr lang="cs-CZ" dirty="0" err="1"/>
              <a:t>next</a:t>
            </a:r>
            <a:r>
              <a:rPr lang="cs-CZ" dirty="0"/>
              <a:t> to </a:t>
            </a:r>
            <a:r>
              <a:rPr lang="cs-CZ" dirty="0" err="1"/>
              <a:t>the</a:t>
            </a:r>
            <a:r>
              <a:rPr lang="cs-CZ" dirty="0"/>
              <a:t> </a:t>
            </a:r>
            <a:r>
              <a:rPr lang="cs-CZ" dirty="0" err="1"/>
              <a:t>church</a:t>
            </a:r>
            <a:r>
              <a:rPr lang="cs-CZ" dirty="0"/>
              <a:t> </a:t>
            </a:r>
            <a:r>
              <a:rPr lang="cs-CZ" dirty="0" err="1"/>
              <a:t>called</a:t>
            </a:r>
            <a:r>
              <a:rPr lang="cs-CZ" dirty="0"/>
              <a:t> Aula </a:t>
            </a:r>
            <a:r>
              <a:rPr lang="cs-CZ" dirty="0" err="1"/>
              <a:t>Sanctae</a:t>
            </a:r>
            <a:r>
              <a:rPr lang="cs-CZ" dirty="0"/>
              <a:t> </a:t>
            </a:r>
            <a:r>
              <a:rPr lang="cs-CZ" dirty="0" err="1"/>
              <a:t>Mariae</a:t>
            </a:r>
            <a:r>
              <a:rPr lang="cs-CZ" dirty="0"/>
              <a:t>. </a:t>
            </a:r>
            <a:r>
              <a:rPr lang="cs-CZ" dirty="0" err="1"/>
              <a:t>When</a:t>
            </a:r>
            <a:r>
              <a:rPr lang="cs-CZ" dirty="0"/>
              <a:t> </a:t>
            </a:r>
            <a:r>
              <a:rPr lang="cs-CZ" dirty="0" err="1"/>
              <a:t>she</a:t>
            </a:r>
            <a:r>
              <a:rPr lang="cs-CZ" dirty="0"/>
              <a:t> </a:t>
            </a:r>
            <a:r>
              <a:rPr lang="cs-CZ" dirty="0" err="1"/>
              <a:t>died</a:t>
            </a:r>
            <a:r>
              <a:rPr lang="cs-CZ" dirty="0"/>
              <a:t>, </a:t>
            </a:r>
            <a:r>
              <a:rPr lang="cs-CZ" dirty="0" err="1"/>
              <a:t>she</a:t>
            </a:r>
            <a:r>
              <a:rPr lang="cs-CZ" dirty="0"/>
              <a:t> </a:t>
            </a:r>
            <a:r>
              <a:rPr lang="cs-CZ" dirty="0" err="1"/>
              <a:t>was</a:t>
            </a:r>
            <a:r>
              <a:rPr lang="cs-CZ" dirty="0"/>
              <a:t> </a:t>
            </a:r>
            <a:r>
              <a:rPr lang="cs-CZ" dirty="0" err="1"/>
              <a:t>buried</a:t>
            </a:r>
            <a:r>
              <a:rPr lang="cs-CZ" dirty="0"/>
              <a:t> in </a:t>
            </a:r>
            <a:r>
              <a:rPr lang="cs-CZ" dirty="0" err="1"/>
              <a:t>the</a:t>
            </a:r>
            <a:r>
              <a:rPr lang="cs-CZ" dirty="0"/>
              <a:t> </a:t>
            </a:r>
            <a:r>
              <a:rPr lang="cs-CZ" dirty="0" err="1"/>
              <a:t>basilica</a:t>
            </a:r>
            <a:r>
              <a:rPr lang="cs-CZ" dirty="0"/>
              <a:t> and her </a:t>
            </a:r>
            <a:r>
              <a:rPr lang="cs-CZ" dirty="0" err="1"/>
              <a:t>tomb</a:t>
            </a:r>
            <a:r>
              <a:rPr lang="cs-CZ" dirty="0"/>
              <a:t> </a:t>
            </a:r>
            <a:r>
              <a:rPr lang="cs-CZ" dirty="0" err="1"/>
              <a:t>was</a:t>
            </a:r>
            <a:r>
              <a:rPr lang="cs-CZ" dirty="0"/>
              <a:t> </a:t>
            </a:r>
            <a:r>
              <a:rPr lang="cs-CZ" dirty="0" err="1"/>
              <a:t>marked</a:t>
            </a:r>
            <a:r>
              <a:rPr lang="cs-CZ" dirty="0"/>
              <a:t> </a:t>
            </a:r>
            <a:r>
              <a:rPr lang="cs-CZ" dirty="0" err="1"/>
              <a:t>with</a:t>
            </a:r>
            <a:r>
              <a:rPr lang="cs-CZ" dirty="0"/>
              <a:t> </a:t>
            </a:r>
            <a:r>
              <a:rPr lang="cs-CZ" dirty="0" err="1"/>
              <a:t>an</a:t>
            </a:r>
            <a:r>
              <a:rPr lang="cs-CZ" dirty="0"/>
              <a:t> ‘E’ and a </a:t>
            </a:r>
            <a:r>
              <a:rPr lang="cs-CZ" dirty="0" err="1"/>
              <a:t>royal</a:t>
            </a:r>
            <a:r>
              <a:rPr lang="cs-CZ" dirty="0"/>
              <a:t> </a:t>
            </a:r>
            <a:r>
              <a:rPr lang="cs-CZ" dirty="0" err="1"/>
              <a:t>crown</a:t>
            </a:r>
            <a:r>
              <a:rPr lang="cs-CZ" dirty="0"/>
              <a:t>.</a:t>
            </a:r>
          </a:p>
          <a:p>
            <a:endParaRPr lang="cs-CZ" dirty="0"/>
          </a:p>
        </p:txBody>
      </p:sp>
      <p:sp>
        <p:nvSpPr>
          <p:cNvPr id="4" name="Nadpis 1">
            <a:extLst>
              <a:ext uri="{FF2B5EF4-FFF2-40B4-BE49-F238E27FC236}">
                <a16:creationId xmlns:a16="http://schemas.microsoft.com/office/drawing/2014/main" id="{CC3A4B46-DD9B-4B04-BBA5-0C531C2DFD34}"/>
              </a:ext>
            </a:extLst>
          </p:cNvPr>
          <p:cNvSpPr>
            <a:spLocks noGrp="1"/>
          </p:cNvSpPr>
          <p:nvPr>
            <p:ph type="title"/>
          </p:nvPr>
        </p:nvSpPr>
        <p:spPr>
          <a:xfrm>
            <a:off x="628649" y="365126"/>
            <a:ext cx="8156905" cy="1325563"/>
          </a:xfrm>
        </p:spPr>
        <p:txBody>
          <a:bodyPr>
            <a:normAutofit fontScale="90000"/>
          </a:body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29044D22-5CCF-4987-8B1D-8DE11B5A7D91}"/>
              </a:ext>
            </a:extLst>
          </p:cNvPr>
          <p:cNvSpPr>
            <a:spLocks noGrp="1"/>
          </p:cNvSpPr>
          <p:nvPr>
            <p:ph type="sldNum" sz="quarter" idx="12"/>
          </p:nvPr>
        </p:nvSpPr>
        <p:spPr/>
        <p:txBody>
          <a:bodyPr/>
          <a:lstStyle/>
          <a:p>
            <a:fld id="{BD4AC97B-3782-4964-8A86-F46A36316F1C}" type="slidenum">
              <a:rPr lang="cs-CZ" smtClean="0"/>
              <a:t>29</a:t>
            </a:fld>
            <a:endParaRPr lang="cs-CZ"/>
          </a:p>
        </p:txBody>
      </p:sp>
    </p:spTree>
    <p:extLst>
      <p:ext uri="{BB962C8B-B14F-4D97-AF65-F5344CB8AC3E}">
        <p14:creationId xmlns:p14="http://schemas.microsoft.com/office/powerpoint/2010/main" val="2319745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EAEB235-BDD0-42CD-A19D-7A77AE012692}"/>
              </a:ext>
            </a:extLst>
          </p:cNvPr>
          <p:cNvPicPr>
            <a:picLocks noChangeAspect="1"/>
          </p:cNvPicPr>
          <p:nvPr/>
        </p:nvPicPr>
        <p:blipFill>
          <a:blip r:embed="rId2"/>
          <a:stretch>
            <a:fillRect/>
          </a:stretch>
        </p:blipFill>
        <p:spPr>
          <a:xfrm>
            <a:off x="468173" y="2298141"/>
            <a:ext cx="8207654" cy="2261718"/>
          </a:xfrm>
          <a:prstGeom prst="rect">
            <a:avLst/>
          </a:prstGeom>
        </p:spPr>
      </p:pic>
      <p:sp>
        <p:nvSpPr>
          <p:cNvPr id="2" name="Zástupný symbol pro číslo snímku 1">
            <a:extLst>
              <a:ext uri="{FF2B5EF4-FFF2-40B4-BE49-F238E27FC236}">
                <a16:creationId xmlns:a16="http://schemas.microsoft.com/office/drawing/2014/main" id="{01B7547A-D128-4199-8D51-B352C0F68B5B}"/>
              </a:ext>
            </a:extLst>
          </p:cNvPr>
          <p:cNvSpPr>
            <a:spLocks noGrp="1"/>
          </p:cNvSpPr>
          <p:nvPr>
            <p:ph type="sldNum" sz="quarter" idx="12"/>
          </p:nvPr>
        </p:nvSpPr>
        <p:spPr/>
        <p:txBody>
          <a:bodyPr/>
          <a:lstStyle/>
          <a:p>
            <a:fld id="{BD4AC97B-3782-4964-8A86-F46A36316F1C}" type="slidenum">
              <a:rPr lang="cs-CZ" smtClean="0"/>
              <a:t>3</a:t>
            </a:fld>
            <a:endParaRPr lang="cs-CZ"/>
          </a:p>
        </p:txBody>
      </p:sp>
    </p:spTree>
    <p:extLst>
      <p:ext uri="{BB962C8B-B14F-4D97-AF65-F5344CB8AC3E}">
        <p14:creationId xmlns:p14="http://schemas.microsoft.com/office/powerpoint/2010/main" val="804864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D588C80-1747-4641-899D-D6C6792C3E42}"/>
              </a:ext>
            </a:extLst>
          </p:cNvPr>
          <p:cNvSpPr>
            <a:spLocks noGrp="1"/>
          </p:cNvSpPr>
          <p:nvPr>
            <p:ph idx="1"/>
          </p:nvPr>
        </p:nvSpPr>
        <p:spPr/>
        <p:txBody>
          <a:bodyPr>
            <a:normAutofit fontScale="92500" lnSpcReduction="10000"/>
          </a:bodyPr>
          <a:lstStyle/>
          <a:p>
            <a:pPr marL="0" indent="0">
              <a:buNone/>
            </a:pPr>
            <a:r>
              <a:rPr lang="cs-CZ" dirty="0" err="1"/>
              <a:t>The</a:t>
            </a:r>
            <a:r>
              <a:rPr lang="cs-CZ" dirty="0"/>
              <a:t> </a:t>
            </a:r>
            <a:r>
              <a:rPr lang="cs-CZ" dirty="0" err="1"/>
              <a:t>interior</a:t>
            </a:r>
            <a:r>
              <a:rPr lang="cs-CZ" dirty="0"/>
              <a:t> </a:t>
            </a:r>
            <a:r>
              <a:rPr lang="cs-CZ" dirty="0" err="1"/>
              <a:t>of</a:t>
            </a:r>
            <a:r>
              <a:rPr lang="cs-CZ" dirty="0"/>
              <a:t> </a:t>
            </a:r>
            <a:r>
              <a:rPr lang="cs-CZ" dirty="0" err="1"/>
              <a:t>the</a:t>
            </a:r>
            <a:r>
              <a:rPr lang="cs-CZ" dirty="0"/>
              <a:t> </a:t>
            </a:r>
            <a:r>
              <a:rPr lang="cs-CZ" dirty="0" err="1"/>
              <a:t>church</a:t>
            </a:r>
            <a:r>
              <a:rPr lang="cs-CZ" dirty="0"/>
              <a:t> </a:t>
            </a:r>
            <a:r>
              <a:rPr lang="cs-CZ" dirty="0" err="1"/>
              <a:t>underwent</a:t>
            </a:r>
            <a:r>
              <a:rPr lang="cs-CZ" dirty="0"/>
              <a:t> </a:t>
            </a:r>
            <a:r>
              <a:rPr lang="cs-CZ" dirty="0" err="1"/>
              <a:t>structural</a:t>
            </a:r>
            <a:r>
              <a:rPr lang="cs-CZ" dirty="0"/>
              <a:t> </a:t>
            </a:r>
            <a:r>
              <a:rPr lang="cs-CZ" dirty="0" err="1"/>
              <a:t>changes</a:t>
            </a:r>
            <a:r>
              <a:rPr lang="cs-CZ" dirty="0"/>
              <a:t> in </a:t>
            </a:r>
            <a:r>
              <a:rPr lang="cs-CZ" dirty="0" err="1"/>
              <a:t>the</a:t>
            </a:r>
            <a:r>
              <a:rPr lang="cs-CZ" dirty="0"/>
              <a:t> </a:t>
            </a:r>
            <a:r>
              <a:rPr lang="cs-CZ" dirty="0" err="1"/>
              <a:t>Baroque</a:t>
            </a:r>
            <a:r>
              <a:rPr lang="cs-CZ" dirty="0"/>
              <a:t> style in </a:t>
            </a:r>
            <a:r>
              <a:rPr lang="cs-CZ" dirty="0" err="1"/>
              <a:t>the</a:t>
            </a:r>
            <a:r>
              <a:rPr lang="cs-CZ" dirty="0"/>
              <a:t> 18th </a:t>
            </a:r>
            <a:r>
              <a:rPr lang="cs-CZ" dirty="0" err="1"/>
              <a:t>century</a:t>
            </a:r>
            <a:r>
              <a:rPr lang="cs-CZ" dirty="0"/>
              <a:t> </a:t>
            </a:r>
            <a:r>
              <a:rPr lang="cs-CZ" dirty="0" err="1"/>
              <a:t>while</a:t>
            </a:r>
            <a:r>
              <a:rPr lang="cs-CZ" dirty="0"/>
              <a:t> </a:t>
            </a:r>
            <a:r>
              <a:rPr lang="cs-CZ" dirty="0" err="1"/>
              <a:t>other</a:t>
            </a:r>
            <a:r>
              <a:rPr lang="cs-CZ" dirty="0"/>
              <a:t> </a:t>
            </a:r>
            <a:r>
              <a:rPr lang="cs-CZ" dirty="0" err="1"/>
              <a:t>buildings</a:t>
            </a:r>
            <a:r>
              <a:rPr lang="cs-CZ" dirty="0"/>
              <a:t> </a:t>
            </a:r>
            <a:r>
              <a:rPr lang="cs-CZ" dirty="0" err="1"/>
              <a:t>were</a:t>
            </a:r>
            <a:r>
              <a:rPr lang="cs-CZ" dirty="0"/>
              <a:t> </a:t>
            </a:r>
            <a:r>
              <a:rPr lang="cs-CZ" dirty="0" err="1"/>
              <a:t>being</a:t>
            </a:r>
            <a:r>
              <a:rPr lang="cs-CZ" dirty="0"/>
              <a:t> </a:t>
            </a:r>
            <a:r>
              <a:rPr lang="cs-CZ" dirty="0" err="1"/>
              <a:t>constructed</a:t>
            </a:r>
            <a:r>
              <a:rPr lang="cs-CZ" dirty="0"/>
              <a:t> in </a:t>
            </a:r>
            <a:r>
              <a:rPr lang="cs-CZ" dirty="0" err="1"/>
              <a:t>the</a:t>
            </a:r>
            <a:r>
              <a:rPr lang="cs-CZ" dirty="0"/>
              <a:t> </a:t>
            </a:r>
            <a:r>
              <a:rPr lang="cs-CZ" dirty="0" err="1"/>
              <a:t>abbey</a:t>
            </a:r>
            <a:r>
              <a:rPr lang="cs-CZ" dirty="0"/>
              <a:t>. </a:t>
            </a:r>
            <a:r>
              <a:rPr lang="cs-CZ" dirty="0" err="1"/>
              <a:t>Under</a:t>
            </a:r>
            <a:r>
              <a:rPr lang="cs-CZ" dirty="0"/>
              <a:t> </a:t>
            </a:r>
            <a:r>
              <a:rPr lang="cs-CZ" dirty="0" err="1"/>
              <a:t>orders</a:t>
            </a:r>
            <a:r>
              <a:rPr lang="cs-CZ" dirty="0"/>
              <a:t> </a:t>
            </a:r>
            <a:r>
              <a:rPr lang="cs-CZ" dirty="0" err="1"/>
              <a:t>from</a:t>
            </a:r>
            <a:r>
              <a:rPr lang="cs-CZ" dirty="0"/>
              <a:t> </a:t>
            </a:r>
            <a:r>
              <a:rPr lang="cs-CZ" dirty="0" err="1"/>
              <a:t>Emperor</a:t>
            </a:r>
            <a:r>
              <a:rPr lang="cs-CZ" dirty="0"/>
              <a:t> Joseph II, </a:t>
            </a:r>
            <a:r>
              <a:rPr lang="cs-CZ" dirty="0" err="1"/>
              <a:t>Augustinian</a:t>
            </a:r>
            <a:r>
              <a:rPr lang="cs-CZ" dirty="0"/>
              <a:t> </a:t>
            </a:r>
            <a:r>
              <a:rPr lang="cs-CZ" dirty="0" err="1"/>
              <a:t>friars</a:t>
            </a:r>
            <a:r>
              <a:rPr lang="cs-CZ" dirty="0"/>
              <a:t> </a:t>
            </a:r>
            <a:r>
              <a:rPr lang="cs-CZ" dirty="0" err="1"/>
              <a:t>moved</a:t>
            </a:r>
            <a:r>
              <a:rPr lang="cs-CZ" dirty="0"/>
              <a:t> </a:t>
            </a:r>
            <a:r>
              <a:rPr lang="cs-CZ" dirty="0" err="1"/>
              <a:t>from</a:t>
            </a:r>
            <a:r>
              <a:rPr lang="cs-CZ" dirty="0"/>
              <a:t> </a:t>
            </a:r>
            <a:r>
              <a:rPr lang="cs-CZ" dirty="0" err="1"/>
              <a:t>their</a:t>
            </a:r>
            <a:r>
              <a:rPr lang="cs-CZ" dirty="0"/>
              <a:t> </a:t>
            </a:r>
            <a:r>
              <a:rPr lang="cs-CZ" dirty="0" err="1"/>
              <a:t>original</a:t>
            </a:r>
            <a:r>
              <a:rPr lang="cs-CZ" dirty="0"/>
              <a:t> monastery to Mendlovo náměstí (Mendel Square) in 1783, </a:t>
            </a:r>
            <a:r>
              <a:rPr lang="cs-CZ" dirty="0" err="1"/>
              <a:t>bringing</a:t>
            </a:r>
            <a:r>
              <a:rPr lang="cs-CZ" dirty="0"/>
              <a:t> </a:t>
            </a:r>
            <a:r>
              <a:rPr lang="cs-CZ" dirty="0" err="1"/>
              <a:t>with</a:t>
            </a:r>
            <a:r>
              <a:rPr lang="cs-CZ" dirty="0"/>
              <a:t> </a:t>
            </a:r>
            <a:r>
              <a:rPr lang="cs-CZ" dirty="0" err="1"/>
              <a:t>them</a:t>
            </a:r>
            <a:r>
              <a:rPr lang="cs-CZ" dirty="0"/>
              <a:t> </a:t>
            </a:r>
            <a:r>
              <a:rPr lang="cs-CZ" dirty="0" err="1"/>
              <a:t>their</a:t>
            </a:r>
            <a:r>
              <a:rPr lang="cs-CZ" dirty="0"/>
              <a:t> </a:t>
            </a:r>
            <a:r>
              <a:rPr lang="cs-CZ" dirty="0" err="1"/>
              <a:t>famous</a:t>
            </a:r>
            <a:r>
              <a:rPr lang="cs-CZ" dirty="0"/>
              <a:t> </a:t>
            </a:r>
            <a:r>
              <a:rPr lang="cs-CZ" dirty="0" err="1"/>
              <a:t>silver</a:t>
            </a:r>
            <a:r>
              <a:rPr lang="cs-CZ" dirty="0"/>
              <a:t> </a:t>
            </a:r>
            <a:r>
              <a:rPr lang="cs-CZ" dirty="0" err="1"/>
              <a:t>altar</a:t>
            </a:r>
            <a:r>
              <a:rPr lang="cs-CZ" dirty="0"/>
              <a:t> </a:t>
            </a:r>
            <a:r>
              <a:rPr lang="cs-CZ" dirty="0" err="1"/>
              <a:t>dominated</a:t>
            </a:r>
            <a:r>
              <a:rPr lang="cs-CZ" dirty="0"/>
              <a:t> by a </a:t>
            </a:r>
            <a:r>
              <a:rPr lang="cs-CZ" dirty="0" err="1"/>
              <a:t>unique</a:t>
            </a:r>
            <a:r>
              <a:rPr lang="cs-CZ" dirty="0"/>
              <a:t> </a:t>
            </a:r>
            <a:r>
              <a:rPr lang="cs-CZ" dirty="0" err="1"/>
              <a:t>painting</a:t>
            </a:r>
            <a:r>
              <a:rPr lang="cs-CZ" dirty="0"/>
              <a:t> </a:t>
            </a:r>
            <a:r>
              <a:rPr lang="cs-CZ" dirty="0" err="1"/>
              <a:t>of</a:t>
            </a:r>
            <a:r>
              <a:rPr lang="cs-CZ" dirty="0"/>
              <a:t> </a:t>
            </a:r>
            <a:r>
              <a:rPr lang="cs-CZ" dirty="0" err="1"/>
              <a:t>the</a:t>
            </a:r>
            <a:r>
              <a:rPr lang="cs-CZ" dirty="0"/>
              <a:t> Black Madonna, </a:t>
            </a:r>
            <a:r>
              <a:rPr lang="cs-CZ" dirty="0" err="1"/>
              <a:t>which</a:t>
            </a:r>
            <a:r>
              <a:rPr lang="cs-CZ" dirty="0"/>
              <a:t> had </a:t>
            </a:r>
            <a:r>
              <a:rPr lang="cs-CZ" dirty="0" err="1"/>
              <a:t>been</a:t>
            </a:r>
            <a:r>
              <a:rPr lang="cs-CZ" dirty="0"/>
              <a:t> </a:t>
            </a:r>
            <a:r>
              <a:rPr lang="cs-CZ" dirty="0" err="1"/>
              <a:t>donated</a:t>
            </a:r>
            <a:r>
              <a:rPr lang="cs-CZ" dirty="0"/>
              <a:t> to </a:t>
            </a:r>
            <a:r>
              <a:rPr lang="cs-CZ" dirty="0" err="1"/>
              <a:t>the</a:t>
            </a:r>
            <a:r>
              <a:rPr lang="cs-CZ" dirty="0"/>
              <a:t> </a:t>
            </a:r>
            <a:r>
              <a:rPr lang="cs-CZ" dirty="0" err="1"/>
              <a:t>Church</a:t>
            </a:r>
            <a:r>
              <a:rPr lang="cs-CZ" dirty="0"/>
              <a:t> </a:t>
            </a:r>
            <a:r>
              <a:rPr lang="cs-CZ" dirty="0" err="1"/>
              <a:t>of</a:t>
            </a:r>
            <a:r>
              <a:rPr lang="cs-CZ" dirty="0"/>
              <a:t> St Thomas by </a:t>
            </a:r>
            <a:r>
              <a:rPr lang="cs-CZ" dirty="0" err="1"/>
              <a:t>Emperor</a:t>
            </a:r>
            <a:r>
              <a:rPr lang="cs-CZ" dirty="0"/>
              <a:t> Charles IV in 1356. A </a:t>
            </a:r>
            <a:r>
              <a:rPr lang="cs-CZ" dirty="0" err="1"/>
              <a:t>feast</a:t>
            </a:r>
            <a:r>
              <a:rPr lang="cs-CZ" dirty="0"/>
              <a:t> </a:t>
            </a:r>
            <a:r>
              <a:rPr lang="cs-CZ" dirty="0" err="1"/>
              <a:t>of</a:t>
            </a:r>
            <a:r>
              <a:rPr lang="cs-CZ" dirty="0"/>
              <a:t> </a:t>
            </a:r>
            <a:r>
              <a:rPr lang="cs-CZ" dirty="0" err="1"/>
              <a:t>the</a:t>
            </a:r>
            <a:r>
              <a:rPr lang="cs-CZ" dirty="0"/>
              <a:t> </a:t>
            </a:r>
            <a:r>
              <a:rPr lang="cs-CZ" dirty="0" err="1"/>
              <a:t>Protector</a:t>
            </a:r>
            <a:r>
              <a:rPr lang="cs-CZ" dirty="0"/>
              <a:t> </a:t>
            </a:r>
            <a:r>
              <a:rPr lang="cs-CZ" dirty="0" err="1"/>
              <a:t>of</a:t>
            </a:r>
            <a:r>
              <a:rPr lang="cs-CZ" dirty="0"/>
              <a:t> </a:t>
            </a:r>
            <a:r>
              <a:rPr lang="cs-CZ" dirty="0" err="1"/>
              <a:t>the</a:t>
            </a:r>
            <a:r>
              <a:rPr lang="cs-CZ" dirty="0"/>
              <a:t> City </a:t>
            </a:r>
            <a:r>
              <a:rPr lang="cs-CZ" dirty="0" err="1"/>
              <a:t>of</a:t>
            </a:r>
            <a:r>
              <a:rPr lang="cs-CZ" dirty="0"/>
              <a:t> Brno and </a:t>
            </a:r>
            <a:r>
              <a:rPr lang="cs-CZ" dirty="0" err="1"/>
              <a:t>the</a:t>
            </a:r>
            <a:r>
              <a:rPr lang="cs-CZ" dirty="0"/>
              <a:t> </a:t>
            </a:r>
            <a:r>
              <a:rPr lang="cs-CZ" dirty="0" err="1"/>
              <a:t>Pearl</a:t>
            </a:r>
            <a:r>
              <a:rPr lang="cs-CZ" dirty="0"/>
              <a:t> </a:t>
            </a:r>
            <a:r>
              <a:rPr lang="cs-CZ" dirty="0" err="1"/>
              <a:t>of</a:t>
            </a:r>
            <a:r>
              <a:rPr lang="cs-CZ" dirty="0"/>
              <a:t> Moravia, as </a:t>
            </a:r>
            <a:r>
              <a:rPr lang="cs-CZ" dirty="0" err="1"/>
              <a:t>the</a:t>
            </a:r>
            <a:r>
              <a:rPr lang="cs-CZ" dirty="0"/>
              <a:t> Black Madonna </a:t>
            </a:r>
            <a:r>
              <a:rPr lang="cs-CZ" dirty="0" err="1"/>
              <a:t>is</a:t>
            </a:r>
            <a:r>
              <a:rPr lang="cs-CZ" dirty="0"/>
              <a:t> </a:t>
            </a:r>
            <a:r>
              <a:rPr lang="cs-CZ" dirty="0" err="1"/>
              <a:t>nicknamed</a:t>
            </a:r>
            <a:r>
              <a:rPr lang="cs-CZ" dirty="0"/>
              <a:t>, </a:t>
            </a:r>
            <a:r>
              <a:rPr lang="cs-CZ" dirty="0" err="1"/>
              <a:t>is</a:t>
            </a:r>
            <a:r>
              <a:rPr lang="cs-CZ" dirty="0"/>
              <a:t> </a:t>
            </a:r>
            <a:r>
              <a:rPr lang="cs-CZ" dirty="0" err="1"/>
              <a:t>held</a:t>
            </a:r>
            <a:r>
              <a:rPr lang="cs-CZ" dirty="0"/>
              <a:t> </a:t>
            </a:r>
            <a:r>
              <a:rPr lang="cs-CZ" dirty="0" err="1"/>
              <a:t>every</a:t>
            </a:r>
            <a:r>
              <a:rPr lang="cs-CZ" dirty="0"/>
              <a:t> </a:t>
            </a:r>
            <a:r>
              <a:rPr lang="cs-CZ" dirty="0" err="1"/>
              <a:t>year</a:t>
            </a:r>
            <a:r>
              <a:rPr lang="cs-CZ" dirty="0"/>
              <a:t> in </a:t>
            </a:r>
            <a:r>
              <a:rPr lang="cs-CZ" dirty="0" err="1"/>
              <a:t>mid</a:t>
            </a:r>
            <a:r>
              <a:rPr lang="cs-CZ" dirty="0"/>
              <a:t>-August.</a:t>
            </a:r>
          </a:p>
          <a:p>
            <a:pPr marL="0" indent="0">
              <a:buNone/>
            </a:pPr>
            <a:endParaRPr lang="cs-CZ" dirty="0"/>
          </a:p>
        </p:txBody>
      </p:sp>
      <p:sp>
        <p:nvSpPr>
          <p:cNvPr id="4" name="Nadpis 1">
            <a:extLst>
              <a:ext uri="{FF2B5EF4-FFF2-40B4-BE49-F238E27FC236}">
                <a16:creationId xmlns:a16="http://schemas.microsoft.com/office/drawing/2014/main" id="{CC3A4B46-DD9B-4B04-BBA5-0C531C2DFD34}"/>
              </a:ext>
            </a:extLst>
          </p:cNvPr>
          <p:cNvSpPr>
            <a:spLocks noGrp="1"/>
          </p:cNvSpPr>
          <p:nvPr>
            <p:ph type="title"/>
          </p:nvPr>
        </p:nvSpPr>
        <p:spPr>
          <a:xfrm>
            <a:off x="628649" y="365126"/>
            <a:ext cx="8156905" cy="1325563"/>
          </a:xfrm>
        </p:spPr>
        <p:txBody>
          <a:bodyPr>
            <a:normAutofit fontScale="90000"/>
          </a:body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F8E69056-1E2D-45A0-973D-A3AAA279C420}"/>
              </a:ext>
            </a:extLst>
          </p:cNvPr>
          <p:cNvSpPr>
            <a:spLocks noGrp="1"/>
          </p:cNvSpPr>
          <p:nvPr>
            <p:ph type="sldNum" sz="quarter" idx="12"/>
          </p:nvPr>
        </p:nvSpPr>
        <p:spPr/>
        <p:txBody>
          <a:bodyPr/>
          <a:lstStyle/>
          <a:p>
            <a:fld id="{BD4AC97B-3782-4964-8A86-F46A36316F1C}" type="slidenum">
              <a:rPr lang="cs-CZ" smtClean="0"/>
              <a:t>30</a:t>
            </a:fld>
            <a:endParaRPr lang="cs-CZ"/>
          </a:p>
        </p:txBody>
      </p:sp>
    </p:spTree>
    <p:extLst>
      <p:ext uri="{BB962C8B-B14F-4D97-AF65-F5344CB8AC3E}">
        <p14:creationId xmlns:p14="http://schemas.microsoft.com/office/powerpoint/2010/main" val="1367839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D588C80-1747-4641-899D-D6C6792C3E42}"/>
              </a:ext>
            </a:extLst>
          </p:cNvPr>
          <p:cNvSpPr>
            <a:spLocks noGrp="1"/>
          </p:cNvSpPr>
          <p:nvPr>
            <p:ph idx="1"/>
          </p:nvPr>
        </p:nvSpPr>
        <p:spPr/>
        <p:txBody>
          <a:bodyPr/>
          <a:lstStyle/>
          <a:p>
            <a:pPr marL="0" indent="0">
              <a:buNone/>
            </a:pPr>
            <a:r>
              <a:rPr lang="cs-CZ" dirty="0" err="1"/>
              <a:t>The</a:t>
            </a:r>
            <a:r>
              <a:rPr lang="cs-CZ" dirty="0"/>
              <a:t> </a:t>
            </a:r>
            <a:r>
              <a:rPr lang="cs-CZ" dirty="0" err="1"/>
              <a:t>educational</a:t>
            </a:r>
            <a:r>
              <a:rPr lang="cs-CZ" dirty="0"/>
              <a:t> </a:t>
            </a:r>
            <a:r>
              <a:rPr lang="cs-CZ" dirty="0" err="1"/>
              <a:t>activities</a:t>
            </a:r>
            <a:r>
              <a:rPr lang="cs-CZ" dirty="0"/>
              <a:t> </a:t>
            </a:r>
            <a:r>
              <a:rPr lang="cs-CZ" dirty="0" err="1"/>
              <a:t>of</a:t>
            </a:r>
            <a:r>
              <a:rPr lang="cs-CZ" dirty="0"/>
              <a:t> </a:t>
            </a:r>
            <a:r>
              <a:rPr lang="cs-CZ" dirty="0" err="1"/>
              <a:t>the</a:t>
            </a:r>
            <a:r>
              <a:rPr lang="cs-CZ" dirty="0"/>
              <a:t> </a:t>
            </a:r>
            <a:r>
              <a:rPr lang="cs-CZ" dirty="0" err="1"/>
              <a:t>Augustinian</a:t>
            </a:r>
            <a:r>
              <a:rPr lang="cs-CZ" dirty="0"/>
              <a:t> </a:t>
            </a:r>
            <a:r>
              <a:rPr lang="cs-CZ" dirty="0" err="1"/>
              <a:t>Order</a:t>
            </a:r>
            <a:r>
              <a:rPr lang="cs-CZ" dirty="0"/>
              <a:t> made </a:t>
            </a:r>
            <a:r>
              <a:rPr lang="cs-CZ" dirty="0" err="1"/>
              <a:t>the</a:t>
            </a:r>
            <a:r>
              <a:rPr lang="cs-CZ" dirty="0"/>
              <a:t> </a:t>
            </a:r>
            <a:r>
              <a:rPr lang="cs-CZ" dirty="0" err="1"/>
              <a:t>abbey</a:t>
            </a:r>
            <a:r>
              <a:rPr lang="cs-CZ" dirty="0"/>
              <a:t> in </a:t>
            </a:r>
            <a:r>
              <a:rPr lang="cs-CZ" dirty="0" err="1"/>
              <a:t>Old</a:t>
            </a:r>
            <a:r>
              <a:rPr lang="cs-CZ" dirty="0"/>
              <a:t> Brno a centre </a:t>
            </a:r>
            <a:r>
              <a:rPr lang="cs-CZ" dirty="0" err="1"/>
              <a:t>of</a:t>
            </a:r>
            <a:r>
              <a:rPr lang="cs-CZ" dirty="0"/>
              <a:t> </a:t>
            </a:r>
            <a:r>
              <a:rPr lang="cs-CZ" dirty="0" err="1"/>
              <a:t>spiritual</a:t>
            </a:r>
            <a:r>
              <a:rPr lang="cs-CZ" dirty="0"/>
              <a:t>, </a:t>
            </a:r>
            <a:r>
              <a:rPr lang="cs-CZ" dirty="0" err="1"/>
              <a:t>scientific</a:t>
            </a:r>
            <a:r>
              <a:rPr lang="cs-CZ" dirty="0"/>
              <a:t>, and </a:t>
            </a:r>
            <a:r>
              <a:rPr lang="cs-CZ" dirty="0" err="1"/>
              <a:t>cultural</a:t>
            </a:r>
            <a:r>
              <a:rPr lang="cs-CZ" dirty="0"/>
              <a:t> </a:t>
            </a:r>
            <a:r>
              <a:rPr lang="cs-CZ" dirty="0" err="1"/>
              <a:t>life</a:t>
            </a:r>
            <a:r>
              <a:rPr lang="cs-CZ" dirty="0"/>
              <a:t> in </a:t>
            </a:r>
            <a:r>
              <a:rPr lang="cs-CZ" dirty="0" err="1"/>
              <a:t>the</a:t>
            </a:r>
            <a:r>
              <a:rPr lang="cs-CZ" dirty="0"/>
              <a:t> city. </a:t>
            </a:r>
            <a:r>
              <a:rPr lang="cs-CZ" dirty="0" err="1"/>
              <a:t>Two</a:t>
            </a:r>
            <a:r>
              <a:rPr lang="cs-CZ" dirty="0"/>
              <a:t> </a:t>
            </a:r>
            <a:r>
              <a:rPr lang="cs-CZ" dirty="0" err="1"/>
              <a:t>of</a:t>
            </a:r>
            <a:r>
              <a:rPr lang="cs-CZ" dirty="0"/>
              <a:t> </a:t>
            </a:r>
            <a:r>
              <a:rPr lang="cs-CZ" dirty="0" err="1"/>
              <a:t>the</a:t>
            </a:r>
            <a:r>
              <a:rPr lang="cs-CZ" dirty="0"/>
              <a:t> prominent </a:t>
            </a:r>
            <a:r>
              <a:rPr lang="cs-CZ" dirty="0" err="1"/>
              <a:t>men</a:t>
            </a:r>
            <a:r>
              <a:rPr lang="cs-CZ" dirty="0"/>
              <a:t> </a:t>
            </a:r>
            <a:r>
              <a:rPr lang="cs-CZ" dirty="0" err="1"/>
              <a:t>related</a:t>
            </a:r>
            <a:r>
              <a:rPr lang="cs-CZ" dirty="0"/>
              <a:t> to </a:t>
            </a:r>
            <a:r>
              <a:rPr lang="cs-CZ" dirty="0" err="1"/>
              <a:t>this</a:t>
            </a:r>
            <a:r>
              <a:rPr lang="cs-CZ" dirty="0"/>
              <a:t> place are Gregor Johann Mendel, </a:t>
            </a:r>
            <a:r>
              <a:rPr lang="cs-CZ" dirty="0" err="1"/>
              <a:t>who</a:t>
            </a:r>
            <a:r>
              <a:rPr lang="cs-CZ" dirty="0"/>
              <a:t> </a:t>
            </a:r>
            <a:r>
              <a:rPr lang="cs-CZ" dirty="0" err="1"/>
              <a:t>discovered</a:t>
            </a:r>
            <a:r>
              <a:rPr lang="cs-CZ" dirty="0"/>
              <a:t> </a:t>
            </a:r>
            <a:r>
              <a:rPr lang="cs-CZ" dirty="0" err="1"/>
              <a:t>the</a:t>
            </a:r>
            <a:r>
              <a:rPr lang="cs-CZ" dirty="0"/>
              <a:t> </a:t>
            </a:r>
            <a:r>
              <a:rPr lang="cs-CZ" dirty="0" err="1"/>
              <a:t>laws</a:t>
            </a:r>
            <a:r>
              <a:rPr lang="cs-CZ" dirty="0"/>
              <a:t> </a:t>
            </a:r>
            <a:r>
              <a:rPr lang="cs-CZ" dirty="0" err="1"/>
              <a:t>of</a:t>
            </a:r>
            <a:r>
              <a:rPr lang="cs-CZ" dirty="0"/>
              <a:t> </a:t>
            </a:r>
            <a:r>
              <a:rPr lang="cs-CZ" dirty="0" err="1"/>
              <a:t>genetic</a:t>
            </a:r>
            <a:r>
              <a:rPr lang="cs-CZ" dirty="0"/>
              <a:t> inheritance, and musical </a:t>
            </a:r>
            <a:r>
              <a:rPr lang="cs-CZ" dirty="0" err="1"/>
              <a:t>composer</a:t>
            </a:r>
            <a:r>
              <a:rPr lang="cs-CZ" dirty="0"/>
              <a:t> Leoš Janáček.</a:t>
            </a:r>
          </a:p>
          <a:p>
            <a:pPr marL="0" indent="0">
              <a:buNone/>
            </a:pPr>
            <a:endParaRPr lang="cs-CZ" dirty="0"/>
          </a:p>
        </p:txBody>
      </p:sp>
      <p:sp>
        <p:nvSpPr>
          <p:cNvPr id="4" name="Nadpis 1">
            <a:extLst>
              <a:ext uri="{FF2B5EF4-FFF2-40B4-BE49-F238E27FC236}">
                <a16:creationId xmlns:a16="http://schemas.microsoft.com/office/drawing/2014/main" id="{CC3A4B46-DD9B-4B04-BBA5-0C531C2DFD34}"/>
              </a:ext>
            </a:extLst>
          </p:cNvPr>
          <p:cNvSpPr>
            <a:spLocks noGrp="1"/>
          </p:cNvSpPr>
          <p:nvPr>
            <p:ph type="title"/>
          </p:nvPr>
        </p:nvSpPr>
        <p:spPr>
          <a:xfrm>
            <a:off x="628649" y="365126"/>
            <a:ext cx="8156905" cy="1325563"/>
          </a:xfrm>
        </p:spPr>
        <p:txBody>
          <a:bodyPr>
            <a:normAutofit fontScale="90000"/>
          </a:body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35DBC67F-3FBA-4ABD-AA12-F15BD730CAE0}"/>
              </a:ext>
            </a:extLst>
          </p:cNvPr>
          <p:cNvSpPr>
            <a:spLocks noGrp="1"/>
          </p:cNvSpPr>
          <p:nvPr>
            <p:ph type="sldNum" sz="quarter" idx="12"/>
          </p:nvPr>
        </p:nvSpPr>
        <p:spPr/>
        <p:txBody>
          <a:bodyPr/>
          <a:lstStyle/>
          <a:p>
            <a:fld id="{BD4AC97B-3782-4964-8A86-F46A36316F1C}" type="slidenum">
              <a:rPr lang="cs-CZ" smtClean="0"/>
              <a:t>31</a:t>
            </a:fld>
            <a:endParaRPr lang="cs-CZ"/>
          </a:p>
        </p:txBody>
      </p:sp>
    </p:spTree>
    <p:extLst>
      <p:ext uri="{BB962C8B-B14F-4D97-AF65-F5344CB8AC3E}">
        <p14:creationId xmlns:p14="http://schemas.microsoft.com/office/powerpoint/2010/main" val="243474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D588C80-1747-4641-899D-D6C6792C3E42}"/>
              </a:ext>
            </a:extLst>
          </p:cNvPr>
          <p:cNvSpPr>
            <a:spLocks noGrp="1"/>
          </p:cNvSpPr>
          <p:nvPr>
            <p:ph idx="1"/>
          </p:nvPr>
        </p:nvSpPr>
        <p:spPr/>
        <p:txBody>
          <a:bodyPr/>
          <a:lstStyle/>
          <a:p>
            <a:endParaRPr lang="cs-CZ"/>
          </a:p>
        </p:txBody>
      </p:sp>
      <p:sp>
        <p:nvSpPr>
          <p:cNvPr id="4" name="Nadpis 1">
            <a:extLst>
              <a:ext uri="{FF2B5EF4-FFF2-40B4-BE49-F238E27FC236}">
                <a16:creationId xmlns:a16="http://schemas.microsoft.com/office/drawing/2014/main" id="{CC3A4B46-DD9B-4B04-BBA5-0C531C2DFD34}"/>
              </a:ext>
            </a:extLst>
          </p:cNvPr>
          <p:cNvSpPr>
            <a:spLocks noGrp="1"/>
          </p:cNvSpPr>
          <p:nvPr>
            <p:ph type="title"/>
          </p:nvPr>
        </p:nvSpPr>
        <p:spPr>
          <a:xfrm>
            <a:off x="628649" y="365126"/>
            <a:ext cx="8156905" cy="1325563"/>
          </a:xfrm>
        </p:spPr>
        <p:txBody>
          <a:bodyPr>
            <a:normAutofit fontScale="90000"/>
          </a:bodyPr>
          <a:lstStyle/>
          <a:p>
            <a:r>
              <a:rPr lang="cs-CZ" dirty="0" err="1"/>
              <a:t>Basilica</a:t>
            </a:r>
            <a:r>
              <a:rPr lang="cs-CZ" dirty="0"/>
              <a:t> </a:t>
            </a:r>
            <a:r>
              <a:rPr lang="cs-CZ" dirty="0" err="1"/>
              <a:t>of</a:t>
            </a:r>
            <a:r>
              <a:rPr lang="cs-CZ" dirty="0"/>
              <a:t> </a:t>
            </a:r>
            <a:r>
              <a:rPr lang="cs-CZ" dirty="0" err="1"/>
              <a:t>the</a:t>
            </a:r>
            <a:r>
              <a:rPr lang="cs-CZ" dirty="0"/>
              <a:t> </a:t>
            </a:r>
            <a:r>
              <a:rPr lang="cs-CZ" dirty="0" err="1"/>
              <a:t>Assumption</a:t>
            </a:r>
            <a:r>
              <a:rPr lang="cs-CZ" dirty="0"/>
              <a:t> </a:t>
            </a:r>
            <a:r>
              <a:rPr lang="cs-CZ" dirty="0" err="1"/>
              <a:t>of</a:t>
            </a:r>
            <a:r>
              <a:rPr lang="cs-CZ" dirty="0"/>
              <a:t> </a:t>
            </a:r>
            <a:r>
              <a:rPr lang="cs-CZ" dirty="0" err="1"/>
              <a:t>Our</a:t>
            </a:r>
            <a:r>
              <a:rPr lang="cs-CZ" dirty="0"/>
              <a:t> Lady</a:t>
            </a:r>
            <a:br>
              <a:rPr lang="cs-CZ" dirty="0"/>
            </a:br>
            <a:endParaRPr lang="cs-CZ" dirty="0"/>
          </a:p>
        </p:txBody>
      </p:sp>
      <p:sp>
        <p:nvSpPr>
          <p:cNvPr id="2" name="Zástupný symbol pro číslo snímku 1">
            <a:extLst>
              <a:ext uri="{FF2B5EF4-FFF2-40B4-BE49-F238E27FC236}">
                <a16:creationId xmlns:a16="http://schemas.microsoft.com/office/drawing/2014/main" id="{B8299265-7300-4BCF-9AE9-DB8DDA4B3BDF}"/>
              </a:ext>
            </a:extLst>
          </p:cNvPr>
          <p:cNvSpPr>
            <a:spLocks noGrp="1"/>
          </p:cNvSpPr>
          <p:nvPr>
            <p:ph type="sldNum" sz="quarter" idx="12"/>
          </p:nvPr>
        </p:nvSpPr>
        <p:spPr/>
        <p:txBody>
          <a:bodyPr/>
          <a:lstStyle/>
          <a:p>
            <a:fld id="{BD4AC97B-3782-4964-8A86-F46A36316F1C}" type="slidenum">
              <a:rPr lang="cs-CZ" smtClean="0"/>
              <a:t>32</a:t>
            </a:fld>
            <a:endParaRPr lang="cs-CZ"/>
          </a:p>
        </p:txBody>
      </p:sp>
    </p:spTree>
    <p:extLst>
      <p:ext uri="{BB962C8B-B14F-4D97-AF65-F5344CB8AC3E}">
        <p14:creationId xmlns:p14="http://schemas.microsoft.com/office/powerpoint/2010/main" val="1002511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12CFBD4-FB60-42CF-881A-7531909F295C}"/>
              </a:ext>
            </a:extLst>
          </p:cNvPr>
          <p:cNvPicPr>
            <a:picLocks noChangeAspect="1"/>
          </p:cNvPicPr>
          <p:nvPr/>
        </p:nvPicPr>
        <p:blipFill>
          <a:blip r:embed="rId2"/>
          <a:stretch>
            <a:fillRect/>
          </a:stretch>
        </p:blipFill>
        <p:spPr>
          <a:xfrm>
            <a:off x="585555" y="331285"/>
            <a:ext cx="3253740" cy="6309563"/>
          </a:xfrm>
          <a:prstGeom prst="rect">
            <a:avLst/>
          </a:prstGeom>
        </p:spPr>
      </p:pic>
      <p:pic>
        <p:nvPicPr>
          <p:cNvPr id="7" name="Obrázek 6">
            <a:extLst>
              <a:ext uri="{FF2B5EF4-FFF2-40B4-BE49-F238E27FC236}">
                <a16:creationId xmlns:a16="http://schemas.microsoft.com/office/drawing/2014/main" id="{8A90BE3B-D2AB-41D3-A1AC-3FFB11D7E389}"/>
              </a:ext>
            </a:extLst>
          </p:cNvPr>
          <p:cNvPicPr>
            <a:picLocks noChangeAspect="1"/>
          </p:cNvPicPr>
          <p:nvPr/>
        </p:nvPicPr>
        <p:blipFill>
          <a:blip r:embed="rId3"/>
          <a:stretch>
            <a:fillRect/>
          </a:stretch>
        </p:blipFill>
        <p:spPr>
          <a:xfrm>
            <a:off x="5196841" y="331285"/>
            <a:ext cx="3361604" cy="6309028"/>
          </a:xfrm>
          <a:prstGeom prst="rect">
            <a:avLst/>
          </a:prstGeom>
        </p:spPr>
      </p:pic>
      <p:sp>
        <p:nvSpPr>
          <p:cNvPr id="2" name="Zástupný symbol pro číslo snímku 1">
            <a:extLst>
              <a:ext uri="{FF2B5EF4-FFF2-40B4-BE49-F238E27FC236}">
                <a16:creationId xmlns:a16="http://schemas.microsoft.com/office/drawing/2014/main" id="{249283E1-6ECF-46B9-8349-4483E53118C9}"/>
              </a:ext>
            </a:extLst>
          </p:cNvPr>
          <p:cNvSpPr>
            <a:spLocks noGrp="1"/>
          </p:cNvSpPr>
          <p:nvPr>
            <p:ph type="sldNum" sz="quarter" idx="12"/>
          </p:nvPr>
        </p:nvSpPr>
        <p:spPr/>
        <p:txBody>
          <a:bodyPr/>
          <a:lstStyle/>
          <a:p>
            <a:fld id="{BD4AC97B-3782-4964-8A86-F46A36316F1C}" type="slidenum">
              <a:rPr lang="cs-CZ" smtClean="0"/>
              <a:t>4</a:t>
            </a:fld>
            <a:endParaRPr lang="cs-CZ"/>
          </a:p>
        </p:txBody>
      </p:sp>
    </p:spTree>
    <p:extLst>
      <p:ext uri="{BB962C8B-B14F-4D97-AF65-F5344CB8AC3E}">
        <p14:creationId xmlns:p14="http://schemas.microsoft.com/office/powerpoint/2010/main" val="175401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BA2C197-11C8-4C36-8DD2-64FCE504EA98}"/>
              </a:ext>
            </a:extLst>
          </p:cNvPr>
          <p:cNvSpPr>
            <a:spLocks noGrp="1"/>
          </p:cNvSpPr>
          <p:nvPr>
            <p:ph idx="1"/>
          </p:nvPr>
        </p:nvSpPr>
        <p:spPr/>
        <p:txBody>
          <a:bodyPr>
            <a:normAutofit lnSpcReduction="10000"/>
          </a:bodyPr>
          <a:lstStyle/>
          <a:p>
            <a:pPr marL="0" indent="0">
              <a:buNone/>
            </a:pPr>
            <a:r>
              <a:rPr lang="en-US" dirty="0"/>
              <a:t>ZONER </a:t>
            </a:r>
            <a:r>
              <a:rPr lang="en-US" dirty="0" err="1"/>
              <a:t>a.s.</a:t>
            </a:r>
            <a:r>
              <a:rPr lang="en-US" dirty="0"/>
              <a:t> is a European company based in Brno, with branches in Slovakia, Hungary, Japan and the USA, which is engaged in software development and distribution, and is also a leading provider of Internet services related to Internet presentations and e-commerce. The company is divided into four departments (photographic software, Internet services, online security and publishing), each of which has its own director and the whole company is headed by a single chairman of the board of directors. There are over 100 employees in ZONER </a:t>
            </a:r>
            <a:r>
              <a:rPr lang="en-US" dirty="0" err="1"/>
              <a:t>a.s.</a:t>
            </a:r>
            <a:endParaRPr lang="cs-CZ" dirty="0"/>
          </a:p>
        </p:txBody>
      </p:sp>
      <p:pic>
        <p:nvPicPr>
          <p:cNvPr id="5" name="Obrázek 4">
            <a:extLst>
              <a:ext uri="{FF2B5EF4-FFF2-40B4-BE49-F238E27FC236}">
                <a16:creationId xmlns:a16="http://schemas.microsoft.com/office/drawing/2014/main" id="{8965F49F-1A31-4C82-9EB1-ED704909721F}"/>
              </a:ext>
            </a:extLst>
          </p:cNvPr>
          <p:cNvPicPr>
            <a:picLocks noChangeAspect="1"/>
          </p:cNvPicPr>
          <p:nvPr/>
        </p:nvPicPr>
        <p:blipFill>
          <a:blip r:embed="rId2"/>
          <a:stretch>
            <a:fillRect/>
          </a:stretch>
        </p:blipFill>
        <p:spPr>
          <a:xfrm>
            <a:off x="1084042" y="224785"/>
            <a:ext cx="2566244" cy="1146621"/>
          </a:xfrm>
          <a:prstGeom prst="rect">
            <a:avLst/>
          </a:prstGeom>
        </p:spPr>
      </p:pic>
      <p:sp>
        <p:nvSpPr>
          <p:cNvPr id="6" name="Obdélník 5">
            <a:extLst>
              <a:ext uri="{FF2B5EF4-FFF2-40B4-BE49-F238E27FC236}">
                <a16:creationId xmlns:a16="http://schemas.microsoft.com/office/drawing/2014/main" id="{7685D43E-AEBD-4AF3-BD08-AF4A154881EF}"/>
              </a:ext>
            </a:extLst>
          </p:cNvPr>
          <p:cNvSpPr/>
          <p:nvPr/>
        </p:nvSpPr>
        <p:spPr>
          <a:xfrm>
            <a:off x="5069410" y="681037"/>
            <a:ext cx="2831005" cy="584775"/>
          </a:xfrm>
          <a:prstGeom prst="rect">
            <a:avLst/>
          </a:prstGeom>
        </p:spPr>
        <p:txBody>
          <a:bodyPr wrap="square">
            <a:spAutoFit/>
          </a:bodyPr>
          <a:lstStyle/>
          <a:p>
            <a:r>
              <a:rPr lang="cs-CZ" sz="3200" dirty="0">
                <a:solidFill>
                  <a:srgbClr val="00B0F0"/>
                </a:solidFill>
              </a:rPr>
              <a:t>www.zoner.eu</a:t>
            </a:r>
          </a:p>
        </p:txBody>
      </p:sp>
      <p:sp>
        <p:nvSpPr>
          <p:cNvPr id="2" name="Zástupný symbol pro číslo snímku 1">
            <a:extLst>
              <a:ext uri="{FF2B5EF4-FFF2-40B4-BE49-F238E27FC236}">
                <a16:creationId xmlns:a16="http://schemas.microsoft.com/office/drawing/2014/main" id="{590BFF61-A966-47F7-98C2-E596667D6058}"/>
              </a:ext>
            </a:extLst>
          </p:cNvPr>
          <p:cNvSpPr>
            <a:spLocks noGrp="1"/>
          </p:cNvSpPr>
          <p:nvPr>
            <p:ph type="sldNum" sz="quarter" idx="12"/>
          </p:nvPr>
        </p:nvSpPr>
        <p:spPr/>
        <p:txBody>
          <a:bodyPr/>
          <a:lstStyle/>
          <a:p>
            <a:fld id="{BD4AC97B-3782-4964-8A86-F46A36316F1C}" type="slidenum">
              <a:rPr lang="cs-CZ" smtClean="0"/>
              <a:t>5</a:t>
            </a:fld>
            <a:endParaRPr lang="cs-CZ"/>
          </a:p>
        </p:txBody>
      </p:sp>
    </p:spTree>
    <p:extLst>
      <p:ext uri="{BB962C8B-B14F-4D97-AF65-F5344CB8AC3E}">
        <p14:creationId xmlns:p14="http://schemas.microsoft.com/office/powerpoint/2010/main" val="243546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F38DA52-9519-4871-BFCF-5EFA589BC5C6}"/>
              </a:ext>
            </a:extLst>
          </p:cNvPr>
          <p:cNvSpPr>
            <a:spLocks noGrp="1"/>
          </p:cNvSpPr>
          <p:nvPr>
            <p:ph idx="1"/>
          </p:nvPr>
        </p:nvSpPr>
        <p:spPr/>
        <p:txBody>
          <a:bodyPr>
            <a:normAutofit fontScale="85000" lnSpcReduction="10000"/>
          </a:bodyPr>
          <a:lstStyle/>
          <a:p>
            <a:pPr marL="0" indent="0">
              <a:buNone/>
            </a:pPr>
            <a:r>
              <a:rPr lang="en-US" dirty="0" err="1"/>
              <a:t>Zoner</a:t>
            </a:r>
            <a:r>
              <a:rPr lang="en-US" dirty="0"/>
              <a:t> Photo Studio is software used by millions of photographers all over the world. The latest X version will help you download pictures onto your computer, </a:t>
            </a:r>
            <a:r>
              <a:rPr lang="en-US" dirty="0" err="1"/>
              <a:t>organise</a:t>
            </a:r>
            <a:r>
              <a:rPr lang="en-US" dirty="0"/>
              <a:t>, edit and share them, and even make photo books, calendars and other photo-items.</a:t>
            </a:r>
          </a:p>
          <a:p>
            <a:pPr marL="0" indent="0">
              <a:buNone/>
            </a:pPr>
            <a:r>
              <a:rPr lang="en-US" dirty="0"/>
              <a:t>The software division was founded in 1993 with the main purpose of bringing a high quality graphic program in Czech language onto the Czech market. Due to the program’s high quality and popularity on the Czech market, </a:t>
            </a:r>
            <a:r>
              <a:rPr lang="en-US" dirty="0" err="1"/>
              <a:t>localisations</a:t>
            </a:r>
            <a:r>
              <a:rPr lang="en-US" dirty="0"/>
              <a:t> in a number of languages were requested and </a:t>
            </a:r>
            <a:r>
              <a:rPr lang="en-US" dirty="0" err="1"/>
              <a:t>Zoner</a:t>
            </a:r>
            <a:r>
              <a:rPr lang="en-US" dirty="0"/>
              <a:t> Photo Studio has fans all over the world, especially in the USA, Canada, Great Britain, Germany, Japan, Russia and Spain. </a:t>
            </a:r>
            <a:r>
              <a:rPr lang="en-US" dirty="0" err="1"/>
              <a:t>Zoner</a:t>
            </a:r>
            <a:r>
              <a:rPr lang="en-US" dirty="0"/>
              <a:t> Photo Studio has also crossed the magic line of ten million installations.</a:t>
            </a:r>
            <a:endParaRPr lang="cs-CZ" dirty="0"/>
          </a:p>
        </p:txBody>
      </p:sp>
      <p:pic>
        <p:nvPicPr>
          <p:cNvPr id="4" name="Obrázek 3">
            <a:extLst>
              <a:ext uri="{FF2B5EF4-FFF2-40B4-BE49-F238E27FC236}">
                <a16:creationId xmlns:a16="http://schemas.microsoft.com/office/drawing/2014/main" id="{A8C0F12B-6AA4-4A5E-8FC0-6EC838EDFF1B}"/>
              </a:ext>
            </a:extLst>
          </p:cNvPr>
          <p:cNvPicPr>
            <a:picLocks noChangeAspect="1"/>
          </p:cNvPicPr>
          <p:nvPr/>
        </p:nvPicPr>
        <p:blipFill>
          <a:blip r:embed="rId2"/>
          <a:stretch>
            <a:fillRect/>
          </a:stretch>
        </p:blipFill>
        <p:spPr>
          <a:xfrm>
            <a:off x="2751059" y="515183"/>
            <a:ext cx="2442733" cy="1024371"/>
          </a:xfrm>
          <a:prstGeom prst="rect">
            <a:avLst/>
          </a:prstGeom>
        </p:spPr>
      </p:pic>
      <p:sp>
        <p:nvSpPr>
          <p:cNvPr id="2" name="Zástupný symbol pro číslo snímku 1">
            <a:extLst>
              <a:ext uri="{FF2B5EF4-FFF2-40B4-BE49-F238E27FC236}">
                <a16:creationId xmlns:a16="http://schemas.microsoft.com/office/drawing/2014/main" id="{9C3A63CB-DA58-4130-AB7A-26E071B6B62D}"/>
              </a:ext>
            </a:extLst>
          </p:cNvPr>
          <p:cNvSpPr>
            <a:spLocks noGrp="1"/>
          </p:cNvSpPr>
          <p:nvPr>
            <p:ph type="sldNum" sz="quarter" idx="12"/>
          </p:nvPr>
        </p:nvSpPr>
        <p:spPr/>
        <p:txBody>
          <a:bodyPr/>
          <a:lstStyle/>
          <a:p>
            <a:fld id="{BD4AC97B-3782-4964-8A86-F46A36316F1C}" type="slidenum">
              <a:rPr lang="cs-CZ" smtClean="0"/>
              <a:t>6</a:t>
            </a:fld>
            <a:endParaRPr lang="cs-CZ"/>
          </a:p>
        </p:txBody>
      </p:sp>
    </p:spTree>
    <p:extLst>
      <p:ext uri="{BB962C8B-B14F-4D97-AF65-F5344CB8AC3E}">
        <p14:creationId xmlns:p14="http://schemas.microsoft.com/office/powerpoint/2010/main" val="55062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0D48530-3E1B-4CBB-87C0-ADFF2FE65B71}"/>
              </a:ext>
            </a:extLst>
          </p:cNvPr>
          <p:cNvPicPr>
            <a:picLocks noChangeAspect="1"/>
          </p:cNvPicPr>
          <p:nvPr/>
        </p:nvPicPr>
        <p:blipFill>
          <a:blip r:embed="rId2"/>
          <a:stretch>
            <a:fillRect/>
          </a:stretch>
        </p:blipFill>
        <p:spPr>
          <a:xfrm>
            <a:off x="88285" y="3429000"/>
            <a:ext cx="4309038" cy="3230880"/>
          </a:xfrm>
          <a:prstGeom prst="rect">
            <a:avLst/>
          </a:prstGeom>
        </p:spPr>
      </p:pic>
      <p:pic>
        <p:nvPicPr>
          <p:cNvPr id="5" name="Obrázek 4">
            <a:extLst>
              <a:ext uri="{FF2B5EF4-FFF2-40B4-BE49-F238E27FC236}">
                <a16:creationId xmlns:a16="http://schemas.microsoft.com/office/drawing/2014/main" id="{D25C2DB6-C8C6-4E30-9A5D-32C4F8FB3BD1}"/>
              </a:ext>
            </a:extLst>
          </p:cNvPr>
          <p:cNvPicPr>
            <a:picLocks noChangeAspect="1"/>
          </p:cNvPicPr>
          <p:nvPr/>
        </p:nvPicPr>
        <p:blipFill>
          <a:blip r:embed="rId3"/>
          <a:stretch>
            <a:fillRect/>
          </a:stretch>
        </p:blipFill>
        <p:spPr>
          <a:xfrm>
            <a:off x="4746679" y="3429000"/>
            <a:ext cx="4298257" cy="3230880"/>
          </a:xfrm>
          <a:prstGeom prst="rect">
            <a:avLst/>
          </a:prstGeom>
        </p:spPr>
      </p:pic>
      <p:pic>
        <p:nvPicPr>
          <p:cNvPr id="6" name="Obrázek 5">
            <a:extLst>
              <a:ext uri="{FF2B5EF4-FFF2-40B4-BE49-F238E27FC236}">
                <a16:creationId xmlns:a16="http://schemas.microsoft.com/office/drawing/2014/main" id="{E9A7DF98-B684-4746-8C0C-8D9B51A6538B}"/>
              </a:ext>
            </a:extLst>
          </p:cNvPr>
          <p:cNvPicPr>
            <a:picLocks noChangeAspect="1"/>
          </p:cNvPicPr>
          <p:nvPr/>
        </p:nvPicPr>
        <p:blipFill>
          <a:blip r:embed="rId4"/>
          <a:stretch>
            <a:fillRect/>
          </a:stretch>
        </p:blipFill>
        <p:spPr>
          <a:xfrm>
            <a:off x="3948350" y="1902528"/>
            <a:ext cx="5096586" cy="1314633"/>
          </a:xfrm>
          <a:prstGeom prst="rect">
            <a:avLst/>
          </a:prstGeom>
        </p:spPr>
      </p:pic>
      <p:pic>
        <p:nvPicPr>
          <p:cNvPr id="7" name="Obrázek 6">
            <a:extLst>
              <a:ext uri="{FF2B5EF4-FFF2-40B4-BE49-F238E27FC236}">
                <a16:creationId xmlns:a16="http://schemas.microsoft.com/office/drawing/2014/main" id="{8909DD8B-69D5-4F1F-A550-0806C84B9F7E}"/>
              </a:ext>
            </a:extLst>
          </p:cNvPr>
          <p:cNvPicPr>
            <a:picLocks noChangeAspect="1"/>
          </p:cNvPicPr>
          <p:nvPr/>
        </p:nvPicPr>
        <p:blipFill>
          <a:blip r:embed="rId5"/>
          <a:stretch>
            <a:fillRect/>
          </a:stretch>
        </p:blipFill>
        <p:spPr>
          <a:xfrm>
            <a:off x="213949" y="245361"/>
            <a:ext cx="5210902" cy="1324160"/>
          </a:xfrm>
          <a:prstGeom prst="rect">
            <a:avLst/>
          </a:prstGeom>
        </p:spPr>
      </p:pic>
      <p:sp>
        <p:nvSpPr>
          <p:cNvPr id="2" name="Zástupný symbol pro číslo snímku 1">
            <a:extLst>
              <a:ext uri="{FF2B5EF4-FFF2-40B4-BE49-F238E27FC236}">
                <a16:creationId xmlns:a16="http://schemas.microsoft.com/office/drawing/2014/main" id="{F28B2563-E589-440F-9C17-E84C079CE028}"/>
              </a:ext>
            </a:extLst>
          </p:cNvPr>
          <p:cNvSpPr>
            <a:spLocks noGrp="1"/>
          </p:cNvSpPr>
          <p:nvPr>
            <p:ph type="sldNum" sz="quarter" idx="12"/>
          </p:nvPr>
        </p:nvSpPr>
        <p:spPr/>
        <p:txBody>
          <a:bodyPr/>
          <a:lstStyle/>
          <a:p>
            <a:fld id="{BD4AC97B-3782-4964-8A86-F46A36316F1C}" type="slidenum">
              <a:rPr lang="cs-CZ" smtClean="0"/>
              <a:t>7</a:t>
            </a:fld>
            <a:endParaRPr lang="cs-CZ"/>
          </a:p>
        </p:txBody>
      </p:sp>
    </p:spTree>
    <p:extLst>
      <p:ext uri="{BB962C8B-B14F-4D97-AF65-F5344CB8AC3E}">
        <p14:creationId xmlns:p14="http://schemas.microsoft.com/office/powerpoint/2010/main" val="396798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F141CB-B617-4157-9024-717E6F8AE6C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B1A21E-0C3D-47AE-B7C2-CEEAC7D618E4}"/>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8B0B2099-2A39-44BD-A31E-A74797D53854}"/>
              </a:ext>
            </a:extLst>
          </p:cNvPr>
          <p:cNvPicPr>
            <a:picLocks noChangeAspect="1"/>
          </p:cNvPicPr>
          <p:nvPr/>
        </p:nvPicPr>
        <p:blipFill>
          <a:blip r:embed="rId2"/>
          <a:stretch>
            <a:fillRect/>
          </a:stretch>
        </p:blipFill>
        <p:spPr>
          <a:xfrm>
            <a:off x="0" y="76200"/>
            <a:ext cx="9144000" cy="6705600"/>
          </a:xfrm>
          <a:prstGeom prst="rect">
            <a:avLst/>
          </a:prstGeom>
        </p:spPr>
      </p:pic>
      <p:sp>
        <p:nvSpPr>
          <p:cNvPr id="5" name="Zástupný symbol pro číslo snímku 4">
            <a:extLst>
              <a:ext uri="{FF2B5EF4-FFF2-40B4-BE49-F238E27FC236}">
                <a16:creationId xmlns:a16="http://schemas.microsoft.com/office/drawing/2014/main" id="{747A4277-ED46-4AFF-B132-A5DB207D88D9}"/>
              </a:ext>
            </a:extLst>
          </p:cNvPr>
          <p:cNvSpPr>
            <a:spLocks noGrp="1"/>
          </p:cNvSpPr>
          <p:nvPr>
            <p:ph type="sldNum" sz="quarter" idx="12"/>
          </p:nvPr>
        </p:nvSpPr>
        <p:spPr/>
        <p:txBody>
          <a:bodyPr/>
          <a:lstStyle/>
          <a:p>
            <a:fld id="{BD4AC97B-3782-4964-8A86-F46A36316F1C}" type="slidenum">
              <a:rPr lang="cs-CZ" smtClean="0"/>
              <a:t>8</a:t>
            </a:fld>
            <a:endParaRPr lang="cs-CZ"/>
          </a:p>
        </p:txBody>
      </p:sp>
    </p:spTree>
    <p:extLst>
      <p:ext uri="{BB962C8B-B14F-4D97-AF65-F5344CB8AC3E}">
        <p14:creationId xmlns:p14="http://schemas.microsoft.com/office/powerpoint/2010/main" val="4015625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39C3B7-2BBB-4EC4-B0E0-81AF46E99A1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52A3E54-1CE6-4FE8-BDBD-A6081C9B45A2}"/>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C5B0FDC5-D712-4F27-8795-AB122D0ABFCB}"/>
              </a:ext>
            </a:extLst>
          </p:cNvPr>
          <p:cNvPicPr>
            <a:picLocks noChangeAspect="1"/>
          </p:cNvPicPr>
          <p:nvPr/>
        </p:nvPicPr>
        <p:blipFill>
          <a:blip r:embed="rId2"/>
          <a:stretch>
            <a:fillRect/>
          </a:stretch>
        </p:blipFill>
        <p:spPr>
          <a:xfrm>
            <a:off x="0" y="76200"/>
            <a:ext cx="9144000" cy="6705600"/>
          </a:xfrm>
          <a:prstGeom prst="rect">
            <a:avLst/>
          </a:prstGeom>
        </p:spPr>
      </p:pic>
      <p:sp>
        <p:nvSpPr>
          <p:cNvPr id="5" name="Zástupný symbol pro číslo snímku 4">
            <a:extLst>
              <a:ext uri="{FF2B5EF4-FFF2-40B4-BE49-F238E27FC236}">
                <a16:creationId xmlns:a16="http://schemas.microsoft.com/office/drawing/2014/main" id="{59262918-6F71-4D97-8A35-8529698965BC}"/>
              </a:ext>
            </a:extLst>
          </p:cNvPr>
          <p:cNvSpPr>
            <a:spLocks noGrp="1"/>
          </p:cNvSpPr>
          <p:nvPr>
            <p:ph type="sldNum" sz="quarter" idx="12"/>
          </p:nvPr>
        </p:nvSpPr>
        <p:spPr/>
        <p:txBody>
          <a:bodyPr/>
          <a:lstStyle/>
          <a:p>
            <a:fld id="{BD4AC97B-3782-4964-8A86-F46A36316F1C}" type="slidenum">
              <a:rPr lang="cs-CZ" smtClean="0"/>
              <a:t>9</a:t>
            </a:fld>
            <a:endParaRPr lang="cs-CZ"/>
          </a:p>
        </p:txBody>
      </p:sp>
    </p:spTree>
    <p:extLst>
      <p:ext uri="{BB962C8B-B14F-4D97-AF65-F5344CB8AC3E}">
        <p14:creationId xmlns:p14="http://schemas.microsoft.com/office/powerpoint/2010/main" val="2595179395"/>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631</TotalTime>
  <Words>1396</Words>
  <Application>Microsoft Office PowerPoint</Application>
  <PresentationFormat>Předvádění na obrazovce (4:3)</PresentationFormat>
  <Paragraphs>83</Paragraphs>
  <Slides>32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Calibri Light</vt:lpstr>
      <vt:lpstr>Motiv Office</vt:lpstr>
      <vt:lpstr>Anaglyph 3D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Accelerometer</vt:lpstr>
      <vt:lpstr>Prezentace aplikace PowerPoint</vt:lpstr>
      <vt:lpstr>Accelerometer</vt:lpstr>
      <vt:lpstr>Clinometer + bubble level</vt:lpstr>
      <vt:lpstr>Laser Level</vt:lpstr>
      <vt:lpstr>Heart Monitor</vt:lpstr>
      <vt:lpstr>Pulse oximetry </vt:lpstr>
      <vt:lpstr>Gregor Johann Mendel</vt:lpstr>
      <vt:lpstr>Gregor Johann Mendel</vt:lpstr>
      <vt:lpstr>Gregor Johann Mendel</vt:lpstr>
      <vt:lpstr>Gregor Johann Mendel</vt:lpstr>
      <vt:lpstr>Mendel Square</vt:lpstr>
      <vt:lpstr>Mendel Square</vt:lpstr>
      <vt:lpstr>Mendel Square</vt:lpstr>
      <vt:lpstr>Mendel Square</vt:lpstr>
      <vt:lpstr>Starobrno Brewery</vt:lpstr>
      <vt:lpstr>Prezentace aplikace PowerPoint</vt:lpstr>
      <vt:lpstr>Basilica of the Assumption of Our Lady </vt:lpstr>
      <vt:lpstr>Basilica of the Assumption of Our Lady </vt:lpstr>
      <vt:lpstr>Basilica of the Assumption of Our Lady </vt:lpstr>
      <vt:lpstr>Basilica of the Assumption of Our Lady </vt:lpstr>
      <vt:lpstr>Basilica of the Assumption of Our Lady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Vojkůvka Michal (2720)</dc:creator>
  <cp:lastModifiedBy>Vojkůvka Michal (2720)</cp:lastModifiedBy>
  <cp:revision>44</cp:revision>
  <cp:lastPrinted>2023-02-14T16:58:49Z</cp:lastPrinted>
  <dcterms:created xsi:type="dcterms:W3CDTF">2023-02-14T14:59:40Z</dcterms:created>
  <dcterms:modified xsi:type="dcterms:W3CDTF">2023-03-17T08:11:13Z</dcterms:modified>
</cp:coreProperties>
</file>