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58" r:id="rId6"/>
    <p:sldId id="259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2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13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40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09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71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2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36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56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0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3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85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08496-40E1-428E-BA05-1CB35A40DDC4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84F08-F358-4990-96F1-4F29D9D3C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55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Zavádění informačních systémů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200" dirty="0"/>
              <a:t>(pracovní verze 08.04.2021)</a:t>
            </a:r>
          </a:p>
        </p:txBody>
      </p:sp>
    </p:spTree>
    <p:extLst>
      <p:ext uri="{BB962C8B-B14F-4D97-AF65-F5344CB8AC3E}">
        <p14:creationId xmlns:p14="http://schemas.microsoft.com/office/powerpoint/2010/main" val="242976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ve fungování trhů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8412"/>
              </p:ext>
            </p:extLst>
          </p:nvPr>
        </p:nvGraphicFramePr>
        <p:xfrm>
          <a:off x="395536" y="1916832"/>
          <a:ext cx="8286750" cy="4148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90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Dříve</a:t>
                      </a:r>
                    </a:p>
                  </a:txBody>
                  <a:tcPr marL="91439" marR="91439" marT="45723" marB="45723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Nyní</a:t>
                      </a:r>
                    </a:p>
                  </a:txBody>
                  <a:tcPr marL="91439" marR="91439" marT="45723" marB="45723"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Fungování v rámci existence lokálních a často chráněných trhů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Fungování na globálním trhu s redukcí ochranářských</a:t>
                      </a:r>
                      <a:r>
                        <a:rPr lang="cs-CZ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opatření</a:t>
                      </a:r>
                      <a:endParaRPr lang="cs-CZ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0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Dlouhodobější stabilita nabídky produktů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Velmi křehké inovační cykly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Tradice a značka zárukou úspěchu firmy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Vstup nových firem na trh a jejich rychlý úspěch,</a:t>
                      </a:r>
                      <a:r>
                        <a:rPr lang="cs-CZ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ale i </a:t>
                      </a:r>
                      <a:r>
                        <a:rPr lang="cs-CZ" sz="18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event</a:t>
                      </a:r>
                      <a:r>
                        <a:rPr lang="cs-CZ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. zánik</a:t>
                      </a:r>
                      <a:endParaRPr lang="cs-CZ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90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Relativní rovnováha nabídky a poptávky 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Přebytek kapacit v mnoha oborech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Nekompromisní vztah vůči konkurenci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Účelové spojování konkurenčních firem do aliancí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90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Zákazník loajálnější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Zvyšující se zákaznické požadavky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Zaměstnanci musejí především dodržovat přepisy, dbát na nízké náklady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Zaměstnanci musí být kreativnější a více orientováni na zákazníka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0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Vývojové etapy nasazení ICT v podnicích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24612"/>
              </p:ext>
            </p:extLst>
          </p:nvPr>
        </p:nvGraphicFramePr>
        <p:xfrm>
          <a:off x="285750" y="1397000"/>
          <a:ext cx="8715376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50.–60. léta</a:t>
                      </a:r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70.–80. léta</a:t>
                      </a:r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90.</a:t>
                      </a:r>
                      <a:r>
                        <a:rPr lang="cs-CZ" sz="1600" baseline="0" dirty="0"/>
                        <a:t> l</a:t>
                      </a:r>
                      <a:r>
                        <a:rPr lang="cs-CZ" sz="1600" dirty="0"/>
                        <a:t>éta</a:t>
                      </a:r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Současnost</a:t>
                      </a:r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Budoucnost</a:t>
                      </a:r>
                    </a:p>
                  </a:txBody>
                  <a:tcPr marL="91439" marR="91439"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endParaRPr lang="cs-CZ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Klíčová oblast</a:t>
                      </a:r>
                    </a:p>
                    <a:p>
                      <a:pPr algn="ctr"/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nasazení </a:t>
                      </a:r>
                      <a:b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ICT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vědecko-technické výpočty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automatizace návrhu výrobku, jeho výroby a podpora plánování výroby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CIM koncept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podpora vnitřní integrace podniku s cílem zvýšení prodejů</a:t>
                      </a:r>
                      <a:r>
                        <a:rPr lang="cs-CZ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cs-CZ" sz="16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r>
                        <a:rPr lang="cs-CZ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ERP řešení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podpora vnější integrace sítí podniků s flexibilními a inovativními podnikovými procesy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e-Business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e-</a:t>
                      </a:r>
                      <a:r>
                        <a:rPr lang="cs-CZ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Government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e-</a:t>
                      </a:r>
                      <a:r>
                        <a:rPr lang="cs-CZ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Health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e-</a:t>
                      </a:r>
                      <a:r>
                        <a:rPr lang="cs-CZ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Learning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e-</a:t>
                      </a:r>
                      <a:r>
                        <a:rPr lang="cs-CZ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Security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…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Hlavní ukazatele</a:t>
                      </a:r>
                      <a:r>
                        <a:rPr lang="cs-CZ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užití ICT</a:t>
                      </a:r>
                      <a:endParaRPr lang="cs-CZ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zrychlení výpočtů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zvýšení produktivity výroby a její </a:t>
                      </a:r>
                      <a:r>
                        <a:rPr lang="cs-CZ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automatizovatel-nosti</a:t>
                      </a: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včetně robotizace</a:t>
                      </a:r>
                    </a:p>
                    <a:p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zvýšení prodejů podniku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zlepšení všech</a:t>
                      </a:r>
                      <a:r>
                        <a:rPr lang="cs-CZ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hlavních ukazatelů podniku a organizace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zlepšení vybraných ekonomických ukazatelů společnosti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27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efektivního fungování IS </a:t>
            </a:r>
          </a:p>
        </p:txBody>
      </p:sp>
      <p:pic>
        <p:nvPicPr>
          <p:cNvPr id="1026" name="Picture 2" descr="http://www.unicornsystems.eu/cz/novinky/clanek/jak-dobre-zavest-a-prevzit-novy-informacni-system/images/proces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272808" cy="522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0" y="6581001"/>
            <a:ext cx="82809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http://www.unicornsystems.eu/cz/novinky/clanek/jak-dobre-zavest-a-prevzit-novy-informacni-system.html</a:t>
            </a:r>
          </a:p>
        </p:txBody>
      </p:sp>
    </p:spTree>
    <p:extLst>
      <p:ext uri="{BB962C8B-B14F-4D97-AF65-F5344CB8AC3E}">
        <p14:creationId xmlns:p14="http://schemas.microsoft.com/office/powerpoint/2010/main" val="107963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Varianty řešení informačních systémů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88748"/>
              </p:ext>
            </p:extLst>
          </p:nvPr>
        </p:nvGraphicFramePr>
        <p:xfrm>
          <a:off x="323528" y="1844824"/>
          <a:ext cx="8352927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Varianta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Výhody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Nevýhody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  <a:p>
                      <a:pPr algn="ctr"/>
                      <a:r>
                        <a:rPr lang="cs-CZ" b="1" dirty="0"/>
                        <a:t>Rozvoj</a:t>
                      </a:r>
                      <a:r>
                        <a:rPr lang="cs-CZ" b="1" baseline="0" dirty="0"/>
                        <a:t> </a:t>
                      </a:r>
                    </a:p>
                    <a:p>
                      <a:pPr algn="ctr"/>
                      <a:r>
                        <a:rPr lang="cs-CZ" b="1" baseline="0" dirty="0"/>
                        <a:t>existujícího </a:t>
                      </a:r>
                    </a:p>
                    <a:p>
                      <a:pPr algn="ctr"/>
                      <a:r>
                        <a:rPr lang="cs-CZ" b="1" baseline="0" dirty="0"/>
                        <a:t>řešení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maximální využití existujících zdrojů a investic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z krátkodobého hlediska levnější a rychlejší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uspokojení okamžitých</a:t>
                      </a:r>
                      <a:r>
                        <a:rPr lang="cs-CZ" sz="1800" baseline="0" dirty="0"/>
                        <a:t> potřeb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nemusí odpovídat všem budoucím požadavkům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celkové náklady mohou být vyšší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výsledným produktem může být méně kvalitní systém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Vývoj </a:t>
                      </a:r>
                    </a:p>
                    <a:p>
                      <a:pPr algn="ctr"/>
                      <a:r>
                        <a:rPr lang="cs-CZ" b="1" dirty="0"/>
                        <a:t>nového </a:t>
                      </a:r>
                    </a:p>
                    <a:p>
                      <a:pPr algn="ctr"/>
                      <a:r>
                        <a:rPr lang="cs-CZ" b="1" dirty="0"/>
                        <a:t>systému </a:t>
                      </a:r>
                    </a:p>
                    <a:p>
                      <a:pPr algn="ctr"/>
                      <a:r>
                        <a:rPr lang="cs-CZ" b="1" dirty="0"/>
                        <a:t>na míru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může přesně odpovídat potřebám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řízený vývoj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celkově dražší řešení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časově náročné řešení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riziko negarantovaného konečného produktu a jeho dalšího vývoje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Nákup </a:t>
                      </a:r>
                    </a:p>
                    <a:p>
                      <a:pPr algn="ctr"/>
                      <a:r>
                        <a:rPr lang="cs-CZ" b="1" dirty="0"/>
                        <a:t>hotového </a:t>
                      </a:r>
                    </a:p>
                    <a:p>
                      <a:pPr algn="ctr"/>
                      <a:r>
                        <a:rPr lang="cs-CZ" b="1" dirty="0"/>
                        <a:t>systému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z dlouhodobého hlediska finančně</a:t>
                      </a:r>
                      <a:r>
                        <a:rPr lang="cs-CZ" sz="1800" baseline="0" dirty="0"/>
                        <a:t> méně náročný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aseline="0" dirty="0"/>
                        <a:t>rychlejší zavedení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aseline="0" dirty="0"/>
                        <a:t>zaručená funkčnost a další vývoj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nemusí přesně</a:t>
                      </a:r>
                      <a:r>
                        <a:rPr lang="cs-CZ" sz="1800" baseline="0" dirty="0"/>
                        <a:t> splňovat požadavky uživatele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aseline="0" dirty="0"/>
                        <a:t>závislost na dodavateli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298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Paretovo</a:t>
            </a:r>
            <a:r>
              <a:rPr lang="cs-CZ" dirty="0"/>
              <a:t> pravidlo (někdy též </a:t>
            </a:r>
            <a:r>
              <a:rPr lang="cs-CZ" dirty="0" err="1"/>
              <a:t>Paretův</a:t>
            </a:r>
            <a:r>
              <a:rPr lang="cs-CZ" dirty="0"/>
              <a:t> princip nebo Pravidlo 80/20) je pojmenováno podle italského ekonoma a sociologa </a:t>
            </a:r>
            <a:r>
              <a:rPr lang="cs-CZ" dirty="0" err="1"/>
              <a:t>Vilfreda</a:t>
            </a:r>
            <a:r>
              <a:rPr lang="cs-CZ" dirty="0"/>
              <a:t> </a:t>
            </a:r>
            <a:r>
              <a:rPr lang="cs-CZ" dirty="0" err="1"/>
              <a:t>Pareta</a:t>
            </a:r>
            <a:r>
              <a:rPr lang="cs-CZ" dirty="0"/>
              <a:t>, který koncem 19. století zjistil, že v Itálii je 80 % bohatství v rukou 20 % lidí. Obecně lze </a:t>
            </a:r>
            <a:r>
              <a:rPr lang="cs-CZ" dirty="0" err="1"/>
              <a:t>Paretovo</a:t>
            </a:r>
            <a:r>
              <a:rPr lang="cs-CZ" dirty="0"/>
              <a:t> pravidlo vyjádřit tak, že 20 % příčin způsobuje</a:t>
            </a:r>
            <a:br>
              <a:rPr lang="cs-CZ" dirty="0"/>
            </a:br>
            <a:r>
              <a:rPr lang="cs-CZ" dirty="0"/>
              <a:t>80 % výsledků.</a:t>
            </a:r>
          </a:p>
        </p:txBody>
      </p:sp>
    </p:spTree>
    <p:extLst>
      <p:ext uri="{BB962C8B-B14F-4D97-AF65-F5344CB8AC3E}">
        <p14:creationId xmlns:p14="http://schemas.microsoft.com/office/powerpoint/2010/main" val="151187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/>
          </a:bodyPr>
          <a:lstStyle/>
          <a:p>
            <a:pPr fontAlgn="base"/>
            <a:r>
              <a:rPr lang="cs-CZ" dirty="0"/>
              <a:t>80 % příjmů podniku pochází od 20 % zákazníků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20 % výrobků generuje 80 % zisku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20 % možných příčin generuje</a:t>
            </a:r>
            <a:br>
              <a:rPr lang="cs-CZ" dirty="0"/>
            </a:br>
            <a:r>
              <a:rPr lang="cs-CZ" dirty="0"/>
              <a:t>80 % problémových situací</a:t>
            </a:r>
          </a:p>
          <a:p>
            <a:pPr fontAlgn="base"/>
            <a:endParaRPr lang="cs-CZ" dirty="0"/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99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20 % obchodníků zajistí 80 % zakázek</a:t>
            </a:r>
          </a:p>
          <a:p>
            <a:r>
              <a:rPr lang="cs-CZ" dirty="0"/>
              <a:t>80 % zábavy prožijete s 20 % Vašich známých</a:t>
            </a:r>
          </a:p>
          <a:p>
            <a:r>
              <a:rPr lang="cs-CZ" dirty="0"/>
              <a:t>20 % vynaloženého času přinese 80 % výsledků (a také 80 % zisku)</a:t>
            </a:r>
          </a:p>
          <a:p>
            <a:r>
              <a:rPr lang="cs-CZ" dirty="0"/>
              <a:t>80 % přínosů zajistí činnosti, které trvají 20 % času</a:t>
            </a:r>
          </a:p>
          <a:p>
            <a:r>
              <a:rPr lang="cs-CZ" dirty="0"/>
              <a:t>velká část bohatství (80 %) je v rukou malého množství lidí (20 %)</a:t>
            </a:r>
          </a:p>
          <a:p>
            <a:r>
              <a:rPr lang="cs-CZ" dirty="0"/>
              <a:t>20 % úsilí přináší 80 % výsledky</a:t>
            </a:r>
          </a:p>
          <a:p>
            <a:r>
              <a:rPr lang="cs-CZ" dirty="0"/>
              <a:t>20 % zákazníků/klientů je zdrojem 80 % stížností</a:t>
            </a:r>
          </a:p>
          <a:p>
            <a:r>
              <a:rPr lang="cs-CZ" dirty="0"/>
              <a:t>20 % naučeného klíčového učiva přináší 80 % úspěch u zkoušky</a:t>
            </a:r>
          </a:p>
          <a:p>
            <a:r>
              <a:rPr lang="cs-CZ" dirty="0"/>
              <a:t>20 % závad způsobí 80 % zmetků</a:t>
            </a:r>
          </a:p>
          <a:p>
            <a:r>
              <a:rPr lang="cs-CZ" dirty="0"/>
              <a:t>20 % recidivistů má na svědomí 80 % trestných činů</a:t>
            </a:r>
          </a:p>
          <a:p>
            <a:r>
              <a:rPr lang="cs-CZ" dirty="0"/>
              <a:t>20 % řidičů způsobuje 80 % dopravních nehod</a:t>
            </a:r>
          </a:p>
          <a:p>
            <a:r>
              <a:rPr lang="cs-CZ" dirty="0"/>
              <a:t>20 % oděvů nosíme 80 % času</a:t>
            </a:r>
          </a:p>
          <a:p>
            <a:r>
              <a:rPr lang="cs-CZ" dirty="0"/>
              <a:t>20 % slov v knize nese 80 % významu</a:t>
            </a:r>
          </a:p>
          <a:p>
            <a:r>
              <a:rPr lang="cs-CZ" dirty="0"/>
              <a:t>s 20 % přátel trávíme 80 % našeho času</a:t>
            </a:r>
          </a:p>
        </p:txBody>
      </p:sp>
    </p:spTree>
    <p:extLst>
      <p:ext uri="{BB962C8B-B14F-4D97-AF65-F5344CB8AC3E}">
        <p14:creationId xmlns:p14="http://schemas.microsoft.com/office/powerpoint/2010/main" val="88600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a 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Basl, J., Blažíček, R.: </a:t>
            </a:r>
            <a:r>
              <a:rPr lang="cs-CZ" i="1" dirty="0"/>
              <a:t>Podnikové informační systémy</a:t>
            </a:r>
            <a:r>
              <a:rPr lang="cs-CZ" dirty="0"/>
              <a:t>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4046071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564</Words>
  <Application>Microsoft Office PowerPoint</Application>
  <PresentationFormat>Předvádění na obrazovce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Zavádění informačních systémů</vt:lpstr>
      <vt:lpstr>Rozdíly ve fungování trhů</vt:lpstr>
      <vt:lpstr>Vývojové etapy nasazení ICT v podnicích </vt:lpstr>
      <vt:lpstr>Procesy efektivního fungování IS </vt:lpstr>
      <vt:lpstr>Varianty řešení informačních systémů</vt:lpstr>
      <vt:lpstr>Paretovo pravidlo</vt:lpstr>
      <vt:lpstr>Paretovo pravidlo</vt:lpstr>
      <vt:lpstr>Paretovo pravidlo</vt:lpstr>
      <vt:lpstr>Použitá a 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michal</dc:creator>
  <cp:lastModifiedBy>Vojkůvka Michal (2720)</cp:lastModifiedBy>
  <cp:revision>11</cp:revision>
  <dcterms:created xsi:type="dcterms:W3CDTF">2014-03-05T11:49:37Z</dcterms:created>
  <dcterms:modified xsi:type="dcterms:W3CDTF">2021-04-08T08:48:56Z</dcterms:modified>
</cp:coreProperties>
</file>