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0" r:id="rId12"/>
    <p:sldId id="261" r:id="rId13"/>
    <p:sldId id="262" r:id="rId14"/>
    <p:sldId id="281" r:id="rId15"/>
    <p:sldId id="282" r:id="rId16"/>
    <p:sldId id="283" r:id="rId17"/>
    <p:sldId id="284" r:id="rId18"/>
    <p:sldId id="279" r:id="rId19"/>
    <p:sldId id="289" r:id="rId20"/>
    <p:sldId id="270" r:id="rId21"/>
    <p:sldId id="263" r:id="rId22"/>
    <p:sldId id="285" r:id="rId23"/>
    <p:sldId id="286" r:id="rId24"/>
    <p:sldId id="287" r:id="rId25"/>
    <p:sldId id="288" r:id="rId26"/>
    <p:sldId id="264" r:id="rId27"/>
    <p:sldId id="269" r:id="rId28"/>
    <p:sldId id="271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90" d="100"/>
          <a:sy n="90" d="100"/>
        </p:scale>
        <p:origin x="-12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5A21-4C4A-4822-BCFF-2DE9AA910904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E24E-A5BE-49FA-A1D8-7DEB2A193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80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253E-6480-4D62-A66F-9CE71FACB56B}" type="datetime1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34B7-4FB6-49BD-A5B0-7ACC0465408E}" type="datetime1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48DE-DCEC-4254-9790-71C0FA865582}" type="datetime1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B1C4-5D8F-4287-ADE7-456198F67B94}" type="datetime1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3C48-BD9D-442C-9159-AC218A5C5861}" type="datetime1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773F-48A5-4908-BEC7-FF2910107251}" type="datetime1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226E-05F6-42D1-97AD-C3DADCAFCB2F}" type="datetime1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FBF-D65F-4588-9320-79C09540BD34}" type="datetime1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89F8-2239-4891-B551-E3BCD5D4172A}" type="datetime1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9B72-9791-49ED-A648-AC286E132AB1}" type="datetime1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BEA3-35B7-41A4-8409-A98B63E54ABA}" type="datetime1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4F08-4017-4604-A615-76AD8F1602E1}" type="datetime1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A772-709E-4618-9047-578F9BF76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eogebra.org/m/zsqtu4d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eogebra.org/m/uwfachc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eogebra.org/m/uh6tsfy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cs-CZ" dirty="0" smtClean="0"/>
              <a:t>Topografické plochy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44824"/>
            <a:ext cx="7244987" cy="410445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55575" y="6356350"/>
            <a:ext cx="5264225" cy="365125"/>
          </a:xfrm>
        </p:spPr>
        <p:txBody>
          <a:bodyPr/>
          <a:lstStyle/>
          <a:p>
            <a:r>
              <a:rPr lang="cs-CZ" dirty="0" smtClean="0"/>
              <a:t>Zdroj obrázku:  http://user.mendelu.cz/provazni/prednasky/topograficke1.pdf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400" dirty="0" smtClean="0"/>
              <a:t>Křivka stálého spádu – křivka s pevně daným intervalem </a:t>
            </a:r>
            <a:r>
              <a:rPr lang="cs-CZ" sz="2400" i="1" dirty="0" smtClean="0"/>
              <a:t>i</a:t>
            </a:r>
            <a:r>
              <a:rPr lang="cs-CZ" sz="2400" dirty="0" smtClean="0"/>
              <a:t>. Úseky mezi vrstevnicemi jsou mají délku </a:t>
            </a:r>
            <a:r>
              <a:rPr lang="cs-CZ" sz="2400" i="1" dirty="0" smtClean="0"/>
              <a:t>i</a:t>
            </a:r>
            <a:r>
              <a:rPr lang="cs-CZ" sz="2400" dirty="0" smtClean="0"/>
              <a:t>. Uplatňuje se při návrhu komunikace daného spádu. Taková křivka nemusí existovat (je-li vzdálenost vrstevnic větší než </a:t>
            </a:r>
            <a:r>
              <a:rPr lang="cs-CZ" sz="2400" i="1" dirty="0" smtClean="0"/>
              <a:t>i</a:t>
            </a:r>
            <a:r>
              <a:rPr lang="cs-CZ" sz="2400" dirty="0" smtClean="0"/>
              <a:t>).</a:t>
            </a:r>
          </a:p>
          <a:p>
            <a:r>
              <a:rPr lang="cs-CZ" sz="2400" dirty="0" smtClean="0"/>
              <a:t>Konstrukce křivky </a:t>
            </a:r>
            <a:r>
              <a:rPr lang="cs-CZ" sz="2400" dirty="0"/>
              <a:t>stálého spádu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www.geogebra.org/m/zsqtu4d8</a:t>
            </a:r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5366" r="13580" b="14826"/>
          <a:stretch/>
        </p:blipFill>
        <p:spPr bwMode="auto">
          <a:xfrm>
            <a:off x="755576" y="2924944"/>
            <a:ext cx="824583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Význačné body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556" t="15964" r="5807" b="23884"/>
          <a:stretch>
            <a:fillRect/>
          </a:stretch>
        </p:blipFill>
        <p:spPr bwMode="auto">
          <a:xfrm>
            <a:off x="683568" y="980728"/>
            <a:ext cx="6482189" cy="478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403648" y="6381328"/>
            <a:ext cx="5782490" cy="365125"/>
          </a:xfrm>
        </p:spPr>
        <p:txBody>
          <a:bodyPr/>
          <a:lstStyle/>
          <a:p>
            <a:r>
              <a:rPr lang="cs-CZ" dirty="0" smtClean="0"/>
              <a:t>Zdroj obrázku:  http://user.mendelu.cz/provazni/prednasky/topograficke1.pdf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81" t="16242" r="6683" b="21129"/>
          <a:stretch>
            <a:fillRect/>
          </a:stretch>
        </p:blipFill>
        <p:spPr bwMode="auto">
          <a:xfrm>
            <a:off x="683568" y="548680"/>
            <a:ext cx="7244910" cy="49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r>
              <a:rPr lang="cs-CZ" dirty="0" smtClean="0"/>
              <a:t>Zdroj obrázku:  http://user.mendelu.cz/provazni/prednasky/topograficke1.pdf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400" dirty="0" smtClean="0"/>
              <a:t>Řez TP rovinou – najdeme jako průsečíky hlavních přímek roviny s vrstevnicemi o stejných kótách.</a:t>
            </a:r>
            <a:r>
              <a:rPr lang="cs-CZ" dirty="0" smtClean="0"/>
              <a:t>  </a:t>
            </a:r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627" t="6203" r="9536" b="21699"/>
          <a:stretch>
            <a:fillRect/>
          </a:stretch>
        </p:blipFill>
        <p:spPr bwMode="auto">
          <a:xfrm>
            <a:off x="1367644" y="1340768"/>
            <a:ext cx="64087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2606"/>
            <a:ext cx="7296154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388131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296154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296154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400" dirty="0" smtClean="0"/>
              <a:t>Příčný profil – řez promítací rovinou (kolmou k průmětně. Řešíme sklopením této roviny do vodorovné roviny.</a:t>
            </a:r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144" t="46685" r="23150" b="17924"/>
          <a:stretch/>
        </p:blipFill>
        <p:spPr bwMode="auto">
          <a:xfrm>
            <a:off x="755576" y="1625600"/>
            <a:ext cx="6440215" cy="345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5688632" cy="365125"/>
          </a:xfrm>
        </p:spPr>
        <p:txBody>
          <a:bodyPr/>
          <a:lstStyle/>
          <a:p>
            <a:r>
              <a:rPr lang="cs-CZ" dirty="0" smtClean="0"/>
              <a:t>Zdroj obrázku:  http://user.mendelu.cz/provazni/prednasky/topograficke1.pdf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400" dirty="0" smtClean="0"/>
              <a:t>Podélný profil – křivkou proložíme válcovou plochu a rozvineme ji. Používá se pro znázornění terénu podél cesty.</a:t>
            </a:r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566" t="33222" r="18600" b="39462"/>
          <a:stretch>
            <a:fillRect/>
          </a:stretch>
        </p:blipFill>
        <p:spPr bwMode="auto">
          <a:xfrm>
            <a:off x="395536" y="1844824"/>
            <a:ext cx="841909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6552728" cy="365125"/>
          </a:xfrm>
        </p:spPr>
        <p:txBody>
          <a:bodyPr/>
          <a:lstStyle/>
          <a:p>
            <a:r>
              <a:rPr lang="cs-CZ" dirty="0" smtClean="0"/>
              <a:t>Zdroj obrázku: http://kdm.karlin.mff.cuni.cz/diplomky/jan_helm_bc/Helm-bakalarska-prace.pdf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3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Topografické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Plochy</a:t>
            </a:r>
            <a:r>
              <a:rPr lang="cs-CZ" sz="2400" dirty="0"/>
              <a:t>, které lze pokládat za zjednodušený povrch </a:t>
            </a:r>
            <a:r>
              <a:rPr lang="cs-CZ" sz="2400" dirty="0" smtClean="0"/>
              <a:t>země.</a:t>
            </a:r>
          </a:p>
          <a:p>
            <a:r>
              <a:rPr lang="cs-CZ" sz="2400" dirty="0" smtClean="0"/>
              <a:t>Topografická plocha (dále TP) </a:t>
            </a:r>
            <a:r>
              <a:rPr lang="cs-CZ" sz="2400" dirty="0"/>
              <a:t>je plocha grafická, </a:t>
            </a:r>
            <a:r>
              <a:rPr lang="cs-CZ" sz="2400" dirty="0" smtClean="0"/>
              <a:t>nelze ji popsat matematicky</a:t>
            </a:r>
            <a:r>
              <a:rPr lang="cs-CZ" sz="2400" dirty="0"/>
              <a:t>, určujeme ji osnovami </a:t>
            </a:r>
            <a:r>
              <a:rPr lang="cs-CZ" sz="2400" dirty="0" smtClean="0"/>
              <a:t>křivek – soustavou výškově okótovaných bodů.</a:t>
            </a:r>
          </a:p>
          <a:p>
            <a:r>
              <a:rPr lang="cs-CZ" sz="2400" dirty="0" smtClean="0"/>
              <a:t>V případě zobrazování malých částí zemského povrchu (do poloměru cca 8km) používáme kótované promítání</a:t>
            </a:r>
          </a:p>
          <a:p>
            <a:r>
              <a:rPr lang="cs-CZ" sz="2400" dirty="0" smtClean="0"/>
              <a:t>V praxi potřebujeme vyřešit umístění objektu (cesta, plošina) do terénu.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Příklad podélného profilu podél cyklotrasy.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6205" t="10850" r="25457" b="12452"/>
          <a:stretch/>
        </p:blipFill>
        <p:spPr bwMode="auto">
          <a:xfrm>
            <a:off x="1619672" y="908720"/>
            <a:ext cx="4320480" cy="54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6408712" cy="365125"/>
          </a:xfrm>
        </p:spPr>
        <p:txBody>
          <a:bodyPr/>
          <a:lstStyle/>
          <a:p>
            <a:r>
              <a:rPr lang="cs-CZ" dirty="0" smtClean="0"/>
              <a:t>Zdroj obrázku: http://kdm.karlin.mff.cuni.cz/diplomky/jan_helm_bc/Helm-bakalarska-prace.pdf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Průsečíky čáry </a:t>
            </a:r>
            <a:r>
              <a:rPr lang="cs-CZ" i="1" dirty="0" smtClean="0"/>
              <a:t>c</a:t>
            </a:r>
            <a:r>
              <a:rPr lang="cs-CZ" dirty="0" smtClean="0"/>
              <a:t> s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dirty="0" smtClean="0"/>
              <a:t>Potřebujeme při řešení umístění cesty do terénu.</a:t>
            </a:r>
          </a:p>
          <a:p>
            <a:r>
              <a:rPr lang="cs-CZ" sz="2800" dirty="0" smtClean="0"/>
              <a:t>Křivkou proložíme pomocnou plochu (rovinu), najdeme </a:t>
            </a:r>
            <a:r>
              <a:rPr lang="cs-CZ" sz="2800" dirty="0" err="1" smtClean="0"/>
              <a:t>pronikovou</a:t>
            </a:r>
            <a:r>
              <a:rPr lang="cs-CZ" sz="2800" dirty="0" smtClean="0"/>
              <a:t> křivku s TP (tzv. </a:t>
            </a:r>
            <a:r>
              <a:rPr lang="cs-CZ" sz="2800" b="1" dirty="0" smtClean="0"/>
              <a:t>nulovou čáru</a:t>
            </a:r>
            <a:r>
              <a:rPr lang="cs-CZ" sz="2800" dirty="0" smtClean="0"/>
              <a:t>) a průsečíky s danou čárou </a:t>
            </a:r>
            <a:r>
              <a:rPr lang="cs-CZ" sz="2800" i="1" dirty="0" smtClean="0"/>
              <a:t>c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Planýrovací plocha – rovina normál čáry </a:t>
            </a:r>
            <a:r>
              <a:rPr lang="cs-CZ" sz="2800" i="1" dirty="0" smtClean="0"/>
              <a:t>c</a:t>
            </a:r>
            <a:r>
              <a:rPr lang="cs-CZ" sz="2800" dirty="0" smtClean="0"/>
              <a:t>, které jsou rovnoběžné s průmětnou. Výhodné v případě, kdy </a:t>
            </a:r>
            <a:r>
              <a:rPr lang="cs-CZ" sz="2800" i="1" dirty="0" smtClean="0"/>
              <a:t>c</a:t>
            </a:r>
            <a:r>
              <a:rPr lang="cs-CZ" sz="2800" dirty="0" smtClean="0"/>
              <a:t> je kružnice (zatáčka).</a:t>
            </a:r>
          </a:p>
          <a:p>
            <a:r>
              <a:rPr lang="cs-CZ" sz="2800" dirty="0" smtClean="0"/>
              <a:t>V jednodušším případech lze </a:t>
            </a:r>
            <a:r>
              <a:rPr lang="cs-CZ" sz="2800" dirty="0"/>
              <a:t>ř</a:t>
            </a:r>
            <a:r>
              <a:rPr lang="cs-CZ" sz="2800" dirty="0" smtClean="0"/>
              <a:t>ešit pomocí sklopení.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Najděte průsečíky přímky </a:t>
            </a:r>
            <a:r>
              <a:rPr lang="cs-CZ" sz="2400" i="1" dirty="0" smtClean="0"/>
              <a:t>p</a:t>
            </a:r>
            <a:r>
              <a:rPr lang="cs-CZ" sz="2400" dirty="0" smtClean="0"/>
              <a:t> s terénem.</a:t>
            </a:r>
            <a:endParaRPr lang="cs-CZ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18" t="26092" r="22366" b="34130"/>
          <a:stretch>
            <a:fillRect/>
          </a:stretch>
        </p:blipFill>
        <p:spPr bwMode="auto">
          <a:xfrm>
            <a:off x="827584" y="1268760"/>
            <a:ext cx="729081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Sklopíme do roviny o kótě 150.</a:t>
            </a:r>
            <a:endParaRPr lang="cs-CZ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9" t="19877" r="15457" b="31644"/>
          <a:stretch>
            <a:fillRect/>
          </a:stretch>
        </p:blipFill>
        <p:spPr bwMode="auto">
          <a:xfrm>
            <a:off x="1043608" y="980728"/>
            <a:ext cx="697185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Ve sklopení najdeme průsečíky.</a:t>
            </a:r>
            <a:endParaRPr lang="cs-CZ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84" t="17390" r="15457" b="29158"/>
          <a:stretch>
            <a:fillRect/>
          </a:stretch>
        </p:blipFill>
        <p:spPr bwMode="auto">
          <a:xfrm>
            <a:off x="1043608" y="908720"/>
            <a:ext cx="73548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cs-CZ" sz="2400" dirty="0" smtClean="0"/>
              <a:t>Sklopíme zpět.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13" t="19646" r="18811" b="32478"/>
          <a:stretch>
            <a:fillRect/>
          </a:stretch>
        </p:blipFill>
        <p:spPr bwMode="auto">
          <a:xfrm>
            <a:off x="617099" y="1160748"/>
            <a:ext cx="790980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Plocha konstantního spádu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Dána čára c na TP. Volíme soustavu kuželů s vrcholy na c, které mají stejný spád.</a:t>
            </a:r>
          </a:p>
          <a:p>
            <a:r>
              <a:rPr lang="cs-CZ" dirty="0" smtClean="0"/>
              <a:t>Obalová plocha – </a:t>
            </a:r>
            <a:r>
              <a:rPr lang="cs-CZ" dirty="0" err="1" smtClean="0"/>
              <a:t>plocha</a:t>
            </a:r>
            <a:r>
              <a:rPr lang="cs-CZ" dirty="0" smtClean="0"/>
              <a:t> konstantního spádu.</a:t>
            </a:r>
          </a:p>
          <a:p>
            <a:r>
              <a:rPr lang="cs-CZ" dirty="0" smtClean="0"/>
              <a:t>Využití: plocha násypu, výkopu.</a:t>
            </a:r>
          </a:p>
          <a:p>
            <a:endParaRPr lang="cs-C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998" t="37225" r="51273" b="32546"/>
          <a:stretch>
            <a:fillRect/>
          </a:stretch>
        </p:blipFill>
        <p:spPr bwMode="auto">
          <a:xfrm>
            <a:off x="2483768" y="4005063"/>
            <a:ext cx="4680520" cy="277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cs-CZ" dirty="0" smtClean="0"/>
              <a:t>Zdroj obrázku:  http://user.mendelu.cz/provazni/prednasky/topograficke2.pdf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cs-CZ" b="1" dirty="0"/>
              <a:t>Trasování</a:t>
            </a:r>
            <a:r>
              <a:rPr lang="cs-CZ" sz="2400" dirty="0"/>
              <a:t> – vyhledání nejvhodnějšího směru na TP při projektování inženýrských </a:t>
            </a:r>
            <a:r>
              <a:rPr lang="cs-CZ" sz="2400" dirty="0" smtClean="0"/>
              <a:t>staveb.</a:t>
            </a:r>
          </a:p>
          <a:p>
            <a:r>
              <a:rPr lang="cs-CZ" sz="2400" b="1" dirty="0"/>
              <a:t>Úprava terénu</a:t>
            </a:r>
            <a:r>
              <a:rPr lang="cs-CZ" sz="2400" dirty="0"/>
              <a:t>: výkop (stavba je umístěna pod úrovní terénu), násyp (stavba je umístěna nad úrovní terénu).</a:t>
            </a:r>
          </a:p>
          <a:p>
            <a:r>
              <a:rPr lang="cs-CZ" sz="2400" b="1" dirty="0" smtClean="0"/>
              <a:t>Nulová </a:t>
            </a:r>
            <a:r>
              <a:rPr lang="cs-CZ" sz="2400" b="1" dirty="0"/>
              <a:t>čára</a:t>
            </a:r>
            <a:r>
              <a:rPr lang="cs-CZ" sz="2400" dirty="0"/>
              <a:t> – křivka, kde se mění výkopy a náspy</a:t>
            </a:r>
          </a:p>
          <a:p>
            <a:r>
              <a:rPr lang="cs-CZ" sz="2400" b="1" dirty="0"/>
              <a:t>Korunní hrana</a:t>
            </a:r>
            <a:r>
              <a:rPr lang="cs-CZ" sz="2400" dirty="0"/>
              <a:t> – kraj objektu (komunikace)</a:t>
            </a:r>
          </a:p>
          <a:p>
            <a:r>
              <a:rPr lang="cs-CZ" sz="2400" b="1" dirty="0"/>
              <a:t>Niveleta</a:t>
            </a:r>
            <a:r>
              <a:rPr lang="cs-CZ" sz="2400" dirty="0"/>
              <a:t> – osa </a:t>
            </a:r>
            <a:r>
              <a:rPr lang="cs-CZ" sz="2400" dirty="0" smtClean="0"/>
              <a:t>komunikace</a:t>
            </a:r>
          </a:p>
          <a:p>
            <a:r>
              <a:rPr lang="cs-CZ" sz="2400" b="1" dirty="0"/>
              <a:t>N</a:t>
            </a:r>
            <a:r>
              <a:rPr lang="cs-CZ" sz="2400" b="1" dirty="0" smtClean="0"/>
              <a:t>ulové </a:t>
            </a:r>
            <a:r>
              <a:rPr lang="cs-CZ" sz="2400" dirty="0" smtClean="0"/>
              <a:t>body - průsečíky </a:t>
            </a:r>
            <a:r>
              <a:rPr lang="cs-CZ" sz="2400" dirty="0"/>
              <a:t>nulové čáry s korunními </a:t>
            </a:r>
            <a:r>
              <a:rPr lang="cs-CZ" sz="2400" dirty="0" smtClean="0"/>
              <a:t>hranami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l="29946" t="40588" r="32167" b="17777"/>
          <a:stretch/>
        </p:blipFill>
        <p:spPr bwMode="auto">
          <a:xfrm>
            <a:off x="395536" y="332656"/>
            <a:ext cx="849694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Zadání</a:t>
            </a:r>
            <a:r>
              <a:rPr lang="cs-CZ" sz="2400" dirty="0"/>
              <a:t>: Terén určen vrstevnicovým plánem a měřítkem, stavba půdorysem a údaj o spádech ploch, které mají tvořit přechod mezi objektem a terénem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Přechodové </a:t>
            </a:r>
            <a:r>
              <a:rPr lang="cs-CZ" sz="2400" b="1" dirty="0"/>
              <a:t>plochy</a:t>
            </a:r>
            <a:r>
              <a:rPr lang="cs-CZ" sz="2400" dirty="0"/>
              <a:t>: Plochy konstantního spádu, </a:t>
            </a:r>
            <a:r>
              <a:rPr lang="cs-CZ" sz="2400" dirty="0" smtClean="0"/>
              <a:t>prokládáme je korunními hranami a hledáme: </a:t>
            </a:r>
            <a:r>
              <a:rPr lang="cs-CZ" sz="2400" u="sng" dirty="0" smtClean="0"/>
              <a:t>patu </a:t>
            </a:r>
            <a:r>
              <a:rPr lang="cs-CZ" sz="2400" u="sng" dirty="0"/>
              <a:t>násypu</a:t>
            </a:r>
            <a:r>
              <a:rPr lang="cs-CZ" sz="2400" dirty="0"/>
              <a:t>- průsečnice násypové plochy s terénem</a:t>
            </a:r>
            <a:r>
              <a:rPr lang="cs-CZ" sz="2400" dirty="0" smtClean="0"/>
              <a:t>, </a:t>
            </a:r>
            <a:r>
              <a:rPr lang="cs-CZ" sz="2400" u="sng" dirty="0" smtClean="0"/>
              <a:t>okraj </a:t>
            </a:r>
            <a:r>
              <a:rPr lang="cs-CZ" sz="2400" u="sng" dirty="0"/>
              <a:t>výkopu</a:t>
            </a:r>
            <a:r>
              <a:rPr lang="cs-CZ" sz="2400" dirty="0"/>
              <a:t>- průsečnice výkopové plochy s terénem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Je-li korunní hrana přímka, jsou násypové a výkopové plochy </a:t>
            </a:r>
            <a:r>
              <a:rPr lang="cs-CZ" sz="2400" u="sng" dirty="0" smtClean="0"/>
              <a:t>roviny.</a:t>
            </a:r>
          </a:p>
          <a:p>
            <a:endParaRPr lang="cs-CZ" sz="2400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9" t="39623" r="28980" b="19073"/>
          <a:stretch/>
        </p:blipFill>
        <p:spPr bwMode="auto">
          <a:xfrm>
            <a:off x="1187624" y="1268759"/>
            <a:ext cx="4320480" cy="27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r>
              <a:rPr lang="cs-CZ" dirty="0" smtClean="0"/>
              <a:t>Zdroj obrázku: https://www.geogebra.org/m/h7tqukj4#material/uzxbhvtr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2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1206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Předpokládáme, že topografická plocha leží na vodorovné rovině.</a:t>
            </a:r>
          </a:p>
          <a:p>
            <a:r>
              <a:rPr lang="cs-CZ" sz="2400" dirty="0" smtClean="0"/>
              <a:t>Vrstevnice – průsečnice hlavních (vrstevních) rovin s TP; spojuje body o stejných kótách</a:t>
            </a:r>
          </a:p>
          <a:p>
            <a:r>
              <a:rPr lang="cs-CZ" sz="2400" dirty="0" err="1" smtClean="0"/>
              <a:t>Ekvidistance</a:t>
            </a:r>
            <a:r>
              <a:rPr lang="cs-CZ" sz="2400" dirty="0" smtClean="0"/>
              <a:t> – vzdálenost dvou sousedních vrstevních rovin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/>
              <a:t>Vrstevnicový plán – soubor kótovaných průmětů vrstevnic, v daném měřítku 1:M</a:t>
            </a:r>
            <a:endParaRPr lang="cs-CZ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876" t="46565" r="12746" b="19453"/>
          <a:stretch>
            <a:fillRect/>
          </a:stretch>
        </p:blipFill>
        <p:spPr bwMode="auto">
          <a:xfrm>
            <a:off x="1043608" y="2191957"/>
            <a:ext cx="57206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840760" cy="365125"/>
          </a:xfrm>
        </p:spPr>
        <p:txBody>
          <a:bodyPr/>
          <a:lstStyle/>
          <a:p>
            <a:r>
              <a:rPr lang="cs-CZ" dirty="0" smtClean="0"/>
              <a:t>Zdroj obrázku:  http://user.mendelu.cz/provazni/prednasky/topograficke1.pdf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3752"/>
            <a:ext cx="8229600" cy="632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400" dirty="0" smtClean="0"/>
              <a:t>Vodorovná korunní hrana – je zároveň hlavní přímkou o dané kótě hledané výkopové, či násypové roviny.</a:t>
            </a:r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Konstrukce roviny daného spádu procházející </a:t>
            </a:r>
            <a:r>
              <a:rPr lang="cs-CZ" sz="2400" dirty="0"/>
              <a:t>vodorovnou přímkou: 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www.geogebra.org/m/uwfachcf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" b="14097"/>
          <a:stretch/>
        </p:blipFill>
        <p:spPr bwMode="auto">
          <a:xfrm>
            <a:off x="611560" y="1052736"/>
            <a:ext cx="7435217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1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3752"/>
            <a:ext cx="8229600" cy="632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400" dirty="0" smtClean="0"/>
              <a:t>Stoupající (klesající) korunní hrana – pomocí spádových kuželů proložíme přímkou hledané výkopové, či násypové roviny.</a:t>
            </a:r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Konstrukce roviny daného spádu procházející šikmou </a:t>
            </a:r>
            <a:r>
              <a:rPr lang="cs-CZ" sz="2400" dirty="0"/>
              <a:t>přímkou</a:t>
            </a:r>
            <a:r>
              <a:rPr lang="cs-CZ" sz="2400" dirty="0" smtClean="0"/>
              <a:t>:</a:t>
            </a:r>
          </a:p>
          <a:p>
            <a:pPr algn="just"/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www.geogebra.org/m/uh6tsfyz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 b="22759"/>
          <a:stretch/>
        </p:blipFill>
        <p:spPr bwMode="auto">
          <a:xfrm>
            <a:off x="104663" y="1268760"/>
            <a:ext cx="895536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5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lvl="0"/>
            <a:r>
              <a:rPr lang="cs-CZ" sz="2400" dirty="0" err="1"/>
              <a:t>M</a:t>
            </a:r>
            <a:r>
              <a:rPr lang="cs-CZ" sz="2400" dirty="0" err="1" smtClean="0"/>
              <a:t>ezivrstevnice</a:t>
            </a:r>
            <a:r>
              <a:rPr lang="cs-CZ" sz="2400" dirty="0" smtClean="0"/>
              <a:t> – vložená vrstevnice (pro zpřesnění konstrukce). </a:t>
            </a:r>
          </a:p>
          <a:p>
            <a:pPr lvl="0"/>
            <a:r>
              <a:rPr lang="cs-CZ" sz="2400" dirty="0" smtClean="0"/>
              <a:t>Zadání: Najděte </a:t>
            </a:r>
            <a:r>
              <a:rPr lang="cs-CZ" sz="2400" dirty="0" err="1" smtClean="0"/>
              <a:t>mezivrstevnici</a:t>
            </a:r>
            <a:r>
              <a:rPr lang="cs-CZ" sz="2400" dirty="0" smtClean="0"/>
              <a:t> o kótě 400,5.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25650" r="21197" b="9668"/>
          <a:stretch>
            <a:fillRect/>
          </a:stretch>
        </p:blipFill>
        <p:spPr bwMode="auto">
          <a:xfrm>
            <a:off x="1301469" y="1700808"/>
            <a:ext cx="62646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lvl="0"/>
            <a:r>
              <a:rPr lang="cs-CZ" sz="2400" dirty="0" smtClean="0"/>
              <a:t>Sestrojíme libovolnou úsečku s koncovými body na vrstevnicích o kótách 400 a 401.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098" t="26400" r="23305" b="10001"/>
          <a:stretch>
            <a:fillRect/>
          </a:stretch>
        </p:blipFill>
        <p:spPr bwMode="auto">
          <a:xfrm>
            <a:off x="1331640" y="1628800"/>
            <a:ext cx="6048672" cy="44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/>
            <a:r>
              <a:rPr lang="cs-CZ" sz="2400" dirty="0" smtClean="0"/>
              <a:t>Najdeme</a:t>
            </a:r>
            <a:r>
              <a:rPr lang="cs-CZ" dirty="0" smtClean="0"/>
              <a:t> </a:t>
            </a:r>
            <a:r>
              <a:rPr lang="cs-CZ" sz="2400" dirty="0" smtClean="0"/>
              <a:t>střed této úsečky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3" t="28337" r="21257" b="8917"/>
          <a:stretch>
            <a:fillRect/>
          </a:stretch>
        </p:blipFill>
        <p:spPr bwMode="auto">
          <a:xfrm>
            <a:off x="611560" y="1844824"/>
            <a:ext cx="69847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/>
            <a:r>
              <a:rPr lang="cs-CZ" sz="2400" dirty="0" smtClean="0"/>
              <a:t>Sestrojíme další úsečky a najdeme jejich středy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824" t="26593" r="17729" b="7381"/>
          <a:stretch>
            <a:fillRect/>
          </a:stretch>
        </p:blipFill>
        <p:spPr bwMode="auto">
          <a:xfrm>
            <a:off x="1043608" y="1700808"/>
            <a:ext cx="64057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lvl="0"/>
            <a:r>
              <a:rPr lang="cs-CZ" sz="2400" dirty="0" smtClean="0"/>
              <a:t>Hledaná </a:t>
            </a:r>
            <a:r>
              <a:rPr lang="cs-CZ" sz="2400" dirty="0" err="1" smtClean="0"/>
              <a:t>mezivrstevnice</a:t>
            </a:r>
            <a:r>
              <a:rPr lang="cs-CZ" sz="2400" dirty="0" smtClean="0"/>
              <a:t> prochází středy úseček.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12040" r="9986" b="10704"/>
          <a:stretch>
            <a:fillRect/>
          </a:stretch>
        </p:blipFill>
        <p:spPr bwMode="auto">
          <a:xfrm>
            <a:off x="755576" y="1628800"/>
            <a:ext cx="6696744" cy="456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sz="2400" dirty="0" smtClean="0"/>
              <a:t>Spádnice (spádová křivka) – křivka na TP, která leží ve směru největšího spádu, tedy umožňuje odtok vody. Protíná všechny vrstevnice pod pravým úhlem.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41905" t="43495" r="25278" b="17970"/>
          <a:stretch>
            <a:fillRect/>
          </a:stretch>
        </p:blipFill>
        <p:spPr bwMode="auto">
          <a:xfrm>
            <a:off x="2051720" y="1772816"/>
            <a:ext cx="49685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A772-709E-4618-9047-578F9BF765C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706</Words>
  <Application>Microsoft Office PowerPoint</Application>
  <PresentationFormat>Předvádění na obrazovce (4:3)</PresentationFormat>
  <Paragraphs>130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Topografické plochy</vt:lpstr>
      <vt:lpstr>Topografické plochy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podélného profilu podél cyklotrasy.</vt:lpstr>
      <vt:lpstr>Průsečíky čáry c s TP</vt:lpstr>
      <vt:lpstr>Najděte průsečíky přímky p s terénem.</vt:lpstr>
      <vt:lpstr>Sklopíme do roviny o kótě 150.</vt:lpstr>
      <vt:lpstr>Ve sklopení najdeme průsečíky.</vt:lpstr>
      <vt:lpstr>Sklopíme zpět.</vt:lpstr>
      <vt:lpstr>Plocha konstantního spádu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Topografické plochy</dc:title>
  <dc:creator>Zrustova</dc:creator>
  <cp:lastModifiedBy>Zrůstová Lucie</cp:lastModifiedBy>
  <cp:revision>183</cp:revision>
  <dcterms:created xsi:type="dcterms:W3CDTF">2017-01-12T10:36:55Z</dcterms:created>
  <dcterms:modified xsi:type="dcterms:W3CDTF">2020-03-31T05:40:19Z</dcterms:modified>
</cp:coreProperties>
</file>