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57" r:id="rId5"/>
    <p:sldId id="306" r:id="rId6"/>
    <p:sldId id="322" r:id="rId7"/>
    <p:sldId id="321" r:id="rId8"/>
    <p:sldId id="325" r:id="rId9"/>
    <p:sldId id="342" r:id="rId10"/>
    <p:sldId id="345" r:id="rId11"/>
    <p:sldId id="346" r:id="rId12"/>
    <p:sldId id="343" r:id="rId13"/>
    <p:sldId id="347" r:id="rId14"/>
    <p:sldId id="348" r:id="rId15"/>
    <p:sldId id="349" r:id="rId16"/>
    <p:sldId id="351" r:id="rId17"/>
    <p:sldId id="352" r:id="rId18"/>
    <p:sldId id="350" r:id="rId19"/>
    <p:sldId id="354" r:id="rId20"/>
    <p:sldId id="356" r:id="rId21"/>
    <p:sldId id="357" r:id="rId22"/>
    <p:sldId id="358" r:id="rId23"/>
    <p:sldId id="359" r:id="rId24"/>
    <p:sldId id="355" r:id="rId25"/>
    <p:sldId id="353" r:id="rId26"/>
    <p:sldId id="360" r:id="rId27"/>
    <p:sldId id="323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8D1B"/>
    <a:srgbClr val="FFFFFF"/>
    <a:srgbClr val="E4002B"/>
    <a:srgbClr val="EEF8F6"/>
    <a:srgbClr val="003DA5"/>
    <a:srgbClr val="00AB8E"/>
    <a:srgbClr val="8246AF"/>
    <a:srgbClr val="00A9E0"/>
    <a:srgbClr val="7A99AC"/>
    <a:srgbClr val="D4EC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0" autoAdjust="0"/>
    <p:restoredTop sz="85071" autoAdjust="0"/>
  </p:normalViewPr>
  <p:slideViewPr>
    <p:cSldViewPr>
      <p:cViewPr varScale="1">
        <p:scale>
          <a:sx n="104" d="100"/>
          <a:sy n="104" d="100"/>
        </p:scale>
        <p:origin x="87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104" d="100"/>
          <a:sy n="104" d="100"/>
        </p:scale>
        <p:origin x="324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7B827-01B0-40C7-BA68-3ACC7CEACCE7}" type="datetimeFigureOut">
              <a:rPr lang="cs-CZ" smtClean="0"/>
              <a:t>25.11.2024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BD250-9BF5-4AE8-86BD-080F3A222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40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220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noProof="0" dirty="0"/>
              <a:t>Napětí od talkové síly se šíří po tloušťce patního plechu a při jeho spodním okraji se realizuje na efektivní ploše </a:t>
            </a:r>
            <a:r>
              <a:rPr lang="cs-CZ" noProof="0" dirty="0" err="1"/>
              <a:t>Aeff</a:t>
            </a:r>
            <a:r>
              <a:rPr lang="cs-CZ" noProof="0" dirty="0"/>
              <a:t>.</a:t>
            </a:r>
          </a:p>
          <a:p>
            <a:r>
              <a:rPr lang="cs-CZ" noProof="0" dirty="0"/>
              <a:t>Efektivní plocha </a:t>
            </a:r>
            <a:r>
              <a:rPr lang="cs-CZ" noProof="0" dirty="0" err="1"/>
              <a:t>Aeff</a:t>
            </a:r>
            <a:r>
              <a:rPr lang="cs-CZ" noProof="0" dirty="0"/>
              <a:t>, je definována vzdáleností c od hran ocelového nosníku. </a:t>
            </a:r>
          </a:p>
          <a:p>
            <a:r>
              <a:rPr lang="cs-CZ" noProof="0" dirty="0"/>
              <a:t>Navrhněte rozměry plech a, b tak, aby nebyla plocha </a:t>
            </a:r>
            <a:r>
              <a:rPr lang="cs-CZ" noProof="0" dirty="0" err="1"/>
              <a:t>Aeff</a:t>
            </a:r>
            <a:r>
              <a:rPr lang="cs-CZ" noProof="0" dirty="0"/>
              <a:t> omezena.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794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cs-CZ" sz="1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cs-CZ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~800 </m:t>
                    </m:r>
                    <m:r>
                      <m:rPr>
                        <m:sty m:val="p"/>
                      </m:rPr>
                      <a:rPr lang="cs-CZ" sz="1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mm</m:t>
                    </m:r>
                  </m:oMath>
                </a14:m>
                <a:r>
                  <a:rPr lang="cs-CZ" dirty="0"/>
                  <a:t> do nezámrzné</a:t>
                </a:r>
                <a:r>
                  <a:rPr lang="cs-CZ" baseline="0" dirty="0"/>
                  <a:t> hloubky</a:t>
                </a:r>
              </a:p>
              <a:p>
                <a:r>
                  <a:rPr lang="cs-CZ" baseline="0" dirty="0"/>
                  <a:t>Patka do středu betonového bloku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cs-CZ" sz="1200" b="0" i="0">
                    <a:latin typeface="Cambria Math" panose="02040503050406030204" pitchFamily="18" charset="0"/>
                  </a:rPr>
                  <a:t>ℎ_𝑐</a:t>
                </a:r>
                <a:r>
                  <a:rPr lang="cs-CZ" sz="12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~800 mm</a:t>
                </a:r>
                <a:r>
                  <a:rPr lang="cs-CZ" dirty="0"/>
                  <a:t> do nezámrzné</a:t>
                </a:r>
                <a:r>
                  <a:rPr lang="cs-CZ" baseline="0" dirty="0"/>
                  <a:t> hloubky</a:t>
                </a:r>
              </a:p>
              <a:p>
                <a:r>
                  <a:rPr lang="cs-CZ" baseline="0" dirty="0"/>
                  <a:t>Patka do středu betonového bloku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352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𝐸𝑑</m:t>
                        </m:r>
                        <m:r>
                          <a:rPr lang="cs-CZ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𝑜𝑑𝑝</m:t>
                        </m:r>
                      </m:sub>
                    </m:sSub>
                  </m:oMath>
                </a14:m>
                <a:r>
                  <a:rPr lang="cs-CZ" dirty="0">
                    <a:solidFill>
                      <a:schemeClr val="bg1"/>
                    </a:solidFill>
                  </a:rPr>
                  <a:t> - </a:t>
                </a:r>
                <a:r>
                  <a:rPr lang="cs-CZ" u="sng" dirty="0">
                    <a:solidFill>
                      <a:schemeClr val="bg1"/>
                    </a:solidFill>
                  </a:rPr>
                  <a:t>nejmenší tlaková síla působící současně s návrhovou posouvající silou</a:t>
                </a:r>
              </a:p>
              <a:p>
                <a:endParaRPr lang="cs-CZ" u="sng" dirty="0">
                  <a:solidFill>
                    <a:schemeClr val="bg1"/>
                  </a:solidFill>
                </a:endParaRPr>
              </a:p>
              <a:p>
                <a:r>
                  <a:rPr lang="cs-CZ" i="1" dirty="0">
                    <a:solidFill>
                      <a:srgbClr val="0070C0"/>
                    </a:solidFill>
                  </a:rPr>
                  <a:t>Pouze stálé zatížení působící příznivě v příslušných kombinacích, které mohou způsobit posouvající sílu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cs-CZ" i="1" dirty="0">
                    <a:solidFill>
                      <a:srgbClr val="FF0000"/>
                    </a:solidFill>
                  </a:rPr>
                  <a:t>Pokud v jakékoli kombinaci, která způsobí nenulovou posouvající sílu je odpovídající normálová síla nulová, nebo dokonce tahová, nelze k přenosu posouvající síly tření využít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cs-CZ" i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𝑁_(𝐸𝑑,𝑜𝑑𝑝)</a:t>
                </a:r>
                <a:r>
                  <a:rPr lang="cs-CZ" dirty="0">
                    <a:solidFill>
                      <a:schemeClr val="bg1"/>
                    </a:solidFill>
                  </a:rPr>
                  <a:t> - </a:t>
                </a:r>
                <a:r>
                  <a:rPr lang="cs-CZ" u="sng" dirty="0">
                    <a:solidFill>
                      <a:schemeClr val="bg1"/>
                    </a:solidFill>
                  </a:rPr>
                  <a:t>nejmenší tlaková síla působící současně s návrhovou posouvající silou</a:t>
                </a:r>
              </a:p>
              <a:p>
                <a:endParaRPr lang="cs-CZ" u="sng" dirty="0">
                  <a:solidFill>
                    <a:schemeClr val="bg1"/>
                  </a:solidFill>
                </a:endParaRPr>
              </a:p>
              <a:p>
                <a:r>
                  <a:rPr lang="cs-CZ" i="1" dirty="0">
                    <a:solidFill>
                      <a:srgbClr val="0070C0"/>
                    </a:solidFill>
                  </a:rPr>
                  <a:t>Pouze stálé zatížení působící příznivě v příslušných kombinacích, které mohou způsobit posouvající sílu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cs-CZ" i="1" dirty="0">
                    <a:solidFill>
                      <a:srgbClr val="FF0000"/>
                    </a:solidFill>
                  </a:rPr>
                  <a:t>Pokud v jakékoli kombinaci, která způsobí nenulovou posouvající sílu je odpovídající normálová síla nulová, nebo dokonce tahová, nelze k přenosu posouvající síly tření využít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7150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i="1" dirty="0">
                <a:solidFill>
                  <a:schemeClr val="bg1"/>
                </a:solidFill>
              </a:rPr>
              <a:t>Posouvající síla se z patního plechu do šroubu musí nějak dostat – nejčastěji skrze </a:t>
            </a:r>
            <a:r>
              <a:rPr lang="cs-CZ" i="1" dirty="0" err="1">
                <a:solidFill>
                  <a:schemeClr val="bg1"/>
                </a:solidFill>
              </a:rPr>
              <a:t>zainjektování</a:t>
            </a:r>
            <a:r>
              <a:rPr lang="cs-CZ" i="1" dirty="0">
                <a:solidFill>
                  <a:schemeClr val="bg1"/>
                </a:solidFill>
              </a:rPr>
              <a:t> kotevního šroubu v otvoru v patním plechu.</a:t>
            </a:r>
            <a:endParaRPr lang="en-GB" dirty="0"/>
          </a:p>
          <a:p>
            <a:endParaRPr lang="cs-CZ" i="1" dirty="0">
              <a:solidFill>
                <a:schemeClr val="bg1"/>
              </a:solidFill>
            </a:endParaRPr>
          </a:p>
          <a:p>
            <a:r>
              <a:rPr lang="cs-CZ" i="1" dirty="0">
                <a:solidFill>
                  <a:schemeClr val="bg1"/>
                </a:solidFill>
              </a:rPr>
              <a:t>parametrů ovlivňujících únosnost je mnoho, např.</a:t>
            </a:r>
          </a:p>
          <a:p>
            <a:r>
              <a:rPr lang="cs-CZ" i="1" dirty="0">
                <a:solidFill>
                  <a:schemeClr val="bg1"/>
                </a:solidFill>
              </a:rPr>
              <a:t> - pevnost a rozměry betonu</a:t>
            </a:r>
          </a:p>
          <a:p>
            <a:r>
              <a:rPr lang="cs-CZ" i="1" dirty="0">
                <a:solidFill>
                  <a:schemeClr val="bg1"/>
                </a:solidFill>
              </a:rPr>
              <a:t> - typ a rozměry kotevních šroubů</a:t>
            </a:r>
          </a:p>
          <a:p>
            <a:r>
              <a:rPr lang="cs-CZ" i="1" dirty="0">
                <a:solidFill>
                  <a:schemeClr val="bg1"/>
                </a:solidFill>
              </a:rPr>
              <a:t> - způsob osazovaní kotevních šroubů</a:t>
            </a:r>
          </a:p>
          <a:p>
            <a:r>
              <a:rPr lang="cs-CZ" i="1" dirty="0">
                <a:solidFill>
                  <a:schemeClr val="bg1"/>
                </a:solidFill>
              </a:rPr>
              <a:t> - rozteče kotevních šroubů a vzdálenosti od všech okrajů</a:t>
            </a:r>
          </a:p>
          <a:p>
            <a:r>
              <a:rPr lang="cs-CZ" i="1" dirty="0">
                <a:solidFill>
                  <a:schemeClr val="bg1"/>
                </a:solidFill>
              </a:rPr>
              <a:t> - charakter namáhání kotevních šroubů</a:t>
            </a:r>
          </a:p>
          <a:p>
            <a:r>
              <a:rPr lang="cs-CZ" i="1" dirty="0">
                <a:solidFill>
                  <a:schemeClr val="bg1"/>
                </a:solidFill>
              </a:rPr>
              <a:t> - provozní podmínky….</a:t>
            </a:r>
          </a:p>
          <a:p>
            <a:endParaRPr lang="cs-CZ" dirty="0"/>
          </a:p>
          <a:p>
            <a:r>
              <a:rPr lang="cs-CZ" i="1" dirty="0">
                <a:solidFill>
                  <a:schemeClr val="bg1"/>
                </a:solidFill>
              </a:rPr>
              <a:t>Za splnění předepsaných postupů a podmínek instalace kotev a předepsaných řešení konstrukčních detailů výrobci obvykle garantují smykovou únosnost konkrétních výrobků v souladu s těmito dokumenty. – Můžete použít nějaký katalog nebo volně dostupný software pro návrh. </a:t>
            </a:r>
          </a:p>
          <a:p>
            <a:r>
              <a:rPr lang="cs-CZ" i="1" dirty="0">
                <a:solidFill>
                  <a:schemeClr val="bg1"/>
                </a:solidFill>
              </a:rPr>
              <a:t>Např. HILTI –PROFIS, nebo FISCHER C-FIX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795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Kotevní zarážku lze navrhnout jako prvek přivařený koutovým svarem na spodní hranu patního plechu.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Může být použít plech, úhelník, </a:t>
            </a:r>
            <a:r>
              <a:rPr lang="cs-CZ" dirty="0" err="1">
                <a:solidFill>
                  <a:schemeClr val="bg1"/>
                </a:solidFill>
              </a:rPr>
              <a:t>úpalek</a:t>
            </a:r>
            <a:r>
              <a:rPr lang="cs-CZ" dirty="0">
                <a:solidFill>
                  <a:schemeClr val="bg1"/>
                </a:solidFill>
              </a:rPr>
              <a:t> IPE nebo HEB nebo trubka (u trubky pozor na odvzdušnění při realizaci podlití).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Délka zarážky L musí být navržena s přihlédnutím k výrobním tolerancím (horní hrana betonu nemusí být v předpokládané výšce).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7625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3862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text 15"/>
          <p:cNvSpPr>
            <a:spLocks noGrp="1"/>
          </p:cNvSpPr>
          <p:nvPr>
            <p:ph type="body" sz="quarter" idx="11" hasCustomPrompt="1"/>
          </p:nvPr>
        </p:nvSpPr>
        <p:spPr>
          <a:xfrm>
            <a:off x="1195918" y="3933825"/>
            <a:ext cx="9503833" cy="12233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cs-CZ"/>
              <a:t>doplňující popis prezentace</a:t>
            </a:r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2" hasCustomPrompt="1"/>
          </p:nvPr>
        </p:nvSpPr>
        <p:spPr>
          <a:xfrm>
            <a:off x="1195918" y="5661496"/>
            <a:ext cx="6724649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cs-CZ"/>
              <a:t>Autor: Jméno Příjmení</a:t>
            </a:r>
          </a:p>
        </p:txBody>
      </p:sp>
      <p:sp>
        <p:nvSpPr>
          <p:cNvPr id="20" name="Zástupný symbol pro text 19"/>
          <p:cNvSpPr>
            <a:spLocks noGrp="1"/>
          </p:cNvSpPr>
          <p:nvPr>
            <p:ph type="body" sz="quarter" idx="13" hasCustomPrompt="1"/>
          </p:nvPr>
        </p:nvSpPr>
        <p:spPr>
          <a:xfrm>
            <a:off x="8208434" y="5661496"/>
            <a:ext cx="2495551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r>
              <a:rPr lang="cs-CZ"/>
              <a:t>datum</a:t>
            </a:r>
          </a:p>
        </p:txBody>
      </p:sp>
      <p:sp>
        <p:nvSpPr>
          <p:cNvPr id="23" name="Nadpis 22"/>
          <p:cNvSpPr>
            <a:spLocks noGrp="1"/>
          </p:cNvSpPr>
          <p:nvPr>
            <p:ph type="title" hasCustomPrompt="1"/>
          </p:nvPr>
        </p:nvSpPr>
        <p:spPr>
          <a:xfrm>
            <a:off x="1199456" y="2852936"/>
            <a:ext cx="9505056" cy="9361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cs-CZ"/>
              <a:t>HLAVNÍ NÁZEV</a:t>
            </a:r>
            <a:br>
              <a:rPr lang="cs-CZ"/>
            </a:br>
            <a:r>
              <a:rPr lang="cs-CZ"/>
              <a:t>PREZENTACE</a:t>
            </a:r>
          </a:p>
        </p:txBody>
      </p:sp>
    </p:spTree>
    <p:extLst>
      <p:ext uri="{BB962C8B-B14F-4D97-AF65-F5344CB8AC3E}">
        <p14:creationId xmlns:p14="http://schemas.microsoft.com/office/powerpoint/2010/main" val="3500862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994122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09600" y="1484785"/>
            <a:ext cx="10972800" cy="4641379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anose="05000000000000000000" pitchFamily="2" charset="2"/>
              <a:buNone/>
              <a:defRPr sz="2800" baseline="0"/>
            </a:lvl1pPr>
            <a:lvl2pPr marL="742950" indent="-28575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Wingdings" panose="05000000000000000000" pitchFamily="2" charset="2"/>
              <a:buChar char="§"/>
              <a:defRPr sz="2000"/>
            </a:lvl3pPr>
            <a:lvl4pPr marL="1600200" indent="-228600">
              <a:buFont typeface="Wingdings" panose="05000000000000000000" pitchFamily="2" charset="2"/>
              <a:buChar char="§"/>
              <a:defRPr sz="1800"/>
            </a:lvl4pPr>
            <a:lvl5pPr marL="2057400" indent="-228600">
              <a:buFont typeface="Wingdings" panose="05000000000000000000" pitchFamily="2" charset="2"/>
              <a:buChar char="§"/>
              <a:defRPr sz="2800"/>
            </a:lvl5pPr>
          </a:lstStyle>
          <a:p>
            <a:pPr lvl="0"/>
            <a:r>
              <a:rPr lang="cs-CZ" dirty="0"/>
              <a:t>Kliknutím na některou z ikon můžete vložit libovolný objekt (obrázek, graf, tabulku atd.)</a:t>
            </a:r>
          </a:p>
        </p:txBody>
      </p:sp>
    </p:spTree>
    <p:extLst>
      <p:ext uri="{BB962C8B-B14F-4D97-AF65-F5344CB8AC3E}">
        <p14:creationId xmlns:p14="http://schemas.microsoft.com/office/powerpoint/2010/main" val="241259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0"/>
          </p:nvPr>
        </p:nvSpPr>
        <p:spPr>
          <a:xfrm>
            <a:off x="624418" y="1628775"/>
            <a:ext cx="5278967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cs-CZ"/>
          </a:p>
        </p:txBody>
      </p:sp>
      <p:sp>
        <p:nvSpPr>
          <p:cNvPr id="10" name="Zástupný symbol pro text 8"/>
          <p:cNvSpPr>
            <a:spLocks noGrp="1"/>
          </p:cNvSpPr>
          <p:nvPr>
            <p:ph type="body" sz="quarter" idx="11"/>
          </p:nvPr>
        </p:nvSpPr>
        <p:spPr>
          <a:xfrm>
            <a:off x="6288022" y="1628800"/>
            <a:ext cx="5278967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604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177050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tič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601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104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587023" y="6453398"/>
            <a:ext cx="11604977" cy="404603"/>
          </a:xfrm>
          <a:prstGeom prst="rect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" y="6453397"/>
            <a:ext cx="539552" cy="404664"/>
          </a:xfrm>
          <a:prstGeom prst="rect">
            <a:avLst/>
          </a:prstGeom>
        </p:spPr>
      </p:pic>
      <p:sp>
        <p:nvSpPr>
          <p:cNvPr id="8" name="TextovéPole 7"/>
          <p:cNvSpPr txBox="1"/>
          <p:nvPr userDrawn="1"/>
        </p:nvSpPr>
        <p:spPr>
          <a:xfrm>
            <a:off x="2309" y="6505600"/>
            <a:ext cx="12189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bg1"/>
                </a:solidFill>
                <a:latin typeface="+mn-lt"/>
              </a:rPr>
              <a:t>Vysoké učení technické v Brně • Fakulta stavební</a:t>
            </a:r>
            <a:endParaRPr lang="cs-CZ" sz="1400" b="1" u="sng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extovéPole 1"/>
          <p:cNvSpPr txBox="1"/>
          <p:nvPr userDrawn="1"/>
        </p:nvSpPr>
        <p:spPr>
          <a:xfrm>
            <a:off x="10945216" y="6505600"/>
            <a:ext cx="1199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ADEBEA6-E072-4742-A160-4D4AA6A82949}" type="slidenum">
              <a:rPr lang="cs-CZ" sz="1400" b="1" smtClean="0">
                <a:solidFill>
                  <a:schemeClr val="bg1"/>
                </a:solidFill>
              </a:rPr>
              <a:pPr algn="r"/>
              <a:t>‹#›</a:t>
            </a:fld>
            <a:r>
              <a:rPr lang="cs-CZ" sz="1400" b="1" dirty="0">
                <a:solidFill>
                  <a:schemeClr val="bg1"/>
                </a:solidFill>
              </a:rPr>
              <a:t>/24</a:t>
            </a:r>
          </a:p>
        </p:txBody>
      </p:sp>
    </p:spTree>
    <p:extLst>
      <p:ext uri="{BB962C8B-B14F-4D97-AF65-F5344CB8AC3E}">
        <p14:creationId xmlns:p14="http://schemas.microsoft.com/office/powerpoint/2010/main" val="302762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6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hyperlink" Target="https://www.ideastatica.com/support-center/column-base-open-section-column-in-compression" TargetMode="Externa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4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deastatica.com/support-center/shear-force-transfer-in-base-plate-by-friction-and-anchors" TargetMode="External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23.emf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mailto:vild.m@fce.vutbr.cz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ce.vutbr.cz/KDK/vild.m/" TargetMode="External"/><Relationship Id="rId5" Type="http://schemas.openxmlformats.org/officeDocument/2006/relationships/hyperlink" Target="https://www.scopus.com/authid/detail.uri?authorId=56188615700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heronjournal.nl/53-12/4.pdf" TargetMode="External"/><Relationship Id="rId3" Type="http://schemas.openxmlformats.org/officeDocument/2006/relationships/hyperlink" Target="https://www.aisc.org/Design-Guide-01-Base-Connection-Design-for-Steel-Structures-Third-Ed" TargetMode="External"/><Relationship Id="rId7" Type="http://schemas.openxmlformats.org/officeDocument/2006/relationships/hyperlink" Target="https://heronjournal.nl/53-12/3.pdf" TargetMode="External"/><Relationship Id="rId2" Type="http://schemas.openxmlformats.org/officeDocument/2006/relationships/hyperlink" Target="https://www.youtube.com/watch?v=anmtg3SiGZ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eronjournal.nl/53-12/2.pdf" TargetMode="External"/><Relationship Id="rId5" Type="http://schemas.openxmlformats.org/officeDocument/2006/relationships/hyperlink" Target="https://heronjournal.nl/53-12/1.pdf" TargetMode="External"/><Relationship Id="rId10" Type="http://schemas.openxmlformats.org/officeDocument/2006/relationships/hyperlink" Target="https://people.fsv.cvut.cz/~wald/steel/infaso/InFaSo_Design-manual_I_CZ.pdf" TargetMode="External"/><Relationship Id="rId4" Type="http://schemas.openxmlformats.org/officeDocument/2006/relationships/hyperlink" Target="https://heronjournal.nl/53-12/2008_1-2.html" TargetMode="External"/><Relationship Id="rId9" Type="http://schemas.openxmlformats.org/officeDocument/2006/relationships/hyperlink" Target="https://heronjournal.nl/53-12/5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496E5E-4976-E933-97B5-1E57CC15BD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200" dirty="0"/>
              <a:t>BOA00</a:t>
            </a:r>
            <a:r>
              <a:rPr lang="cs-CZ" sz="3200" dirty="0"/>
              <a:t>9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F06B0-1F40-D574-D8DB-37D3014F84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Ing. Martin Vild, Ph.D.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4CD9D6-F97C-ADA7-8E0D-DFC0B163DB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11/2024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3DD58E-7DCB-BE97-4296-AB015D1DA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Kovové konstrukce II</a:t>
            </a:r>
            <a:endParaRPr lang="en-US" sz="4000" dirty="0"/>
          </a:p>
        </p:txBody>
      </p:sp>
      <p:pic>
        <p:nvPicPr>
          <p:cNvPr id="6" name="Picture 2" descr="https://www.vutbr.cz/data_storage/multimedia/jvs/loga/02_fakulty/FAST/1-zakladni/EN/PNG/FCE_color_RGB_EN.png">
            <a:extLst>
              <a:ext uri="{FF2B5EF4-FFF2-40B4-BE49-F238E27FC236}">
                <a16:creationId xmlns:a16="http://schemas.microsoft.com/office/drawing/2014/main" id="{7C5F53A3-4C3E-BD7C-6079-581A0283F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03912" cy="122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311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30EA6-B534-656A-4901-EC423206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Tuhost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5C2B2-C154-C169-E1D4-7371B4515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4680" y="1484785"/>
            <a:ext cx="2158128" cy="4641379"/>
          </a:xfrm>
        </p:spPr>
        <p:txBody>
          <a:bodyPr/>
          <a:lstStyle/>
          <a:p>
            <a:pPr algn="ctr"/>
            <a:r>
              <a:rPr lang="cs-CZ" dirty="0"/>
              <a:t>Kloub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7520531-FE5A-A5A2-68DF-2479922C0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680" y="2276872"/>
            <a:ext cx="2158128" cy="3849292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23E3C97-AAD0-A6D5-89FF-5BC714D7194C}"/>
              </a:ext>
            </a:extLst>
          </p:cNvPr>
          <p:cNvSpPr txBox="1">
            <a:spLocks/>
          </p:cNvSpPr>
          <p:nvPr/>
        </p:nvSpPr>
        <p:spPr>
          <a:xfrm>
            <a:off x="2293368" y="1513757"/>
            <a:ext cx="2501808" cy="46413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/>
              <a:t>Kloub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32F8789-DFC2-A74A-D00E-363E8BE98B5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671" r="4915"/>
          <a:stretch/>
        </p:blipFill>
        <p:spPr>
          <a:xfrm>
            <a:off x="2274895" y="2276872"/>
            <a:ext cx="2520281" cy="386873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09EBB8E-263F-03CA-3E3E-D5C78C68F7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1597" y="2253267"/>
            <a:ext cx="2399653" cy="3872898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2E75DA0-F205-3978-0F84-B1790A65CEA3}"/>
              </a:ext>
            </a:extLst>
          </p:cNvPr>
          <p:cNvSpPr txBox="1">
            <a:spLocks/>
          </p:cNvSpPr>
          <p:nvPr/>
        </p:nvSpPr>
        <p:spPr>
          <a:xfrm>
            <a:off x="4923092" y="1484784"/>
            <a:ext cx="2399654" cy="46413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/>
              <a:t>Kloub</a:t>
            </a:r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BACD183-9E74-C21C-0684-C0526DE2B8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7120" y="2253267"/>
            <a:ext cx="2449284" cy="3872896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176FC83-ECE8-B256-AB7C-C0A163266AFF}"/>
              </a:ext>
            </a:extLst>
          </p:cNvPr>
          <p:cNvSpPr txBox="1">
            <a:spLocks/>
          </p:cNvSpPr>
          <p:nvPr/>
        </p:nvSpPr>
        <p:spPr>
          <a:xfrm>
            <a:off x="7455686" y="1513757"/>
            <a:ext cx="2460717" cy="46413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/>
              <a:t>Vetknutí</a:t>
            </a:r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2B886D4-A897-B606-4580-751396F989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60419" y="2253267"/>
            <a:ext cx="2156261" cy="3872896"/>
          </a:xfrm>
          <a:prstGeom prst="rect">
            <a:avLst/>
          </a:prstGeom>
        </p:spPr>
      </p:pic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A5738C9D-AE69-F806-96BE-3334AEE2B853}"/>
              </a:ext>
            </a:extLst>
          </p:cNvPr>
          <p:cNvSpPr txBox="1">
            <a:spLocks/>
          </p:cNvSpPr>
          <p:nvPr/>
        </p:nvSpPr>
        <p:spPr>
          <a:xfrm>
            <a:off x="10060419" y="1513757"/>
            <a:ext cx="2156261" cy="46413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/>
              <a:t>Vetknutí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18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/>
      <p:bldP spid="22" grpId="0"/>
      <p:bldP spid="25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4245D-3F10-E65E-B656-236F98E46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Kloubová patka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A655C-2A75-D18A-215D-FC5B91966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4785"/>
            <a:ext cx="6926560" cy="4641379"/>
          </a:xfrm>
        </p:spPr>
        <p:txBody>
          <a:bodyPr/>
          <a:lstStyle/>
          <a:p>
            <a:r>
              <a:rPr lang="cs-CZ" sz="1800" dirty="0"/>
              <a:t>Betonová patka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pro dodatečné kotvení obvykle nejméně kvality C20/25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nezámrzná hloubka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Velikost dle potřebné tíhy pro přenos tlakových a tahových sil</a:t>
            </a:r>
          </a:p>
          <a:p>
            <a:r>
              <a:rPr lang="cs-CZ" sz="1800" dirty="0"/>
              <a:t>Podlití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Cementová malta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Speciální </a:t>
            </a:r>
            <a:r>
              <a:rPr lang="cs-CZ" sz="1800" dirty="0" err="1"/>
              <a:t>podlívací</a:t>
            </a:r>
            <a:r>
              <a:rPr lang="cs-CZ" sz="1800" dirty="0"/>
              <a:t> směsi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Provádí se po směrové a výškové aretaci polohy sloupu</a:t>
            </a:r>
          </a:p>
          <a:p>
            <a:r>
              <a:rPr lang="cs-CZ" sz="1800" dirty="0"/>
              <a:t>Patní plech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Obvykle ze stejného materiálu jako prvek,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Pozor na správnou velikost otvorů pro kotevní šrouby vzhledem k výrobním tolerancím</a:t>
            </a:r>
          </a:p>
          <a:p>
            <a:r>
              <a:rPr lang="cs-CZ" sz="1800" dirty="0"/>
              <a:t>Kotevní šrouby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Předem osazované – při betonáži – vyšší výrobní tolerance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Dodatečně osazované -  mechanické, chemické</a:t>
            </a:r>
          </a:p>
          <a:p>
            <a:endParaRPr lang="cs-CZ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5308C3-849E-F0D8-2567-34A513BE9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4686" y="1"/>
            <a:ext cx="2234311" cy="3861047"/>
          </a:xfrm>
          <a:prstGeom prst="rect">
            <a:avLst/>
          </a:prstGeom>
        </p:spPr>
      </p:pic>
      <p:pic>
        <p:nvPicPr>
          <p:cNvPr id="7" name="Obrázek 2">
            <a:extLst>
              <a:ext uri="{FF2B5EF4-FFF2-40B4-BE49-F238E27FC236}">
                <a16:creationId xmlns:a16="http://schemas.microsoft.com/office/drawing/2014/main" id="{26C0C251-068A-3286-3D23-34CFF32EC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545" y="3717032"/>
            <a:ext cx="4108604" cy="271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04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3">
            <a:extLst>
              <a:ext uri="{FF2B5EF4-FFF2-40B4-BE49-F238E27FC236}">
                <a16:creationId xmlns:a16="http://schemas.microsoft.com/office/drawing/2014/main" id="{8E52F243-93C2-0089-F48F-822529D75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8368" y="3818011"/>
            <a:ext cx="2592288" cy="25397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4ED7F4-2DB2-EB81-B6C0-12152645F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Přenos tlakové síly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87A1D1-44CC-2C74-3948-8D8B75538D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4785"/>
                <a:ext cx="7790655" cy="4641379"/>
              </a:xfrm>
            </p:spPr>
            <p:txBody>
              <a:bodyPr/>
              <a:lstStyle/>
              <a:p>
                <a:r>
                  <a:rPr lang="cs-CZ" dirty="0"/>
                  <a:t>EN 1993-1-8 – 6.2.5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𝐸𝑑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</m:oMath>
                </a14:m>
                <a:r>
                  <a:rPr lang="cs-CZ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𝑗𝑑</m:t>
                        </m:r>
                      </m:sub>
                    </m:sSub>
                  </m:oMath>
                </a14:m>
                <a:endParaRPr lang="cs-CZ" dirty="0"/>
              </a:p>
              <a:p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cs-CZ" sz="2400" dirty="0"/>
                  <a:t>	tloušťka patního plechu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𝑦𝑑</m:t>
                        </m:r>
                      </m:sub>
                    </m:sSub>
                  </m:oMath>
                </a14:m>
                <a:r>
                  <a:rPr lang="cs-CZ" sz="2400" dirty="0"/>
                  <a:t>	návrhová mez kluzu patního plechu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𝑗𝑑</m:t>
                        </m:r>
                      </m:sub>
                    </m:sSub>
                  </m:oMath>
                </a14:m>
                <a:r>
                  <a:rPr lang="cs-CZ" sz="2400" dirty="0"/>
                  <a:t>	návrhová pevnost betonu pod patkou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𝑗𝑑</m:t>
                          </m:r>
                        </m:sub>
                      </m:sSub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𝑅𝑑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cs-CZ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cs-CZ" sz="2400" dirty="0"/>
                  <a:t>	součinitel vlivu podlití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=0,67</m:t>
                    </m:r>
                  </m:oMath>
                </a14:m>
                <a:r>
                  <a:rPr lang="cs-CZ" sz="2400" dirty="0"/>
                  <a:t> pro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𝑝𝑜𝑑𝑙𝑖𝑡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í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≤0,2⋅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cs-CZ" sz="2400" dirty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𝑐𝑘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𝑝𝑜𝑑𝑙𝑖𝑡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í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≥0,2⋅</m:t>
                    </m:r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𝑐𝑘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𝑏𝑒𝑡𝑜𝑛</m:t>
                        </m:r>
                      </m:sub>
                    </m:sSub>
                  </m:oMath>
                </a14:m>
                <a:endParaRPr lang="cs-CZ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cs-CZ" sz="2400" dirty="0"/>
                  <a:t>	návrhová pevnost betonu (EN 1992-1-1 – 6.7)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87A1D1-44CC-2C74-3948-8D8B75538D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4785"/>
                <a:ext cx="7790655" cy="4641379"/>
              </a:xfrm>
              <a:blipFill>
                <a:blip r:embed="rId4"/>
                <a:stretch>
                  <a:fillRect l="-1565"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13B195F-ADEF-8407-295A-3A7D208F8B9F}"/>
              </a:ext>
            </a:extLst>
          </p:cNvPr>
          <p:cNvSpPr txBox="1"/>
          <p:nvPr/>
        </p:nvSpPr>
        <p:spPr>
          <a:xfrm>
            <a:off x="7824192" y="6031409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5"/>
              </a:rPr>
              <a:t>Příklad výpočtu</a:t>
            </a:r>
            <a:endParaRPr lang="en-US" dirty="0"/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DFF6D279-7F1E-7ED8-100D-6D736E3F32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4608" y="24549"/>
            <a:ext cx="3107391" cy="3836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9">
                <a:extLst>
                  <a:ext uri="{FF2B5EF4-FFF2-40B4-BE49-F238E27FC236}">
                    <a16:creationId xmlns:a16="http://schemas.microsoft.com/office/drawing/2014/main" id="{AC2B58CD-C393-7007-DACF-6EB362577BE4}"/>
                  </a:ext>
                </a:extLst>
              </p:cNvPr>
              <p:cNvSpPr txBox="1"/>
              <p:nvPr/>
            </p:nvSpPr>
            <p:spPr>
              <a:xfrm>
                <a:off x="6240016" y="1576777"/>
                <a:ext cx="2329292" cy="1273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cs-CZ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cs-CZ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𝑦𝑑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3∙</m:t>
                              </m:r>
                              <m:sSub>
                                <m:sSubPr>
                                  <m:ctrlPr>
                                    <a:rPr lang="cs-CZ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cs-CZ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𝑗𝑑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ovéPole 9">
                <a:extLst>
                  <a:ext uri="{FF2B5EF4-FFF2-40B4-BE49-F238E27FC236}">
                    <a16:creationId xmlns:a16="http://schemas.microsoft.com/office/drawing/2014/main" id="{AC2B58CD-C393-7007-DACF-6EB362577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016" y="1576777"/>
                <a:ext cx="2329292" cy="12730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2624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CC3A7-20A3-CE2B-CC58-F56526F4B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Přenos tlakové síly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5DAC30-A26A-5A84-5152-2B4F7A1F10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59896" y="1484785"/>
                <a:ext cx="6984776" cy="4641379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𝑅𝑑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𝑐𝑑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rad>
                        <m:radPr>
                          <m:degHide m:val="on"/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cs-CZ" sz="20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cs-CZ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cs-CZ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cs-CZ" sz="20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cs-CZ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cs-CZ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sz="2000" dirty="0"/>
                  <a:t>	zatížená plocha betonu</a:t>
                </a:r>
              </a:p>
              <a:p>
                <a:r>
                  <a:rPr lang="cs-CZ" sz="2000" dirty="0"/>
                  <a:t>Možný iterativní výpočet: První nástřel: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cs-CZ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000" dirty="0"/>
                  <a:t>	roznášecí plocha v hloubce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cs-CZ" sz="2000" dirty="0"/>
              </a:p>
              <a:p>
                <a:r>
                  <a:rPr lang="cs-CZ" sz="2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cs-CZ" sz="2000" dirty="0"/>
              </a:p>
              <a:p>
                <a:r>
                  <a:rPr lang="cs-CZ" sz="2000" dirty="0"/>
                  <a:t>Rozměry betonové patky: Závisí na únosnosti zeminy – uvažujte 2 </a:t>
                </a:r>
                <a:r>
                  <a:rPr lang="cs-CZ" sz="2000" dirty="0" err="1"/>
                  <a:t>MPa</a:t>
                </a:r>
                <a:endParaRPr lang="cs-CZ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≥(</m:t>
                    </m:r>
                    <m:sSub>
                      <m:sSub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sz="2000" dirty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cs-CZ" sz="2000" i="1">
                        <a:latin typeface="Cambria Math" panose="02040503050406030204" pitchFamily="18" charset="0"/>
                      </a:rPr>
                      <m:t>≥(</m:t>
                    </m:r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cs-CZ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sz="2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cs-C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~800 </m:t>
                    </m:r>
                    <m:r>
                      <m:rPr>
                        <m:sty m:val="p"/>
                      </m:rPr>
                      <a:rPr lang="cs-CZ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mm</m:t>
                    </m:r>
                  </m:oMath>
                </a14:m>
                <a:endParaRPr lang="cs-CZ" sz="2000" dirty="0"/>
              </a:p>
              <a:p>
                <a:endParaRPr lang="cs-CZ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0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{3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⁡{3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5DAC30-A26A-5A84-5152-2B4F7A1F10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59896" y="1484785"/>
                <a:ext cx="6984776" cy="4641379"/>
              </a:xfrm>
              <a:blipFill>
                <a:blip r:embed="rId3"/>
                <a:stretch>
                  <a:fillRect l="-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Obrázek 5">
            <a:extLst>
              <a:ext uri="{FF2B5EF4-FFF2-40B4-BE49-F238E27FC236}">
                <a16:creationId xmlns:a16="http://schemas.microsoft.com/office/drawing/2014/main" id="{E90FE0C8-CF7C-D752-8A90-6A210DCA0C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149" t="43666" r="14687" b="16333"/>
          <a:stretch/>
        </p:blipFill>
        <p:spPr>
          <a:xfrm>
            <a:off x="-1" y="1850402"/>
            <a:ext cx="5067695" cy="41773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FF89156E-F688-F161-B4BC-384B7C5D9D20}"/>
                  </a:ext>
                </a:extLst>
              </p:cNvPr>
              <p:cNvSpPr txBox="1"/>
              <p:nvPr/>
            </p:nvSpPr>
            <p:spPr>
              <a:xfrm>
                <a:off x="2533847" y="1952753"/>
                <a:ext cx="339982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FF89156E-F688-F161-B4BC-384B7C5D9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847" y="1952753"/>
                <a:ext cx="339982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9">
                <a:extLst>
                  <a:ext uri="{FF2B5EF4-FFF2-40B4-BE49-F238E27FC236}">
                    <a16:creationId xmlns:a16="http://schemas.microsoft.com/office/drawing/2014/main" id="{CF529558-FB39-6019-7E1A-3D71E5AAA07E}"/>
                  </a:ext>
                </a:extLst>
              </p:cNvPr>
              <p:cNvSpPr txBox="1"/>
              <p:nvPr/>
            </p:nvSpPr>
            <p:spPr>
              <a:xfrm>
                <a:off x="624182" y="2582726"/>
                <a:ext cx="339982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ovéPole 19">
                <a:extLst>
                  <a:ext uri="{FF2B5EF4-FFF2-40B4-BE49-F238E27FC236}">
                    <a16:creationId xmlns:a16="http://schemas.microsoft.com/office/drawing/2014/main" id="{CF529558-FB39-6019-7E1A-3D71E5AAA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82" y="2582726"/>
                <a:ext cx="339982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20">
                <a:extLst>
                  <a:ext uri="{FF2B5EF4-FFF2-40B4-BE49-F238E27FC236}">
                    <a16:creationId xmlns:a16="http://schemas.microsoft.com/office/drawing/2014/main" id="{6A16DD66-E65C-BB28-FD00-B5A21913BA94}"/>
                  </a:ext>
                </a:extLst>
              </p:cNvPr>
              <p:cNvSpPr txBox="1"/>
              <p:nvPr/>
            </p:nvSpPr>
            <p:spPr>
              <a:xfrm>
                <a:off x="794173" y="5522112"/>
                <a:ext cx="1074193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cs-CZ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cs-CZ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cs-CZ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ovéPole 20">
                <a:extLst>
                  <a:ext uri="{FF2B5EF4-FFF2-40B4-BE49-F238E27FC236}">
                    <a16:creationId xmlns:a16="http://schemas.microsoft.com/office/drawing/2014/main" id="{6A16DD66-E65C-BB28-FD00-B5A21913B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173" y="5522112"/>
                <a:ext cx="1074193" cy="400110"/>
              </a:xfrm>
              <a:prstGeom prst="rect">
                <a:avLst/>
              </a:prstGeom>
              <a:blipFill>
                <a:blip r:embed="rId7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21">
                <a:extLst>
                  <a:ext uri="{FF2B5EF4-FFF2-40B4-BE49-F238E27FC236}">
                    <a16:creationId xmlns:a16="http://schemas.microsoft.com/office/drawing/2014/main" id="{6AA4ED3C-197F-BD98-E7E9-DF6903A9E86F}"/>
                  </a:ext>
                </a:extLst>
              </p:cNvPr>
              <p:cNvSpPr txBox="1"/>
              <p:nvPr/>
            </p:nvSpPr>
            <p:spPr>
              <a:xfrm>
                <a:off x="3977562" y="4320004"/>
                <a:ext cx="1074193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s-CZ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cs-CZ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cs-CZ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ovéPole 21">
                <a:extLst>
                  <a:ext uri="{FF2B5EF4-FFF2-40B4-BE49-F238E27FC236}">
                    <a16:creationId xmlns:a16="http://schemas.microsoft.com/office/drawing/2014/main" id="{6AA4ED3C-197F-BD98-E7E9-DF6903A9E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562" y="4320004"/>
                <a:ext cx="1074193" cy="400110"/>
              </a:xfrm>
              <a:prstGeom prst="rect">
                <a:avLst/>
              </a:prstGeom>
              <a:blipFill>
                <a:blip r:embed="rId8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ovéPole 22">
            <a:extLst>
              <a:ext uri="{FF2B5EF4-FFF2-40B4-BE49-F238E27FC236}">
                <a16:creationId xmlns:a16="http://schemas.microsoft.com/office/drawing/2014/main" id="{80B24FAE-A3CA-2D2E-98AD-F70ABF2090E3}"/>
              </a:ext>
            </a:extLst>
          </p:cNvPr>
          <p:cNvSpPr txBox="1"/>
          <p:nvPr/>
        </p:nvSpPr>
        <p:spPr>
          <a:xfrm>
            <a:off x="0" y="4246694"/>
            <a:ext cx="54858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i="1" dirty="0" err="1"/>
              <a:t>h</a:t>
            </a:r>
            <a:r>
              <a:rPr lang="cs-CZ" sz="2000" i="1" baseline="-25000" dirty="0" err="1"/>
              <a:t>c</a:t>
            </a:r>
            <a:endParaRPr lang="en-GB" sz="2000" i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28">
                <a:extLst>
                  <a:ext uri="{FF2B5EF4-FFF2-40B4-BE49-F238E27FC236}">
                    <a16:creationId xmlns:a16="http://schemas.microsoft.com/office/drawing/2014/main" id="{9B7B18A8-5E87-B84F-EDEA-90348E7DFA94}"/>
                  </a:ext>
                </a:extLst>
              </p:cNvPr>
              <p:cNvSpPr txBox="1"/>
              <p:nvPr/>
            </p:nvSpPr>
            <p:spPr>
              <a:xfrm>
                <a:off x="2927648" y="2213394"/>
                <a:ext cx="41808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ovéPole 28">
                <a:extLst>
                  <a:ext uri="{FF2B5EF4-FFF2-40B4-BE49-F238E27FC236}">
                    <a16:creationId xmlns:a16="http://schemas.microsoft.com/office/drawing/2014/main" id="{9B7B18A8-5E87-B84F-EDEA-90348E7DF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648" y="2213394"/>
                <a:ext cx="41808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29">
                <a:extLst>
                  <a:ext uri="{FF2B5EF4-FFF2-40B4-BE49-F238E27FC236}">
                    <a16:creationId xmlns:a16="http://schemas.microsoft.com/office/drawing/2014/main" id="{C497E2FA-81ED-DA5D-C83E-D57CA0CA1250}"/>
                  </a:ext>
                </a:extLst>
              </p:cNvPr>
              <p:cNvSpPr txBox="1"/>
              <p:nvPr/>
            </p:nvSpPr>
            <p:spPr>
              <a:xfrm>
                <a:off x="415765" y="3213827"/>
                <a:ext cx="42677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ovéPole 29">
                <a:extLst>
                  <a:ext uri="{FF2B5EF4-FFF2-40B4-BE49-F238E27FC236}">
                    <a16:creationId xmlns:a16="http://schemas.microsoft.com/office/drawing/2014/main" id="{C497E2FA-81ED-DA5D-C83E-D57CA0CA1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65" y="3213827"/>
                <a:ext cx="42677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2342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2D92F-AE1E-EF1A-8BCB-D25040212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Přenos tlakové síly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20E840-B01B-CFFF-3E4B-6C4FA1FF3F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cs-CZ" dirty="0"/>
                  <a:t>Návrh půdorysných rozměrů patního plechu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cs-CZ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cs-CZ" dirty="0"/>
                  <a:t>Návrh celkových rozměrů betonové patky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cs-CZ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cs-CZ" dirty="0"/>
                  <a:t>Stanovení pevnosti betonu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𝑗𝑑</m:t>
                        </m:r>
                      </m:sub>
                    </m:sSub>
                  </m:oMath>
                </a14:m>
                <a:endParaRPr lang="cs-CZ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cs-CZ" dirty="0"/>
                  <a:t>Návrh tloušťky patního plechu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𝑓𝑐</m:t>
                        </m:r>
                      </m:sub>
                    </m:sSub>
                  </m:oMath>
                </a14:m>
                <a:endParaRPr lang="cs-CZ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cs-CZ" dirty="0"/>
                  <a:t>Stanovení efektivní plochy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endParaRPr lang="cs-CZ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cs-CZ" dirty="0"/>
                  <a:t>Stanovení únosnosti a posouzení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𝐸𝑑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</m:oMath>
                </a14:m>
                <a:r>
                  <a:rPr lang="cs-CZ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20E840-B01B-CFFF-3E4B-6C4FA1FF3F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4682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8244F-674B-0306-5147-AC794264C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Přenos smykové síly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7AF63B-3826-3533-36E4-DF16EA4C01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K přenosu smykové síly lze využít: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tření mezi ocelí a betonem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kotevní šrouby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kotevní zarážku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>
                    <a:hlinkClick r:id="rId3"/>
                  </a:rPr>
                  <a:t>kotvy + tření</a:t>
                </a:r>
                <a:r>
                  <a:rPr lang="cs-CZ" dirty="0"/>
                  <a:t> (v praxi spíše ne)</a:t>
                </a:r>
              </a:p>
              <a:p>
                <a:r>
                  <a:rPr lang="cs-CZ" dirty="0"/>
                  <a:t>Tření mezi ocelí a betonem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𝐸𝑑</m:t>
                        </m:r>
                      </m:sub>
                    </m:sSub>
                  </m:oMath>
                </a14:m>
                <a:r>
                  <a:rPr lang="cs-CZ" dirty="0"/>
                  <a:t>	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7AF63B-3826-3533-36E4-DF16EA4C01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111"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28">
            <a:extLst>
              <a:ext uri="{FF2B5EF4-FFF2-40B4-BE49-F238E27FC236}">
                <a16:creationId xmlns:a16="http://schemas.microsoft.com/office/drawing/2014/main" id="{D4E67730-0B2C-62B4-4F78-A74CF739AA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6240" y="1644032"/>
            <a:ext cx="3656018" cy="45138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29">
                <a:extLst>
                  <a:ext uri="{FF2B5EF4-FFF2-40B4-BE49-F238E27FC236}">
                    <a16:creationId xmlns:a16="http://schemas.microsoft.com/office/drawing/2014/main" id="{320D6A49-0BE2-6AE6-D226-A71ADC0BCF81}"/>
                  </a:ext>
                </a:extLst>
              </p:cNvPr>
              <p:cNvSpPr/>
              <p:nvPr/>
            </p:nvSpPr>
            <p:spPr>
              <a:xfrm>
                <a:off x="9648648" y="1688700"/>
                <a:ext cx="1634229" cy="5618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cs-CZ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cs-CZ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𝑬𝒅</m:t>
                          </m:r>
                          <m:r>
                            <a:rPr lang="cs-CZ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𝒐𝒅𝒑</m:t>
                          </m:r>
                        </m:sub>
                      </m:sSub>
                    </m:oMath>
                  </m:oMathPara>
                </a14:m>
                <a:endParaRPr lang="en-GB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bdélník 29">
                <a:extLst>
                  <a:ext uri="{FF2B5EF4-FFF2-40B4-BE49-F238E27FC236}">
                    <a16:creationId xmlns:a16="http://schemas.microsoft.com/office/drawing/2014/main" id="{320D6A49-0BE2-6AE6-D226-A71ADC0BCF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8648" y="1688700"/>
                <a:ext cx="1634229" cy="5618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10">
                <a:extLst>
                  <a:ext uri="{FF2B5EF4-FFF2-40B4-BE49-F238E27FC236}">
                    <a16:creationId xmlns:a16="http://schemas.microsoft.com/office/drawing/2014/main" id="{90A7103C-62ED-6A42-6D2F-565B4CE3D22E}"/>
                  </a:ext>
                </a:extLst>
              </p:cNvPr>
              <p:cNvSpPr/>
              <p:nvPr/>
            </p:nvSpPr>
            <p:spPr>
              <a:xfrm>
                <a:off x="7899611" y="3906678"/>
                <a:ext cx="871201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cs-CZ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𝑬𝒅</m:t>
                          </m:r>
                        </m:sub>
                      </m:sSub>
                    </m:oMath>
                  </m:oMathPara>
                </a14:m>
                <a:endParaRPr lang="en-GB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bdélník 10">
                <a:extLst>
                  <a:ext uri="{FF2B5EF4-FFF2-40B4-BE49-F238E27FC236}">
                    <a16:creationId xmlns:a16="http://schemas.microsoft.com/office/drawing/2014/main" id="{90A7103C-62ED-6A42-6D2F-565B4CE3D2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9611" y="3906678"/>
                <a:ext cx="87120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Přímá spojnice se šipkou 3">
            <a:extLst>
              <a:ext uri="{FF2B5EF4-FFF2-40B4-BE49-F238E27FC236}">
                <a16:creationId xmlns:a16="http://schemas.microsoft.com/office/drawing/2014/main" id="{CF09A500-400B-77C4-D67B-A19E2B989ACB}"/>
              </a:ext>
            </a:extLst>
          </p:cNvPr>
          <p:cNvCxnSpPr>
            <a:cxnSpLocks/>
          </p:cNvCxnSpPr>
          <p:nvPr/>
        </p:nvCxnSpPr>
        <p:spPr>
          <a:xfrm>
            <a:off x="8414183" y="4529210"/>
            <a:ext cx="1087270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F218C93E-D9A3-5544-5FD2-869753726BE3}"/>
              </a:ext>
            </a:extLst>
          </p:cNvPr>
          <p:cNvSpPr/>
          <p:nvPr/>
        </p:nvSpPr>
        <p:spPr>
          <a:xfrm>
            <a:off x="279742" y="5589240"/>
            <a:ext cx="1762106" cy="612648"/>
          </a:xfrm>
          <a:prstGeom prst="wedgeRoundRectCallout">
            <a:avLst>
              <a:gd name="adj1" fmla="val 57955"/>
              <a:gd name="adj2" fmla="val -127459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Součinitel tření = 0,2</a:t>
            </a:r>
            <a:endParaRPr lang="en-US" dirty="0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4FAAD16D-A6DA-668E-ECBD-17DA5469FFD5}"/>
              </a:ext>
            </a:extLst>
          </p:cNvPr>
          <p:cNvSpPr/>
          <p:nvPr/>
        </p:nvSpPr>
        <p:spPr>
          <a:xfrm>
            <a:off x="2371706" y="5589240"/>
            <a:ext cx="2356142" cy="612648"/>
          </a:xfrm>
          <a:prstGeom prst="wedgeRoundRectCallout">
            <a:avLst>
              <a:gd name="adj1" fmla="val -15128"/>
              <a:gd name="adj2" fmla="val -11992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Odpovídající tlaková síla (minimální!)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694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8244F-674B-0306-5147-AC794264C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Přenos smykové síly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AF63B-3826-3533-36E4-DF16EA4C0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Kotevní šrouby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Porucha oceli kotvy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Porucha oceli kotvy na rameni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Vypáčení betonu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Selhání okraje betonu</a:t>
            </a:r>
          </a:p>
        </p:txBody>
      </p:sp>
      <p:pic>
        <p:nvPicPr>
          <p:cNvPr id="4" name="Obrázek 28">
            <a:extLst>
              <a:ext uri="{FF2B5EF4-FFF2-40B4-BE49-F238E27FC236}">
                <a16:creationId xmlns:a16="http://schemas.microsoft.com/office/drawing/2014/main" id="{D4E67730-0B2C-62B4-4F78-A74CF739A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240" y="1644032"/>
            <a:ext cx="3656018" cy="45138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29">
                <a:extLst>
                  <a:ext uri="{FF2B5EF4-FFF2-40B4-BE49-F238E27FC236}">
                    <a16:creationId xmlns:a16="http://schemas.microsoft.com/office/drawing/2014/main" id="{320D6A49-0BE2-6AE6-D226-A71ADC0BCF81}"/>
                  </a:ext>
                </a:extLst>
              </p:cNvPr>
              <p:cNvSpPr/>
              <p:nvPr/>
            </p:nvSpPr>
            <p:spPr>
              <a:xfrm>
                <a:off x="9648648" y="1688700"/>
                <a:ext cx="1634229" cy="5618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cs-CZ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cs-CZ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𝑬𝒅</m:t>
                          </m:r>
                          <m:r>
                            <a:rPr lang="cs-CZ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𝒐𝒅𝒑</m:t>
                          </m:r>
                        </m:sub>
                      </m:sSub>
                    </m:oMath>
                  </m:oMathPara>
                </a14:m>
                <a:endParaRPr lang="en-GB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bdélník 29">
                <a:extLst>
                  <a:ext uri="{FF2B5EF4-FFF2-40B4-BE49-F238E27FC236}">
                    <a16:creationId xmlns:a16="http://schemas.microsoft.com/office/drawing/2014/main" id="{320D6A49-0BE2-6AE6-D226-A71ADC0BCF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8648" y="1688700"/>
                <a:ext cx="1634229" cy="5618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10">
                <a:extLst>
                  <a:ext uri="{FF2B5EF4-FFF2-40B4-BE49-F238E27FC236}">
                    <a16:creationId xmlns:a16="http://schemas.microsoft.com/office/drawing/2014/main" id="{90A7103C-62ED-6A42-6D2F-565B4CE3D22E}"/>
                  </a:ext>
                </a:extLst>
              </p:cNvPr>
              <p:cNvSpPr/>
              <p:nvPr/>
            </p:nvSpPr>
            <p:spPr>
              <a:xfrm>
                <a:off x="7899611" y="3906678"/>
                <a:ext cx="871201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cs-CZ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𝑬𝒅</m:t>
                          </m:r>
                        </m:sub>
                      </m:sSub>
                    </m:oMath>
                  </m:oMathPara>
                </a14:m>
                <a:endParaRPr lang="en-GB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bdélník 10">
                <a:extLst>
                  <a:ext uri="{FF2B5EF4-FFF2-40B4-BE49-F238E27FC236}">
                    <a16:creationId xmlns:a16="http://schemas.microsoft.com/office/drawing/2014/main" id="{90A7103C-62ED-6A42-6D2F-565B4CE3D2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9611" y="3906678"/>
                <a:ext cx="87120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Přímá spojnice se šipkou 3">
            <a:extLst>
              <a:ext uri="{FF2B5EF4-FFF2-40B4-BE49-F238E27FC236}">
                <a16:creationId xmlns:a16="http://schemas.microsoft.com/office/drawing/2014/main" id="{CF09A500-400B-77C4-D67B-A19E2B989ACB}"/>
              </a:ext>
            </a:extLst>
          </p:cNvPr>
          <p:cNvCxnSpPr>
            <a:cxnSpLocks/>
          </p:cNvCxnSpPr>
          <p:nvPr/>
        </p:nvCxnSpPr>
        <p:spPr>
          <a:xfrm>
            <a:off x="8414183" y="4529210"/>
            <a:ext cx="1087270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983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233D7C-6DD6-FB45-AF29-072D63A09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772" y="0"/>
            <a:ext cx="1083645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46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DCFBF-4CFF-414C-30BB-3DE8D9AAB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Přenos smykové síly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421E7B-7931-2900-3438-0F03E9E8A5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4785"/>
                <a:ext cx="6494512" cy="4641379"/>
              </a:xfrm>
            </p:spPr>
            <p:txBody>
              <a:bodyPr/>
              <a:lstStyle/>
              <a:p>
                <a:r>
                  <a:rPr lang="cs-CZ" dirty="0"/>
                  <a:t>Smyková zarážka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Plech/</a:t>
                </a:r>
                <a:r>
                  <a:rPr lang="cs-CZ" dirty="0" err="1"/>
                  <a:t>úpalek</a:t>
                </a:r>
                <a:r>
                  <a:rPr lang="cs-CZ" dirty="0"/>
                  <a:t> IPE/HEB/UPE přivařený zespodu patního plechu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Délka zarážky: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𝑝𝑜𝑑𝑙𝑖𝑡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í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+30 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mm</m:t>
                      </m:r>
                    </m:oMath>
                  </m:oMathPara>
                </a14:m>
                <a:endParaRPr lang="cs-CZ" dirty="0"/>
              </a:p>
              <a:p>
                <a:endParaRPr lang="cs-CZ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𝐸𝑑</m:t>
                            </m:r>
                          </m:sub>
                        </m:sSub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𝑐𝑑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dirty="0"/>
                  <a:t>	</a:t>
                </a:r>
              </a:p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cs-CZ" dirty="0"/>
                  <a:t>	šířka kotevní zarážky (např. šířka pásnice </a:t>
                </a:r>
                <a:r>
                  <a:rPr lang="cs-CZ" dirty="0" err="1"/>
                  <a:t>úpalku</a:t>
                </a:r>
                <a:r>
                  <a:rPr lang="cs-CZ" dirty="0"/>
                  <a:t> IPE)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421E7B-7931-2900-3438-0F03E9E8A5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4785"/>
                <a:ext cx="6494512" cy="4641379"/>
              </a:xfrm>
              <a:blipFill>
                <a:blip r:embed="rId3"/>
                <a:stretch>
                  <a:fillRect l="-1878" t="-1445" r="-1033" b="-4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5">
            <a:extLst>
              <a:ext uri="{FF2B5EF4-FFF2-40B4-BE49-F238E27FC236}">
                <a16:creationId xmlns:a16="http://schemas.microsoft.com/office/drawing/2014/main" id="{1C0D65DC-84DA-3935-58E7-E1E311BB7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2104" y="1556792"/>
            <a:ext cx="4936242" cy="465358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9144DC0E-083F-AAB1-A716-64CFE212BC94}"/>
              </a:ext>
            </a:extLst>
          </p:cNvPr>
          <p:cNvSpPr/>
          <p:nvPr/>
        </p:nvSpPr>
        <p:spPr>
          <a:xfrm>
            <a:off x="4655840" y="4293096"/>
            <a:ext cx="2232248" cy="612648"/>
          </a:xfrm>
          <a:prstGeom prst="wedgeRoundRectCallout">
            <a:avLst>
              <a:gd name="adj1" fmla="val -33250"/>
              <a:gd name="adj2" fmla="val -118413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Tolerance výškového osazení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232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>
            <a:extLst>
              <a:ext uri="{FF2B5EF4-FFF2-40B4-BE49-F238E27FC236}">
                <a16:creationId xmlns:a16="http://schemas.microsoft.com/office/drawing/2014/main" id="{2406AE31-7EBC-0754-B1DC-EAF35496C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853" y="908720"/>
            <a:ext cx="4562475" cy="13778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4134C6-5C4E-548E-BEE0-5950DDBBA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Přenos smykové síly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9787C0-6C69-1211-5314-F976332E48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>
                    <a:solidFill>
                      <a:schemeClr val="tx1"/>
                    </a:solidFill>
                  </a:rPr>
                  <a:t>Smyková zarážka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>
                    <a:solidFill>
                      <a:schemeClr val="tx1"/>
                    </a:solidFill>
                  </a:rPr>
                  <a:t>Napětí v betonu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𝐸𝑑</m:t>
                        </m:r>
                      </m:sub>
                    </m:sSub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𝑐𝑑</m:t>
                        </m:r>
                      </m:sub>
                    </m:sSub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cs-CZ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>
                    <a:solidFill>
                      <a:schemeClr val="tx1"/>
                    </a:solidFill>
                  </a:rPr>
                  <a:t>Posudek oceli zarážky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𝐸𝑑</m:t>
                        </m:r>
                      </m:sub>
                    </m:sSub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</m:oMath>
                </a14:m>
                <a:r>
                  <a:rPr lang="cs-CZ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𝐸𝑑</m:t>
                        </m:r>
                      </m:sub>
                    </m:sSub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</m:oMath>
                </a14:m>
                <a:endParaRPr lang="cs-CZ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>
                    <a:solidFill>
                      <a:schemeClr val="tx1"/>
                    </a:solidFill>
                  </a:rPr>
                  <a:t>Posudek svaru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cs-CZ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cs-CZ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>
                    <a:solidFill>
                      <a:schemeClr val="tx1"/>
                    </a:solidFill>
                  </a:rPr>
                  <a:t>Selhání okraje betonu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9787C0-6C69-1211-5314-F976332E48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11"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20">
                <a:extLst>
                  <a:ext uri="{FF2B5EF4-FFF2-40B4-BE49-F238E27FC236}">
                    <a16:creationId xmlns:a16="http://schemas.microsoft.com/office/drawing/2014/main" id="{78F688A7-4317-054B-A83A-69B16BF60642}"/>
                  </a:ext>
                </a:extLst>
              </p:cNvPr>
              <p:cNvSpPr/>
              <p:nvPr/>
            </p:nvSpPr>
            <p:spPr>
              <a:xfrm>
                <a:off x="4223792" y="2996952"/>
                <a:ext cx="3001976" cy="7000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</m:sub>
                      </m:sSub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𝐸𝑑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cs-CZ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𝑓𝑢</m:t>
                          </m:r>
                        </m:num>
                        <m:den>
                          <m:sSub>
                            <m:sSubPr>
                              <m:ctrlPr>
                                <a:rPr lang="cs-CZ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cs-CZ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cs-CZ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bdélník 20">
                <a:extLst>
                  <a:ext uri="{FF2B5EF4-FFF2-40B4-BE49-F238E27FC236}">
                    <a16:creationId xmlns:a16="http://schemas.microsoft.com/office/drawing/2014/main" id="{78F688A7-4317-054B-A83A-69B16BF606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792" y="2996952"/>
                <a:ext cx="3001976" cy="7000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21">
                <a:extLst>
                  <a:ext uri="{FF2B5EF4-FFF2-40B4-BE49-F238E27FC236}">
                    <a16:creationId xmlns:a16="http://schemas.microsoft.com/office/drawing/2014/main" id="{E7ED81AF-C866-6C48-7CFF-359D6A70984B}"/>
                  </a:ext>
                </a:extLst>
              </p:cNvPr>
              <p:cNvSpPr/>
              <p:nvPr/>
            </p:nvSpPr>
            <p:spPr>
              <a:xfrm>
                <a:off x="4223792" y="3697015"/>
                <a:ext cx="2102435" cy="692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cs-CZ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bdélník 21">
                <a:extLst>
                  <a:ext uri="{FF2B5EF4-FFF2-40B4-BE49-F238E27FC236}">
                    <a16:creationId xmlns:a16="http://schemas.microsoft.com/office/drawing/2014/main" id="{E7ED81AF-C866-6C48-7CFF-359D6A7098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792" y="3697015"/>
                <a:ext cx="2102435" cy="6929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8C5B30F9-90FC-A7AF-4BD4-9C79BF9142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1863" y="4602853"/>
            <a:ext cx="7238135" cy="1739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22">
                <a:extLst>
                  <a:ext uri="{FF2B5EF4-FFF2-40B4-BE49-F238E27FC236}">
                    <a16:creationId xmlns:a16="http://schemas.microsoft.com/office/drawing/2014/main" id="{0BE18658-7045-6691-860B-4C518D308C67}"/>
                  </a:ext>
                </a:extLst>
              </p:cNvPr>
              <p:cNvSpPr/>
              <p:nvPr/>
            </p:nvSpPr>
            <p:spPr>
              <a:xfrm>
                <a:off x="7580593" y="3369842"/>
                <a:ext cx="3190361" cy="673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+3(</m:t>
                          </m:r>
                          <m:sSubSup>
                            <m:sSub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</m:sub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rad>
                      <m:r>
                        <a:rPr lang="cs-CZ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𝑓𝑢</m:t>
                          </m:r>
                        </m:num>
                        <m:den>
                          <m:sSub>
                            <m:sSub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Obdélník 22">
                <a:extLst>
                  <a:ext uri="{FF2B5EF4-FFF2-40B4-BE49-F238E27FC236}">
                    <a16:creationId xmlns:a16="http://schemas.microsoft.com/office/drawing/2014/main" id="{0BE18658-7045-6691-860B-4C518D308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593" y="3369842"/>
                <a:ext cx="3190361" cy="6736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4FE0B03-1038-BA70-1EC4-405F5CF8DDAF}"/>
              </a:ext>
            </a:extLst>
          </p:cNvPr>
          <p:cNvSpPr txBox="1"/>
          <p:nvPr/>
        </p:nvSpPr>
        <p:spPr>
          <a:xfrm>
            <a:off x="1718657" y="5003883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(nemusíte počítat)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1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F5576-B350-B368-2DE3-0CE8397C4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274638"/>
            <a:ext cx="10814992" cy="994122"/>
          </a:xfrm>
        </p:spPr>
        <p:txBody>
          <a:bodyPr/>
          <a:lstStyle/>
          <a:p>
            <a:pPr algn="l"/>
            <a:r>
              <a:rPr lang="cs-CZ" dirty="0"/>
              <a:t>Prezentuje</a:t>
            </a:r>
            <a:endParaRPr lang="en-US" dirty="0"/>
          </a:p>
        </p:txBody>
      </p:sp>
      <p:pic>
        <p:nvPicPr>
          <p:cNvPr id="9" name="Content Placeholder 8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D2CD84DC-9BB6-9D1C-0ADE-89A615B54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424" y="1456968"/>
            <a:ext cx="2808312" cy="3334475"/>
          </a:xfr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A4E7861-C315-1202-CF9C-35BC1AF56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1651" y="1497405"/>
            <a:ext cx="3237232" cy="7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vutbr.cz/data_storage/multimedia/jvs/loga/02_fakulty/FAST/1-zakladni/EN/PNG/FCE_color_RGB_EN.png">
            <a:extLst>
              <a:ext uri="{FF2B5EF4-FFF2-40B4-BE49-F238E27FC236}">
                <a16:creationId xmlns:a16="http://schemas.microsoft.com/office/drawing/2014/main" id="{888EA33A-16B5-960C-E64C-5085C8902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1651" y="2798715"/>
            <a:ext cx="3278236" cy="7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E44249-EC96-B003-13B7-B26140FE8BA7}"/>
              </a:ext>
            </a:extLst>
          </p:cNvPr>
          <p:cNvSpPr txBox="1"/>
          <p:nvPr/>
        </p:nvSpPr>
        <p:spPr>
          <a:xfrm>
            <a:off x="3855705" y="1456968"/>
            <a:ext cx="3865289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Ing. Martin Vild, Ph.D.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IDEA StatiCa – Product Owner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VUT FAST </a:t>
            </a:r>
            <a:r>
              <a:rPr lang="en-US" dirty="0"/>
              <a:t>– </a:t>
            </a:r>
            <a:r>
              <a:rPr lang="cs-CZ" dirty="0"/>
              <a:t>Odborný asistent</a:t>
            </a:r>
            <a:endParaRPr lang="en-US" dirty="0"/>
          </a:p>
          <a:p>
            <a:endParaRPr lang="en-US" dirty="0"/>
          </a:p>
          <a:p>
            <a:r>
              <a:rPr lang="cs-CZ" dirty="0"/>
              <a:t>Výzkum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Přípoje ocelových konstrukcí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Metoda konečných prvků</a:t>
            </a:r>
            <a:endParaRPr lang="en-US" dirty="0"/>
          </a:p>
          <a:p>
            <a:endParaRPr lang="en-US" sz="1600" b="0" i="0" u="none" strike="noStrike" dirty="0">
              <a:solidFill>
                <a:srgbClr val="2E7F9F"/>
              </a:solidFill>
              <a:effectLst/>
              <a:latin typeface="Noto Sans" panose="020B0502040204020203" pitchFamily="34" charset="0"/>
              <a:hlinkClick r:id="" action="ppaction://noaction"/>
            </a:endParaRPr>
          </a:p>
          <a:p>
            <a:r>
              <a:rPr lang="en-US" sz="1600" b="0" i="0" u="none" strike="noStrike" dirty="0">
                <a:solidFill>
                  <a:srgbClr val="2E7F9F"/>
                </a:solidFill>
                <a:effectLst/>
                <a:latin typeface="Noto Sans" panose="020B0502040204020203" pitchFamily="34" charset="0"/>
                <a:hlinkClick r:id="rId5"/>
              </a:rPr>
              <a:t>Scopus Author ID: 56188615700</a:t>
            </a:r>
            <a:endParaRPr lang="en-US" sz="1600" b="0" i="0" u="none" strike="noStrike" dirty="0">
              <a:solidFill>
                <a:srgbClr val="2E7F9F"/>
              </a:solidFill>
              <a:effectLst/>
              <a:latin typeface="Noto Sans" panose="020B0502040204020203" pitchFamily="34" charset="0"/>
            </a:endParaRPr>
          </a:p>
          <a:p>
            <a:endParaRPr lang="en-US" dirty="0"/>
          </a:p>
          <a:p>
            <a:r>
              <a:rPr lang="cs-CZ" dirty="0"/>
              <a:t>Člen komisí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CEN/TC 250/SC 3/WG 8 "Evolution of EN 1993-1-8 - Joints and connections“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ECCS TC10 “Structural Connections”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DA05DB-49BC-F303-3E88-2D8445E05E2C}"/>
              </a:ext>
            </a:extLst>
          </p:cNvPr>
          <p:cNvSpPr txBox="1"/>
          <p:nvPr/>
        </p:nvSpPr>
        <p:spPr>
          <a:xfrm>
            <a:off x="8119833" y="4100025"/>
            <a:ext cx="3865289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Web:</a:t>
            </a:r>
          </a:p>
          <a:p>
            <a:r>
              <a:rPr lang="en-US" dirty="0">
                <a:hlinkClick r:id="rId6"/>
              </a:rPr>
              <a:t>https://www.fce.vutbr.cz/KDK/vild.m/</a:t>
            </a:r>
            <a:endParaRPr lang="en-US" dirty="0"/>
          </a:p>
          <a:p>
            <a:endParaRPr lang="cs-CZ" sz="600" dirty="0"/>
          </a:p>
          <a:p>
            <a:r>
              <a:rPr lang="cs-CZ" dirty="0"/>
              <a:t>email: </a:t>
            </a:r>
            <a:r>
              <a:rPr lang="en-US" dirty="0" err="1">
                <a:hlinkClick r:id="rId7"/>
              </a:rPr>
              <a:t>martin.vild</a:t>
            </a:r>
            <a:r>
              <a:rPr lang="cs-CZ" dirty="0">
                <a:hlinkClick r:id="rId7"/>
              </a:rPr>
              <a:t>@vutbr.cz</a:t>
            </a:r>
            <a:endParaRPr lang="cs-CZ" dirty="0"/>
          </a:p>
          <a:p>
            <a:endParaRPr lang="en-US" sz="600" dirty="0"/>
          </a:p>
          <a:p>
            <a:r>
              <a:rPr lang="cs-CZ" dirty="0"/>
              <a:t>Kancelář</a:t>
            </a:r>
            <a:r>
              <a:rPr lang="en-US" dirty="0"/>
              <a:t>: C203</a:t>
            </a:r>
            <a:endParaRPr lang="cs-CZ" dirty="0"/>
          </a:p>
          <a:p>
            <a:r>
              <a:rPr lang="cs-CZ" dirty="0"/>
              <a:t>Konzultace: Čtvrtek 10–11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661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077BB-F1FB-51E7-03D5-19175B61E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Přenos tahové síly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7FE6B-6F84-F794-BC0A-9B374AA09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EN 1993-1-8 – 6.2.4 – Ekvivalentní T-průřez v tahu</a:t>
            </a:r>
          </a:p>
          <a:p>
            <a:r>
              <a:rPr lang="cs-CZ" dirty="0"/>
              <a:t>Posudky kotev: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Přetržení kotvy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Vytržení kužele betonu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Vytažení kotvy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Rozštěpení betonu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Odprýsknutí betonu</a:t>
            </a:r>
          </a:p>
          <a:p>
            <a:r>
              <a:rPr lang="cs-CZ" dirty="0"/>
              <a:t>Některé poruchy lze přenést betonářskou výztuží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F83DC2-D3EA-5120-619C-84ACA16C1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320" y="2100172"/>
            <a:ext cx="2959914" cy="424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16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F11ABC-A041-89F5-3A05-602E6553C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300" y="0"/>
            <a:ext cx="7575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47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D05BB-367F-868D-9A8D-7531F373B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problematika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8BB40-CE51-FA75-8B9E-6FF33C18D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Kapsa pro kotevní zarážku, nesmí ovlivnit únosnost šroubů – konstrukční požadavky pro použití kotevních šroubů, v takovém případě je vhodné uvažovat zakotvení šroubů až pod úrovní zarážky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Kotevní zarážku je vhodné orientovat vyšší tuhostí ve směru ztužení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 případě sloupu, který je součástí více ztužidel, je třeba navrhnout realizovatelné řešení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B34C4A8-4434-5869-4ECC-E298CBD6E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145" y="4138338"/>
            <a:ext cx="2109625" cy="2153575"/>
          </a:xfrm>
          <a:prstGeom prst="rect">
            <a:avLst/>
          </a:prstGeom>
        </p:spPr>
      </p:pic>
      <p:pic>
        <p:nvPicPr>
          <p:cNvPr id="5" name="Obrázek 5">
            <a:extLst>
              <a:ext uri="{FF2B5EF4-FFF2-40B4-BE49-F238E27FC236}">
                <a16:creationId xmlns:a16="http://schemas.microsoft.com/office/drawing/2014/main" id="{A6335848-E477-E5FC-94BF-59D66028A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019214" y="3067951"/>
            <a:ext cx="2153574" cy="4165465"/>
          </a:xfrm>
          <a:prstGeom prst="rect">
            <a:avLst/>
          </a:prstGeom>
        </p:spPr>
      </p:pic>
      <p:pic>
        <p:nvPicPr>
          <p:cNvPr id="6" name="Obrázek 7">
            <a:extLst>
              <a:ext uri="{FF2B5EF4-FFF2-40B4-BE49-F238E27FC236}">
                <a16:creationId xmlns:a16="http://schemas.microsoft.com/office/drawing/2014/main" id="{32BCC500-6AFF-5496-84E9-242185A4F8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618" t="-771" r="618" b="29355"/>
          <a:stretch/>
        </p:blipFill>
        <p:spPr>
          <a:xfrm>
            <a:off x="8485395" y="3568234"/>
            <a:ext cx="3210279" cy="27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19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FA28A-625D-D101-8559-27312BE79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do projektu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49D6DA-651A-B03E-FA5B-167AB76A09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cs-CZ" dirty="0"/>
                  <a:t>Návrh kotvení pro max. tlakovou sílu sloupu – kyvné stojky</a:t>
                </a:r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𝐸𝑑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𝑅𝑑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  <a:p>
                <a:pPr marL="514350" indent="-514350">
                  <a:buFont typeface="+mj-lt"/>
                  <a:buAutoNum type="arabicPeriod"/>
                </a:pPr>
                <a:endParaRPr lang="cs-CZ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cs-CZ" dirty="0"/>
                  <a:t>Návrh smykové zarážky pro maximální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𝐸𝑑</m:t>
                        </m:r>
                      </m:sub>
                    </m:sSub>
                  </m:oMath>
                </a14:m>
                <a:r>
                  <a:rPr lang="cs-CZ" dirty="0"/>
                  <a:t> ve </a:t>
                </a:r>
                <a:r>
                  <a:rPr lang="cs-CZ" dirty="0" err="1"/>
                  <a:t>ztužidlovém</a:t>
                </a:r>
                <a:r>
                  <a:rPr lang="cs-CZ" dirty="0"/>
                  <a:t> poli</a:t>
                </a:r>
                <a:endParaRPr lang="en-US" dirty="0"/>
              </a:p>
              <a:p>
                <a:pPr lvl="1" indent="0">
                  <a:buNone/>
                </a:pPr>
                <a:r>
                  <a:rPr lang="cs-CZ" dirty="0"/>
                  <a:t>Průřez, délka a koutové svary smykové zarážky</a:t>
                </a:r>
              </a:p>
              <a:p>
                <a:pPr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49D6DA-651A-B03E-FA5B-167AB76A09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6915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4A9B8-7E4B-92AB-4DC0-7C409A170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 příště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790CF9-CEF4-77D8-B0EA-4059FB6573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sz="2400" dirty="0"/>
                  <a:t>Zatížení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sz="2400" dirty="0"/>
                  <a:t>Návrh a posouzení střešní konstrukce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sz="2400" dirty="0"/>
                  <a:t>Návrh a posouzení stropní konstrukce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sz="2400" dirty="0"/>
                  <a:t>Návrh sloupu: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sz="2400" dirty="0"/>
                  <a:t>Návrh styčníků:</a:t>
                </a:r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cs-CZ" sz="2000" dirty="0"/>
                  <a:t>Stropnice na průvlak: Styčníkový plech</a:t>
                </a:r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cs-CZ" sz="2000" dirty="0"/>
                  <a:t>Průvlak na sloup: Krátká čelní deska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cs-CZ" sz="2400" dirty="0"/>
                  <a:t>Návrh průřezů ztužidla, šroubového styčníku ztužidel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Návrh kotvení pro max. tlakovou sílu sloupu – kyvné stojky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Návrh smykové zarážky pro maximální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𝐸𝑑</m:t>
                        </m:r>
                      </m:sub>
                    </m:sSub>
                  </m:oMath>
                </a14:m>
                <a:r>
                  <a:rPr lang="cs-CZ" dirty="0"/>
                  <a:t> ve </a:t>
                </a:r>
                <a:r>
                  <a:rPr lang="cs-CZ" dirty="0" err="1"/>
                  <a:t>ztužidlovém</a:t>
                </a:r>
                <a:r>
                  <a:rPr lang="cs-CZ" dirty="0"/>
                  <a:t> poli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790CF9-CEF4-77D8-B0EA-4059FB6573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0"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9030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C0B06-4AE8-DEA2-BFEC-541A17B93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Semestrální projekt – Patrové garáže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A7DD5-FDA0-4505-2991-443050CC0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4785"/>
            <a:ext cx="5414392" cy="464137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Dispozice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Střešní konstrukce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Stropní konstrukce - spřažená stropnice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Stropní konstrukce - prolamovaný průvlak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Plnostěnný sloup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Přípoje stropnice a průvlaku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Příhradová ztužidla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b="1" dirty="0"/>
              <a:t>Patka sloupu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509154D-5C56-5926-9DC1-113D532C3587}"/>
              </a:ext>
            </a:extLst>
          </p:cNvPr>
          <p:cNvSpPr txBox="1">
            <a:spLocks/>
          </p:cNvSpPr>
          <p:nvPr/>
        </p:nvSpPr>
        <p:spPr>
          <a:xfrm>
            <a:off x="6528048" y="1484785"/>
            <a:ext cx="5414392" cy="46413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Harmonogram</a:t>
            </a:r>
          </a:p>
          <a:p>
            <a:endParaRPr lang="cs-CZ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A80A1C9-3C5C-F9AE-2D52-7378A84445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862302"/>
              </p:ext>
            </p:extLst>
          </p:nvPr>
        </p:nvGraphicFramePr>
        <p:xfrm>
          <a:off x="6575280" y="2033737"/>
          <a:ext cx="5616720" cy="42035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2088">
                  <a:extLst>
                    <a:ext uri="{9D8B030D-6E8A-4147-A177-3AD203B41FA5}">
                      <a16:colId xmlns:a16="http://schemas.microsoft.com/office/drawing/2014/main" val="42493373"/>
                    </a:ext>
                  </a:extLst>
                </a:gridCol>
                <a:gridCol w="4694632">
                  <a:extLst>
                    <a:ext uri="{9D8B030D-6E8A-4147-A177-3AD203B41FA5}">
                      <a16:colId xmlns:a16="http://schemas.microsoft.com/office/drawing/2014/main" val="3491423515"/>
                    </a:ext>
                  </a:extLst>
                </a:gridCol>
              </a:tblGrid>
              <a:tr h="323352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noProof="0" dirty="0">
                          <a:effectLst/>
                        </a:rPr>
                        <a:t>9/19 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noProof="0" dirty="0">
                          <a:effectLst/>
                        </a:rPr>
                        <a:t> Dispozice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236138"/>
                  </a:ext>
                </a:extLst>
              </a:tr>
              <a:tr h="323352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u="none" strike="noStrike" noProof="0" dirty="0">
                          <a:effectLst/>
                        </a:rPr>
                        <a:t>9/26 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u="none" strike="noStrike" noProof="0" dirty="0">
                          <a:effectLst/>
                        </a:rPr>
                        <a:t> Střešní konstrukce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395296"/>
                  </a:ext>
                </a:extLst>
              </a:tr>
              <a:tr h="323352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u="none" strike="noStrike" noProof="0" dirty="0">
                          <a:effectLst/>
                        </a:rPr>
                        <a:t>10/3 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u="none" strike="noStrike" noProof="0" dirty="0">
                          <a:effectLst/>
                        </a:rPr>
                        <a:t> Stropní konstrukce - spřažená stropnice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063842"/>
                  </a:ext>
                </a:extLst>
              </a:tr>
              <a:tr h="323352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noProof="0" dirty="0">
                          <a:effectLst/>
                        </a:rPr>
                        <a:t>10/10 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noProof="0" dirty="0">
                          <a:effectLst/>
                        </a:rPr>
                        <a:t> Konzultace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577780"/>
                  </a:ext>
                </a:extLst>
              </a:tr>
              <a:tr h="323352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u="none" strike="noStrike" noProof="0" dirty="0">
                          <a:effectLst/>
                        </a:rPr>
                        <a:t>10/17 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u="none" strike="noStrike" noProof="0" dirty="0">
                          <a:effectLst/>
                        </a:rPr>
                        <a:t> Stropní konstrukce - prolamovaný průvlak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37932"/>
                  </a:ext>
                </a:extLst>
              </a:tr>
              <a:tr h="323352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u="none" strike="noStrike" noProof="0" dirty="0">
                          <a:effectLst/>
                        </a:rPr>
                        <a:t>10/24 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u="none" strike="noStrike" noProof="0" dirty="0">
                          <a:effectLst/>
                        </a:rPr>
                        <a:t> Sloup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687100"/>
                  </a:ext>
                </a:extLst>
              </a:tr>
              <a:tr h="323352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u="none" strike="noStrike" noProof="0" dirty="0">
                          <a:effectLst/>
                        </a:rPr>
                        <a:t>10/31 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u="none" strike="noStrike" noProof="0" dirty="0">
                          <a:effectLst/>
                        </a:rPr>
                        <a:t> Přípoje stropnice a průvlaku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674539"/>
                  </a:ext>
                </a:extLst>
              </a:tr>
              <a:tr h="323352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noProof="0" dirty="0">
                          <a:effectLst/>
                        </a:rPr>
                        <a:t>11/7 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Konzultace (Libor Žáček)</a:t>
                      </a:r>
                    </a:p>
                  </a:txBody>
                  <a:tcPr marL="7036" marR="7036" marT="7036" marB="0" anchor="b"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259818"/>
                  </a:ext>
                </a:extLst>
              </a:tr>
              <a:tr h="323352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noProof="0" dirty="0">
                          <a:effectLst/>
                        </a:rPr>
                        <a:t>11/14 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Konzultace (Libor Žáček)</a:t>
                      </a:r>
                    </a:p>
                  </a:txBody>
                  <a:tcPr marL="7036" marR="7036" marT="7036" marB="0" anchor="b"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268734"/>
                  </a:ext>
                </a:extLst>
              </a:tr>
              <a:tr h="323352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u="none" strike="noStrike" noProof="0" dirty="0">
                          <a:effectLst/>
                        </a:rPr>
                        <a:t>11/21 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u="none" strike="noStrike" noProof="0" dirty="0">
                          <a:effectLst/>
                        </a:rPr>
                        <a:t> Ztužidla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64286"/>
                  </a:ext>
                </a:extLst>
              </a:tr>
              <a:tr h="323352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noProof="0" dirty="0">
                          <a:effectLst/>
                        </a:rPr>
                        <a:t>11/28 </a:t>
                      </a:r>
                      <a:endParaRPr lang="cs-CZ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noProof="0" dirty="0">
                          <a:effectLst/>
                        </a:rPr>
                        <a:t> Patka</a:t>
                      </a:r>
                      <a:endParaRPr lang="cs-CZ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165613"/>
                  </a:ext>
                </a:extLst>
              </a:tr>
              <a:tr h="323352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noProof="0" dirty="0">
                          <a:effectLst/>
                        </a:rPr>
                        <a:t>12/5 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noProof="0" dirty="0">
                          <a:effectLst/>
                        </a:rPr>
                        <a:t> Konzultace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241089"/>
                  </a:ext>
                </a:extLst>
              </a:tr>
              <a:tr h="323352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noProof="0" dirty="0">
                          <a:effectLst/>
                        </a:rPr>
                        <a:t>12/12 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noProof="0" dirty="0">
                          <a:effectLst/>
                        </a:rPr>
                        <a:t> Konzultace + Zápočet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162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7949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6AA8D-9B61-59DE-6F45-2E1B1042C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Už máte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4C41C-4DF9-ABC7-C42B-052D88FB5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4785"/>
            <a:ext cx="10814992" cy="464137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Dispozice: Půdorys, příčný a podélný řez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Zatížení: Stálé, sněhem, větrem, užitné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Střešní konstrukce: Trapézový plech, vaznice, vazník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Stropní konstrukce: Spřažená stropnice, Prolamovaný průvlak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Sloup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Styčníky stropnice na průvlak a průvlaku na sloup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Návrh ztužidel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131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77182-D6B9-595B-EE8B-B2D4F915E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cvičení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9F6E8-E9B2-B2F7-57E3-D6421CAF1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Návrh patky sloupu: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Tuhost patky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Návrh tlačené oblasti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Návrh kotevních šroubů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Návrh přenosu smyku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89D434-4205-CA97-5A9B-9C20CA9E1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6203" y="2938430"/>
            <a:ext cx="3615797" cy="34563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62775B-65A7-65C0-C9F6-C76CF425D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829" y="980728"/>
            <a:ext cx="3823547" cy="300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3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FF9BA-B083-028D-F247-77C6F60CB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26E25-87D8-AA41-5364-BC34A971C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ČSN EN 1993-1-8 </a:t>
            </a:r>
            <a:r>
              <a:rPr lang="cs-CZ" sz="1600" dirty="0"/>
              <a:t>Eurokód 3: Navrhování ocelových konstrukcí - Část 1-8: Navrhování styčníků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EN 1992-4 </a:t>
            </a:r>
            <a:r>
              <a:rPr lang="cs-CZ" sz="1600" dirty="0"/>
              <a:t>Eurokód 2: Navrhování betonových konstrukcí - Část 4: Navrhování kotvení do betonu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>
                <a:hlinkClick r:id="rId2"/>
              </a:rPr>
              <a:t>AISC – </a:t>
            </a:r>
            <a:r>
              <a:rPr lang="cs-CZ" sz="2400" dirty="0" err="1">
                <a:hlinkClick r:id="rId2"/>
              </a:rPr>
              <a:t>Column</a:t>
            </a:r>
            <a:r>
              <a:rPr lang="cs-CZ" sz="2400" dirty="0">
                <a:hlinkClick r:id="rId2"/>
              </a:rPr>
              <a:t> Base </a:t>
            </a:r>
            <a:r>
              <a:rPr lang="cs-CZ" sz="2400" dirty="0" err="1">
                <a:hlinkClick r:id="rId2"/>
              </a:rPr>
              <a:t>Connection</a:t>
            </a:r>
            <a:endParaRPr lang="cs-C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>
                <a:hlinkClick r:id="rId3"/>
              </a:rPr>
              <a:t>AISC Design </a:t>
            </a:r>
            <a:r>
              <a:rPr lang="cs-CZ" sz="2400" dirty="0" err="1">
                <a:hlinkClick r:id="rId3"/>
              </a:rPr>
              <a:t>Guide</a:t>
            </a:r>
            <a:r>
              <a:rPr lang="cs-CZ" sz="2400" dirty="0">
                <a:hlinkClick r:id="rId3"/>
              </a:rPr>
              <a:t> 1</a:t>
            </a:r>
            <a:endParaRPr lang="cs-C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>
                <a:hlinkClick r:id="rId4"/>
              </a:rPr>
              <a:t>Heronjournal.nl</a:t>
            </a:r>
            <a:r>
              <a:rPr lang="cs-CZ" sz="2400" dirty="0"/>
              <a:t> (background k EN 1993-1-8)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hlinkClick r:id="rId5"/>
              </a:rPr>
              <a:t>Component method for steel column bases</a:t>
            </a:r>
            <a:endParaRPr lang="cs-CZ" sz="2000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hlinkClick r:id="rId6"/>
              </a:rPr>
              <a:t>Base plate in bending and anchor bolts in tension </a:t>
            </a:r>
            <a:endParaRPr lang="cs-CZ" sz="2000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hlinkClick r:id="rId7"/>
              </a:rPr>
              <a:t>Concrete in compression and base plate in bending </a:t>
            </a:r>
            <a:endParaRPr lang="cs-CZ" sz="2000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hlinkClick r:id="rId8"/>
              </a:rPr>
              <a:t>Steel column base classification</a:t>
            </a:r>
            <a:endParaRPr lang="cs-CZ" sz="2000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hlinkClick r:id="rId9"/>
              </a:rPr>
              <a:t>Column bases in shear and normal force</a:t>
            </a:r>
            <a:endParaRPr lang="cs-CZ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>
                <a:hlinkClick r:id="rId10"/>
              </a:rPr>
              <a:t>Projekt INFASO</a:t>
            </a:r>
            <a:endParaRPr lang="cs-CZ" sz="2400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84614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05D0D6-085A-266F-AA58-D7065A314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8" y="-1"/>
            <a:ext cx="9145016" cy="685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92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4C714B8-E865-95E1-62D2-FDBEABBC9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49206" cy="35301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5E1916-D133-9496-427F-C606ABE20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30159"/>
            <a:ext cx="2516418" cy="33552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80830D-AE73-21E2-47C7-E3077DDA0B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6418" y="3530159"/>
            <a:ext cx="4473634" cy="3355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D7D84A-F820-D179-D6C0-B263B29AAFF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7498" b="16070"/>
          <a:stretch/>
        </p:blipFill>
        <p:spPr>
          <a:xfrm>
            <a:off x="6349206" y="3530159"/>
            <a:ext cx="5853096" cy="3355225"/>
          </a:xfrm>
          <a:prstGeom prst="rect">
            <a:avLst/>
          </a:prstGeom>
        </p:spPr>
      </p:pic>
      <p:pic>
        <p:nvPicPr>
          <p:cNvPr id="6" name="Picture 5" descr="A close-up of a metal base&#10;&#10;Description automatically generated">
            <a:extLst>
              <a:ext uri="{FF2B5EF4-FFF2-40B4-BE49-F238E27FC236}">
                <a16:creationId xmlns:a16="http://schemas.microsoft.com/office/drawing/2014/main" id="{53E0FAD3-F0CF-2214-DDB6-8009177843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8" b="6288"/>
          <a:stretch/>
        </p:blipFill>
        <p:spPr>
          <a:xfrm>
            <a:off x="6349206" y="0"/>
            <a:ext cx="5853096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511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B1DD-3B5E-4610-C146-C9A492208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Tuhost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CD639-008B-A23A-4024-57BE374E0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Tuhost patky závisí na: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Vzdálenosti kotevních šroubů od osy otáčení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Průměru kotevních šroubů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Tloušťce patního plechu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Výztuhách patního plechu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Normálové síle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34FE605-8D0E-8574-572B-714BB772B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936" y="3774522"/>
            <a:ext cx="6457452" cy="256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17968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VUT">
      <a:dk1>
        <a:srgbClr val="000000"/>
      </a:dk1>
      <a:lt1>
        <a:srgbClr val="FFFFFF"/>
      </a:lt1>
      <a:dk2>
        <a:srgbClr val="595959"/>
      </a:dk2>
      <a:lt2>
        <a:srgbClr val="F1F5F5"/>
      </a:lt2>
      <a:accent1>
        <a:srgbClr val="C00000"/>
      </a:accent1>
      <a:accent2>
        <a:srgbClr val="FF0000"/>
      </a:accent2>
      <a:accent3>
        <a:srgbClr val="FFC000"/>
      </a:accent3>
      <a:accent4>
        <a:srgbClr val="FFFF00"/>
      </a:accent4>
      <a:accent5>
        <a:srgbClr val="B0F0C1"/>
      </a:accent5>
      <a:accent6>
        <a:srgbClr val="92CDDC"/>
      </a:accent6>
      <a:hlink>
        <a:srgbClr val="31859B"/>
      </a:hlink>
      <a:folHlink>
        <a:srgbClr val="205867"/>
      </a:folHlink>
    </a:clrScheme>
    <a:fontScheme name="VU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622D1BFAF5F44F85D35E69B0B30D79" ma:contentTypeVersion="13" ma:contentTypeDescription="Create a new document." ma:contentTypeScope="" ma:versionID="2d9aec797481ff8219a35c23df20c85d">
  <xsd:schema xmlns:xsd="http://www.w3.org/2001/XMLSchema" xmlns:xs="http://www.w3.org/2001/XMLSchema" xmlns:p="http://schemas.microsoft.com/office/2006/metadata/properties" xmlns:ns2="8105bf9c-1805-4ff7-8334-bbb2af79fc35" xmlns:ns3="aa9b80a4-2691-4765-9533-82ab4a6eb616" targetNamespace="http://schemas.microsoft.com/office/2006/metadata/properties" ma:root="true" ma:fieldsID="2f6fd967ce6c39382fbb310ecc7d2103" ns2:_="" ns3:_="">
    <xsd:import namespace="8105bf9c-1805-4ff7-8334-bbb2af79fc35"/>
    <xsd:import namespace="aa9b80a4-2691-4765-9533-82ab4a6eb6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5bf9c-1805-4ff7-8334-bbb2af79fc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9b80a4-2691-4765-9533-82ab4a6eb61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4648B6-8DDD-42FA-B3C8-9C0989E09A36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aa9b80a4-2691-4765-9533-82ab4a6eb616"/>
    <ds:schemaRef ds:uri="http://schemas.microsoft.com/office/infopath/2007/PartnerControls"/>
    <ds:schemaRef ds:uri="8105bf9c-1805-4ff7-8334-bbb2af79fc3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C067ED0-22FE-4709-9794-F841898DD1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05bf9c-1805-4ff7-8334-bbb2af79fc35"/>
    <ds:schemaRef ds:uri="aa9b80a4-2691-4765-9533-82ab4a6eb6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4B27EF7-B385-422E-B64A-6AE743D0E9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26007</TotalTime>
  <Words>1325</Words>
  <Application>Microsoft Office PowerPoint</Application>
  <PresentationFormat>Widescreen</PresentationFormat>
  <Paragraphs>256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Cambria Math</vt:lpstr>
      <vt:lpstr>Noto Sans</vt:lpstr>
      <vt:lpstr>Wingdings</vt:lpstr>
      <vt:lpstr>Motiv systému Office</vt:lpstr>
      <vt:lpstr>Kovové konstrukce II</vt:lpstr>
      <vt:lpstr>Prezentuje</vt:lpstr>
      <vt:lpstr>Semestrální projekt – Patrové garáže</vt:lpstr>
      <vt:lpstr>Už máte</vt:lpstr>
      <vt:lpstr>Obsah cvičení</vt:lpstr>
      <vt:lpstr>Literatura</vt:lpstr>
      <vt:lpstr>PowerPoint Presentation</vt:lpstr>
      <vt:lpstr>PowerPoint Presentation</vt:lpstr>
      <vt:lpstr>Tuhost</vt:lpstr>
      <vt:lpstr>Tuhost</vt:lpstr>
      <vt:lpstr>Kloubová patka</vt:lpstr>
      <vt:lpstr>Přenos tlakové síly</vt:lpstr>
      <vt:lpstr>Přenos tlakové síly</vt:lpstr>
      <vt:lpstr>Přenos tlakové síly</vt:lpstr>
      <vt:lpstr>Přenos smykové síly</vt:lpstr>
      <vt:lpstr>Přenos smykové síly</vt:lpstr>
      <vt:lpstr>PowerPoint Presentation</vt:lpstr>
      <vt:lpstr>Přenos smykové síly</vt:lpstr>
      <vt:lpstr>Přenos smykové síly</vt:lpstr>
      <vt:lpstr>Přenos tahové síly</vt:lpstr>
      <vt:lpstr>PowerPoint Presentation</vt:lpstr>
      <vt:lpstr>Další problematika</vt:lpstr>
      <vt:lpstr>Úkol do projektu</vt:lpstr>
      <vt:lpstr>Do příště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martin.vild@ideastatica.com</dc:creator>
  <cp:lastModifiedBy>Martin Vild</cp:lastModifiedBy>
  <cp:revision>368</cp:revision>
  <dcterms:created xsi:type="dcterms:W3CDTF">2016-01-14T08:43:43Z</dcterms:created>
  <dcterms:modified xsi:type="dcterms:W3CDTF">2024-11-25T15:28:59Z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0x010100D6622D1BFAF5F44F85D35E69B0B30D79</vt:lpwstr>
  </property>
</Properties>
</file>