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4"/>
  </p:notesMasterIdLst>
  <p:sldIdLst>
    <p:sldId id="257" r:id="rId5"/>
    <p:sldId id="306" r:id="rId6"/>
    <p:sldId id="322" r:id="rId7"/>
    <p:sldId id="321" r:id="rId8"/>
    <p:sldId id="325" r:id="rId9"/>
    <p:sldId id="315" r:id="rId10"/>
    <p:sldId id="326" r:id="rId11"/>
    <p:sldId id="327" r:id="rId12"/>
    <p:sldId id="328" r:id="rId13"/>
    <p:sldId id="333" r:id="rId14"/>
    <p:sldId id="334" r:id="rId15"/>
    <p:sldId id="335" r:id="rId16"/>
    <p:sldId id="336" r:id="rId17"/>
    <p:sldId id="337" r:id="rId18"/>
    <p:sldId id="338" r:id="rId19"/>
    <p:sldId id="339" r:id="rId20"/>
    <p:sldId id="340" r:id="rId21"/>
    <p:sldId id="341" r:id="rId22"/>
    <p:sldId id="323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8D1B"/>
    <a:srgbClr val="FFFFFF"/>
    <a:srgbClr val="E4002B"/>
    <a:srgbClr val="EEF8F6"/>
    <a:srgbClr val="003DA5"/>
    <a:srgbClr val="00AB8E"/>
    <a:srgbClr val="8246AF"/>
    <a:srgbClr val="00A9E0"/>
    <a:srgbClr val="7A99AC"/>
    <a:srgbClr val="D4EC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0" autoAdjust="0"/>
    <p:restoredTop sz="85071" autoAdjust="0"/>
  </p:normalViewPr>
  <p:slideViewPr>
    <p:cSldViewPr>
      <p:cViewPr varScale="1">
        <p:scale>
          <a:sx n="104" d="100"/>
          <a:sy n="104" d="100"/>
        </p:scale>
        <p:origin x="87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4" d="100"/>
          <a:sy n="104" d="100"/>
        </p:scale>
        <p:origin x="324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7B827-01B0-40C7-BA68-3ACC7CEACCE7}" type="datetimeFigureOut">
              <a:rPr lang="cs-CZ" smtClean="0"/>
              <a:t>21.11.2024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1BD250-9BF5-4AE8-86BD-080F3A22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409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Konstruk</a:t>
            </a:r>
            <a:r>
              <a:rPr lang="cs-CZ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ční řešení:</a:t>
            </a:r>
          </a:p>
          <a:p>
            <a:endParaRPr lang="cs-CZ" b="1" u="sng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Zajištění prostorové tuhosti konstrukce </a:t>
            </a:r>
          </a:p>
          <a:p>
            <a:r>
              <a:rPr lang="cs-CZ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Tuhost konstrukce ve vodorovných rovinách 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 nutné zajistit v návaznosti na provedení svislých konstrukcí:</a:t>
            </a:r>
          </a:p>
          <a:p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 vodorovném směru musí být veškeré silové účinky přeneseny do tuhých vazeb a konstrukce</a:t>
            </a:r>
          </a:p>
          <a:p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musí být tvarově stabilní. </a:t>
            </a:r>
          </a:p>
          <a:p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Tohoto lze docílit obvykle následujícími způsoby:</a:t>
            </a:r>
          </a:p>
          <a:p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a) Vodorovné konstrukce musí být tuhé – železobetonová deska, spřažené stropní konstrukce apod.</a:t>
            </a:r>
          </a:p>
          <a:p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b) Vodorovné konstrukce musí být ztuženy příhradovým ztužidlem</a:t>
            </a:r>
          </a:p>
          <a:p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c) Vhodnou kombinací a) a b)</a:t>
            </a:r>
          </a:p>
          <a:p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BD250-9BF5-4AE8-86BD-080F3A22271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455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Výpočet je třeba přizpůsobit konkrétní vaší navržené geometrii. Zde je uveden pouze příklad řešení na vybrané geometrii</a:t>
            </a:r>
            <a:endParaRPr lang="en-GB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BD250-9BF5-4AE8-86BD-080F3A22271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56363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Výpočet je třeba přizpůsobit konkrétní vaší navržené geometrii. Zde je uveden pouze příklad řešení na vybrané geometrii.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BD250-9BF5-4AE8-86BD-080F3A22271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776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Příslušný prvek ztužidla – vazník nebo vaznici by bylo třeba dodatečně posoudit</a:t>
            </a:r>
          </a:p>
          <a:p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přidáním vlivu této normálové síly.</a:t>
            </a:r>
          </a:p>
          <a:p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Normálové napětí, vzpěr, interakce, namáhání přípojů – páčení atd. </a:t>
            </a:r>
            <a:endParaRPr lang="en-GB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BD250-9BF5-4AE8-86BD-080F3A22271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66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Výpočet je třeba přizpůsobit konkrétní vaší navržené geometrii. Zde je uveden pouze příklad řešení na vybrané geometrii</a:t>
            </a:r>
            <a:endParaRPr lang="en-GB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BD250-9BF5-4AE8-86BD-080F3A22271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8387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BD250-9BF5-4AE8-86BD-080F3A22271A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3862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text 15"/>
          <p:cNvSpPr>
            <a:spLocks noGrp="1"/>
          </p:cNvSpPr>
          <p:nvPr>
            <p:ph type="body" sz="quarter" idx="11" hasCustomPrompt="1"/>
          </p:nvPr>
        </p:nvSpPr>
        <p:spPr>
          <a:xfrm>
            <a:off x="1195918" y="3933825"/>
            <a:ext cx="9503833" cy="122336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aseline="0"/>
            </a:lvl1pPr>
          </a:lstStyle>
          <a:p>
            <a:pPr lvl="0"/>
            <a:r>
              <a:rPr lang="cs-CZ"/>
              <a:t>doplňující popis prezentace</a:t>
            </a:r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2" hasCustomPrompt="1"/>
          </p:nvPr>
        </p:nvSpPr>
        <p:spPr>
          <a:xfrm>
            <a:off x="1195918" y="5661496"/>
            <a:ext cx="6724649" cy="431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aseline="0"/>
            </a:lvl1pPr>
          </a:lstStyle>
          <a:p>
            <a:pPr lvl="0"/>
            <a:r>
              <a:rPr lang="cs-CZ"/>
              <a:t>Autor: Jméno Příjmení</a:t>
            </a:r>
          </a:p>
        </p:txBody>
      </p:sp>
      <p:sp>
        <p:nvSpPr>
          <p:cNvPr id="20" name="Zástupný symbol pro text 19"/>
          <p:cNvSpPr>
            <a:spLocks noGrp="1"/>
          </p:cNvSpPr>
          <p:nvPr>
            <p:ph type="body" sz="quarter" idx="13" hasCustomPrompt="1"/>
          </p:nvPr>
        </p:nvSpPr>
        <p:spPr>
          <a:xfrm>
            <a:off x="8208434" y="5661496"/>
            <a:ext cx="2495551" cy="4318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600"/>
            </a:lvl1pPr>
          </a:lstStyle>
          <a:p>
            <a:pPr lvl="0"/>
            <a:r>
              <a:rPr lang="cs-CZ"/>
              <a:t>datum</a:t>
            </a:r>
          </a:p>
        </p:txBody>
      </p:sp>
      <p:sp>
        <p:nvSpPr>
          <p:cNvPr id="23" name="Nadpis 22"/>
          <p:cNvSpPr>
            <a:spLocks noGrp="1"/>
          </p:cNvSpPr>
          <p:nvPr>
            <p:ph type="title" hasCustomPrompt="1"/>
          </p:nvPr>
        </p:nvSpPr>
        <p:spPr>
          <a:xfrm>
            <a:off x="1199456" y="2852936"/>
            <a:ext cx="9505056" cy="93610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rPr lang="cs-CZ"/>
              <a:t>HLAVNÍ NÁZEV</a:t>
            </a:r>
            <a:br>
              <a:rPr lang="cs-CZ"/>
            </a:br>
            <a:r>
              <a:rPr lang="cs-CZ"/>
              <a:t>PREZENTACE</a:t>
            </a:r>
          </a:p>
        </p:txBody>
      </p:sp>
    </p:spTree>
    <p:extLst>
      <p:ext uri="{BB962C8B-B14F-4D97-AF65-F5344CB8AC3E}">
        <p14:creationId xmlns:p14="http://schemas.microsoft.com/office/powerpoint/2010/main" val="35008624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994122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09600" y="1484785"/>
            <a:ext cx="10972800" cy="4641379"/>
          </a:xfrm>
          <a:prstGeom prst="rect">
            <a:avLst/>
          </a:prstGeom>
        </p:spPr>
        <p:txBody>
          <a:bodyPr/>
          <a:lstStyle>
            <a:lvl1pPr marL="0" indent="0" algn="l">
              <a:buFont typeface="Wingdings" panose="05000000000000000000" pitchFamily="2" charset="2"/>
              <a:buNone/>
              <a:defRPr sz="2800" baseline="0"/>
            </a:lvl1pPr>
            <a:lvl2pPr marL="742950" indent="-285750">
              <a:buFont typeface="Wingdings" panose="05000000000000000000" pitchFamily="2" charset="2"/>
              <a:buChar char="§"/>
              <a:defRPr sz="2400"/>
            </a:lvl2pPr>
            <a:lvl3pPr marL="1143000" indent="-228600">
              <a:buFont typeface="Wingdings" panose="05000000000000000000" pitchFamily="2" charset="2"/>
              <a:buChar char="§"/>
              <a:defRPr sz="2000"/>
            </a:lvl3pPr>
            <a:lvl4pPr marL="1600200" indent="-228600">
              <a:buFont typeface="Wingdings" panose="05000000000000000000" pitchFamily="2" charset="2"/>
              <a:buChar char="§"/>
              <a:defRPr sz="1800"/>
            </a:lvl4pPr>
            <a:lvl5pPr marL="2057400" indent="-228600">
              <a:buFont typeface="Wingdings" panose="05000000000000000000" pitchFamily="2" charset="2"/>
              <a:buChar char="§"/>
              <a:defRPr sz="2800"/>
            </a:lvl5pPr>
          </a:lstStyle>
          <a:p>
            <a:pPr lvl="0"/>
            <a:r>
              <a:rPr lang="cs-CZ" dirty="0"/>
              <a:t>Kliknutím na některou z ikon můžete vložit libovolný objekt (obrázek, graf, tabulku atd.)</a:t>
            </a:r>
          </a:p>
        </p:txBody>
      </p:sp>
    </p:spTree>
    <p:extLst>
      <p:ext uri="{BB962C8B-B14F-4D97-AF65-F5344CB8AC3E}">
        <p14:creationId xmlns:p14="http://schemas.microsoft.com/office/powerpoint/2010/main" val="2412591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0"/>
          </p:nvPr>
        </p:nvSpPr>
        <p:spPr>
          <a:xfrm>
            <a:off x="624418" y="1628775"/>
            <a:ext cx="5278967" cy="4679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endParaRPr lang="cs-CZ"/>
          </a:p>
        </p:txBody>
      </p:sp>
      <p:sp>
        <p:nvSpPr>
          <p:cNvPr id="10" name="Zástupný symbol pro text 8"/>
          <p:cNvSpPr>
            <a:spLocks noGrp="1"/>
          </p:cNvSpPr>
          <p:nvPr>
            <p:ph type="body" sz="quarter" idx="11"/>
          </p:nvPr>
        </p:nvSpPr>
        <p:spPr>
          <a:xfrm>
            <a:off x="6288022" y="1628800"/>
            <a:ext cx="5278967" cy="4679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6047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  <a:defRPr sz="2000"/>
            </a:lvl1pPr>
            <a:lvl2pPr marL="742950" indent="-285750">
              <a:buClr>
                <a:srgbClr val="FF0000"/>
              </a:buClr>
              <a:buFont typeface="Wingdings" panose="05000000000000000000" pitchFamily="2" charset="2"/>
              <a:buChar char="§"/>
              <a:defRPr sz="2000"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 sz="1800"/>
            </a:lvl3pPr>
            <a:lvl4pPr marL="1600200" indent="-228600">
              <a:buClr>
                <a:srgbClr val="FF0000"/>
              </a:buClr>
              <a:buFont typeface="Wingdings" panose="05000000000000000000" pitchFamily="2" charset="2"/>
              <a:buChar char="§"/>
              <a:defRPr sz="1600"/>
            </a:lvl4pPr>
            <a:lvl5pPr marL="2057400" indent="-228600">
              <a:buClr>
                <a:srgbClr val="FF0000"/>
              </a:buClr>
              <a:buFont typeface="Wingdings" panose="05000000000000000000" pitchFamily="2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  <a:defRPr sz="2000"/>
            </a:lvl1pPr>
            <a:lvl2pPr marL="742950" indent="-285750">
              <a:buClr>
                <a:srgbClr val="FF0000"/>
              </a:buClr>
              <a:buFont typeface="Wingdings" panose="05000000000000000000" pitchFamily="2" charset="2"/>
              <a:buChar char="§"/>
              <a:defRPr sz="2000"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 sz="1800"/>
            </a:lvl3pPr>
            <a:lvl4pPr marL="1600200" indent="-228600">
              <a:buClr>
                <a:srgbClr val="FF0000"/>
              </a:buClr>
              <a:buFont typeface="Wingdings" panose="05000000000000000000" pitchFamily="2" charset="2"/>
              <a:buChar char="§"/>
              <a:defRPr sz="1600"/>
            </a:lvl4pPr>
            <a:lvl5pPr marL="2057400" indent="-228600">
              <a:buClr>
                <a:srgbClr val="FF0000"/>
              </a:buClr>
              <a:buFont typeface="Wingdings" panose="05000000000000000000" pitchFamily="2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</p:spTree>
    <p:extLst>
      <p:ext uri="{BB962C8B-B14F-4D97-AF65-F5344CB8AC3E}">
        <p14:creationId xmlns:p14="http://schemas.microsoft.com/office/powerpoint/2010/main" val="11770502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atič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96012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11047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 userDrawn="1"/>
        </p:nvSpPr>
        <p:spPr>
          <a:xfrm>
            <a:off x="587023" y="6453398"/>
            <a:ext cx="11604977" cy="404603"/>
          </a:xfrm>
          <a:prstGeom prst="rect">
            <a:avLst/>
          </a:prstGeom>
          <a:solidFill>
            <a:srgbClr val="658D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09" y="6453397"/>
            <a:ext cx="539552" cy="404664"/>
          </a:xfrm>
          <a:prstGeom prst="rect">
            <a:avLst/>
          </a:prstGeom>
        </p:spPr>
      </p:pic>
      <p:sp>
        <p:nvSpPr>
          <p:cNvPr id="8" name="TextovéPole 7"/>
          <p:cNvSpPr txBox="1"/>
          <p:nvPr userDrawn="1"/>
        </p:nvSpPr>
        <p:spPr>
          <a:xfrm>
            <a:off x="2309" y="6505600"/>
            <a:ext cx="121896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>
                <a:solidFill>
                  <a:schemeClr val="bg1"/>
                </a:solidFill>
                <a:latin typeface="+mn-lt"/>
              </a:rPr>
              <a:t>Vysoké učení technické v Brně • Fakulta stavební</a:t>
            </a:r>
            <a:endParaRPr lang="cs-CZ" sz="1400" b="1" u="sng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TextovéPole 1"/>
          <p:cNvSpPr txBox="1"/>
          <p:nvPr userDrawn="1"/>
        </p:nvSpPr>
        <p:spPr>
          <a:xfrm>
            <a:off x="10945216" y="6505600"/>
            <a:ext cx="11994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DEBEA6-E072-4742-A160-4D4AA6A82949}" type="slidenum">
              <a:rPr lang="cs-CZ" sz="1400" b="1" smtClean="0">
                <a:solidFill>
                  <a:schemeClr val="bg1"/>
                </a:solidFill>
              </a:rPr>
              <a:pPr algn="r"/>
              <a:t>‹#›</a:t>
            </a:fld>
            <a:r>
              <a:rPr lang="cs-CZ" sz="1400" b="1" dirty="0">
                <a:solidFill>
                  <a:schemeClr val="bg1"/>
                </a:solidFill>
              </a:rPr>
              <a:t>/21</a:t>
            </a:r>
          </a:p>
        </p:txBody>
      </p:sp>
    </p:spTree>
    <p:extLst>
      <p:ext uri="{BB962C8B-B14F-4D97-AF65-F5344CB8AC3E}">
        <p14:creationId xmlns:p14="http://schemas.microsoft.com/office/powerpoint/2010/main" val="3027624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5" r:id="rId5"/>
    <p:sldLayoutId id="2147483656" r:id="rId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7" Type="http://schemas.openxmlformats.org/officeDocument/2006/relationships/image" Target="../media/image3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1.e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33.emf"/><Relationship Id="rId4" Type="http://schemas.openxmlformats.org/officeDocument/2006/relationships/image" Target="../media/image32.emf"/><Relationship Id="rId9" Type="http://schemas.openxmlformats.org/officeDocument/2006/relationships/image" Target="../media/image5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3" Type="http://schemas.openxmlformats.org/officeDocument/2006/relationships/image" Target="../media/image58.png"/><Relationship Id="rId7" Type="http://schemas.openxmlformats.org/officeDocument/2006/relationships/image" Target="../media/image61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image" Target="../media/image6.emf"/><Relationship Id="rId4" Type="http://schemas.openxmlformats.org/officeDocument/2006/relationships/image" Target="../media/image59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hyperlink" Target="mailto:vild.m@fce.vutbr.cz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ce.vutbr.cz/KDK/vild.m/" TargetMode="External"/><Relationship Id="rId5" Type="http://schemas.openxmlformats.org/officeDocument/2006/relationships/hyperlink" Target="https://www.scopus.com/authid/detail.uri?authorId=56188615700" TargetMode="Externa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e.vutbr.cz/KDK/pesek.o/BO04/P%C5%99%C3%AD%C4%8Dn%C3%A9%20ztu%C5%BEidlo%20-%20st%C5%99e%C5%A1n%C3%AD%20%C4%8D%C3%A1st.pdf" TargetMode="External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11" Type="http://schemas.openxmlformats.org/officeDocument/2006/relationships/image" Target="../media/image16.png"/><Relationship Id="rId5" Type="http://schemas.openxmlformats.org/officeDocument/2006/relationships/image" Target="../media/image9.emf"/><Relationship Id="rId10" Type="http://schemas.openxmlformats.org/officeDocument/2006/relationships/image" Target="../media/image15.png"/><Relationship Id="rId4" Type="http://schemas.openxmlformats.org/officeDocument/2006/relationships/image" Target="../media/image8.emf"/><Relationship Id="rId9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2.emf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4.emf"/><Relationship Id="rId10" Type="http://schemas.openxmlformats.org/officeDocument/2006/relationships/image" Target="../media/image24.png"/><Relationship Id="rId4" Type="http://schemas.openxmlformats.org/officeDocument/2006/relationships/image" Target="../media/image13.emf"/><Relationship Id="rId9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D496E5E-4976-E933-97B5-1E57CC15BDD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3200" dirty="0"/>
              <a:t>BOA00</a:t>
            </a:r>
            <a:r>
              <a:rPr lang="cs-CZ" sz="3200" dirty="0"/>
              <a:t>9</a:t>
            </a:r>
            <a:endParaRPr lang="en-US" sz="32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2F06B0-1F40-D574-D8DB-37D3014F846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Ing. Martin Vild, Ph.D.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4CD9D6-F97C-ADA7-8E0D-DFC0B163DB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11/2024 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E3DD58E-7DCB-BE97-4296-AB015D1DA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Kovové konstrukce II</a:t>
            </a:r>
            <a:endParaRPr lang="en-US" sz="4000" dirty="0"/>
          </a:p>
        </p:txBody>
      </p:sp>
      <p:pic>
        <p:nvPicPr>
          <p:cNvPr id="6" name="Picture 2" descr="https://www.vutbr.cz/data_storage/multimedia/jvs/loga/02_fakulty/FAST/1-zakladni/EN/PNG/FCE_color_RGB_EN.png">
            <a:extLst>
              <a:ext uri="{FF2B5EF4-FFF2-40B4-BE49-F238E27FC236}">
                <a16:creationId xmlns:a16="http://schemas.microsoft.com/office/drawing/2014/main" id="{7C5F53A3-4C3E-BD7C-6079-581A0283FE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303912" cy="122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4311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39CB5FE-F0B3-FAFC-E3F2-42A3267C56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7184" y="0"/>
            <a:ext cx="8517632" cy="6858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194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B2886DC-F2F2-345A-3908-E96A916C47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217" y="0"/>
            <a:ext cx="10215565" cy="40422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B8E1225-7E03-A310-1691-CE4A467F73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7427" y="3966723"/>
            <a:ext cx="10297144" cy="2918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8991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C26C8BD-2737-59DD-55B8-B4570B70D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107" y="0"/>
            <a:ext cx="1174778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322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829747FE-64F5-EB37-9C3C-F6A039238E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392" y="-15922"/>
            <a:ext cx="11717216" cy="6901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094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03F42-CE8D-35C4-46B2-6FEE8580F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Deformace vodorovné části ztužení</a:t>
            </a:r>
            <a:endParaRPr lang="en-US" dirty="0"/>
          </a:p>
        </p:txBody>
      </p:sp>
      <p:sp>
        <p:nvSpPr>
          <p:cNvPr id="5" name="TextovéPole 54">
            <a:extLst>
              <a:ext uri="{FF2B5EF4-FFF2-40B4-BE49-F238E27FC236}">
                <a16:creationId xmlns:a16="http://schemas.microsoft.com/office/drawing/2014/main" id="{BA908BBB-2333-60AF-17EE-A093307D9DCC}"/>
              </a:ext>
            </a:extLst>
          </p:cNvPr>
          <p:cNvSpPr txBox="1"/>
          <p:nvPr/>
        </p:nvSpPr>
        <p:spPr>
          <a:xfrm>
            <a:off x="168970" y="2234691"/>
            <a:ext cx="4732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Obrázek 3">
            <a:extLst>
              <a:ext uri="{FF2B5EF4-FFF2-40B4-BE49-F238E27FC236}">
                <a16:creationId xmlns:a16="http://schemas.microsoft.com/office/drawing/2014/main" id="{E93A606A-CA1A-67DC-B9CC-AE9E1B1F95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116" y="1871061"/>
            <a:ext cx="6628661" cy="1040265"/>
          </a:xfrm>
          <a:prstGeom prst="rect">
            <a:avLst/>
          </a:prstGeom>
        </p:spPr>
      </p:pic>
      <p:pic>
        <p:nvPicPr>
          <p:cNvPr id="8" name="Obrázek 6">
            <a:extLst>
              <a:ext uri="{FF2B5EF4-FFF2-40B4-BE49-F238E27FC236}">
                <a16:creationId xmlns:a16="http://schemas.microsoft.com/office/drawing/2014/main" id="{C566E7C2-243B-F27D-371D-510027344B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337" y="3016203"/>
            <a:ext cx="8194035" cy="3381665"/>
          </a:xfrm>
          <a:prstGeom prst="rect">
            <a:avLst/>
          </a:prstGeom>
        </p:spPr>
      </p:pic>
      <p:sp>
        <p:nvSpPr>
          <p:cNvPr id="9" name="Obdélník 7">
            <a:extLst>
              <a:ext uri="{FF2B5EF4-FFF2-40B4-BE49-F238E27FC236}">
                <a16:creationId xmlns:a16="http://schemas.microsoft.com/office/drawing/2014/main" id="{71973A17-824C-DA15-743E-195C096E6C74}"/>
              </a:ext>
            </a:extLst>
          </p:cNvPr>
          <p:cNvSpPr/>
          <p:nvPr/>
        </p:nvSpPr>
        <p:spPr>
          <a:xfrm>
            <a:off x="1189830" y="1124744"/>
            <a:ext cx="96326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Opět se využije ekvivalentní nosník konstantního průřezu s odpovídající náhradní ohybovou tuhostí</a:t>
            </a:r>
          </a:p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Jde o MSP – charakteristické hodnoty zatížení – vítr na pozici hlavního proměnného zatížení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61">
            <a:extLst>
              <a:ext uri="{FF2B5EF4-FFF2-40B4-BE49-F238E27FC236}">
                <a16:creationId xmlns:a16="http://schemas.microsoft.com/office/drawing/2014/main" id="{6042C4A4-4F77-5BA1-5C86-F78935334CE6}"/>
              </a:ext>
            </a:extLst>
          </p:cNvPr>
          <p:cNvSpPr/>
          <p:nvPr/>
        </p:nvSpPr>
        <p:spPr>
          <a:xfrm>
            <a:off x="7529300" y="1748283"/>
            <a:ext cx="46627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Největší deformace může být v závislosti na 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konfiguraci geometrie v různých místech.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Může jít o deformaci nějakého převislého konce, nebo deformací v některém poli.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Obdélník 62">
            <a:extLst>
              <a:ext uri="{FF2B5EF4-FFF2-40B4-BE49-F238E27FC236}">
                <a16:creationId xmlns:a16="http://schemas.microsoft.com/office/drawing/2014/main" id="{01C78AD3-605F-1310-7016-BFEB4762C434}"/>
              </a:ext>
            </a:extLst>
          </p:cNvPr>
          <p:cNvSpPr/>
          <p:nvPr/>
        </p:nvSpPr>
        <p:spPr>
          <a:xfrm>
            <a:off x="8468372" y="3140168"/>
            <a:ext cx="372362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Jednotlivé části konstrukce lze rozdělit na nosníky a konzoly s přidáním odpovídajících silových účinků. 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bdélník 63">
                <a:extLst>
                  <a:ext uri="{FF2B5EF4-FFF2-40B4-BE49-F238E27FC236}">
                    <a16:creationId xmlns:a16="http://schemas.microsoft.com/office/drawing/2014/main" id="{04E4A4F2-A9FB-DDD1-4874-0ED255AE584D}"/>
                  </a:ext>
                </a:extLst>
              </p:cNvPr>
              <p:cNvSpPr/>
              <p:nvPr/>
            </p:nvSpPr>
            <p:spPr>
              <a:xfrm>
                <a:off x="8468371" y="4941168"/>
                <a:ext cx="3838707" cy="14773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Deformace lze řešit odděleně pro jednotlivé silové účinky. V rozdělených místech musí deformace konstrukce spojitá.  (Zde </a:t>
                </a:r>
                <a14:m>
                  <m:oMath xmlns:m="http://schemas.openxmlformats.org/officeDocument/2006/math">
                    <m:r>
                      <a:rPr lang="cs-CZ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cs-CZ" baseline="-250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3</a:t>
                </a:r>
                <a:r>
                  <a:rPr lang="cs-CZ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je identické na obou částech) </a:t>
                </a:r>
                <a:endParaRPr lang="en-GB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2" name="Obdélník 63">
                <a:extLst>
                  <a:ext uri="{FF2B5EF4-FFF2-40B4-BE49-F238E27FC236}">
                    <a16:creationId xmlns:a16="http://schemas.microsoft.com/office/drawing/2014/main" id="{04E4A4F2-A9FB-DDD1-4874-0ED255AE58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8371" y="4941168"/>
                <a:ext cx="3838707" cy="1477328"/>
              </a:xfrm>
              <a:prstGeom prst="rect">
                <a:avLst/>
              </a:prstGeom>
              <a:blipFill>
                <a:blip r:embed="rId5"/>
                <a:stretch>
                  <a:fillRect l="-1270" t="-2479" b="-57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bdélník 8">
                <a:extLst>
                  <a:ext uri="{FF2B5EF4-FFF2-40B4-BE49-F238E27FC236}">
                    <a16:creationId xmlns:a16="http://schemas.microsoft.com/office/drawing/2014/main" id="{41E2BEE3-6170-7248-232E-66ED72634968}"/>
                  </a:ext>
                </a:extLst>
              </p:cNvPr>
              <p:cNvSpPr/>
              <p:nvPr/>
            </p:nvSpPr>
            <p:spPr>
              <a:xfrm>
                <a:off x="168970" y="3983078"/>
                <a:ext cx="150637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Obdélník 8">
                <a:extLst>
                  <a:ext uri="{FF2B5EF4-FFF2-40B4-BE49-F238E27FC236}">
                    <a16:creationId xmlns:a16="http://schemas.microsoft.com/office/drawing/2014/main" id="{41E2BEE3-6170-7248-232E-66ED726349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970" y="3983078"/>
                <a:ext cx="1506373" cy="369332"/>
              </a:xfrm>
              <a:prstGeom prst="rect">
                <a:avLst/>
              </a:prstGeom>
              <a:blipFill>
                <a:blip r:embed="rId6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délník 64">
                <a:extLst>
                  <a:ext uri="{FF2B5EF4-FFF2-40B4-BE49-F238E27FC236}">
                    <a16:creationId xmlns:a16="http://schemas.microsoft.com/office/drawing/2014/main" id="{044BC31F-BD86-D270-C05D-8BEB360A9A7A}"/>
                  </a:ext>
                </a:extLst>
              </p:cNvPr>
              <p:cNvSpPr/>
              <p:nvPr/>
            </p:nvSpPr>
            <p:spPr>
              <a:xfrm>
                <a:off x="6999023" y="4168270"/>
                <a:ext cx="151092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Obdélník 64">
                <a:extLst>
                  <a:ext uri="{FF2B5EF4-FFF2-40B4-BE49-F238E27FC236}">
                    <a16:creationId xmlns:a16="http://schemas.microsoft.com/office/drawing/2014/main" id="{044BC31F-BD86-D270-C05D-8BEB360A9A7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9023" y="4168270"/>
                <a:ext cx="1510926" cy="369332"/>
              </a:xfrm>
              <a:prstGeom prst="rect">
                <a:avLst/>
              </a:prstGeom>
              <a:blipFill>
                <a:blip r:embed="rId7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3120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55A32-CC79-F00C-B142-8BC508B59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Deformace vodorovné části ztužení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61">
                <a:extLst>
                  <a:ext uri="{FF2B5EF4-FFF2-40B4-BE49-F238E27FC236}">
                    <a16:creationId xmlns:a16="http://schemas.microsoft.com/office/drawing/2014/main" id="{10AD371A-C3A3-8F0D-106A-A9065E8969E4}"/>
                  </a:ext>
                </a:extLst>
              </p:cNvPr>
              <p:cNvSpPr/>
              <p:nvPr/>
            </p:nvSpPr>
            <p:spPr>
              <a:xfrm>
                <a:off x="5215812" y="1484784"/>
                <a:ext cx="6976188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cs-CZ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- Průřezová plocha pásového prutu (vaznice, vazník)</a:t>
                </a:r>
              </a:p>
              <a:p>
                <a14:m>
                  <m:oMath xmlns:m="http://schemas.openxmlformats.org/officeDocument/2006/math"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𝐻</m:t>
                    </m:r>
                    <m:r>
                      <a:rPr lang="cs-CZ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- osová vzdálenost sloupů v příslušném směru</a:t>
                </a:r>
              </a:p>
            </p:txBody>
          </p:sp>
        </mc:Choice>
        <mc:Fallback xmlns="">
          <p:sp>
            <p:nvSpPr>
              <p:cNvPr id="4" name="Obdélník 61">
                <a:extLst>
                  <a:ext uri="{FF2B5EF4-FFF2-40B4-BE49-F238E27FC236}">
                    <a16:creationId xmlns:a16="http://schemas.microsoft.com/office/drawing/2014/main" id="{10AD371A-C3A3-8F0D-106A-A9065E8969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5812" y="1484784"/>
                <a:ext cx="6976188" cy="646331"/>
              </a:xfrm>
              <a:prstGeom prst="rect">
                <a:avLst/>
              </a:prstGeom>
              <a:blipFill>
                <a:blip r:embed="rId2"/>
                <a:stretch>
                  <a:fillRect t="-5660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11">
                <a:extLst>
                  <a:ext uri="{FF2B5EF4-FFF2-40B4-BE49-F238E27FC236}">
                    <a16:creationId xmlns:a16="http://schemas.microsoft.com/office/drawing/2014/main" id="{413D9238-4498-A139-0EEB-83BED544CEAC}"/>
                  </a:ext>
                </a:extLst>
              </p:cNvPr>
              <p:cNvSpPr txBox="1"/>
              <p:nvPr/>
            </p:nvSpPr>
            <p:spPr>
              <a:xfrm>
                <a:off x="2527349" y="1486187"/>
                <a:ext cx="1642886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𝑒𝑓𝑓</m:t>
                          </m:r>
                        </m:sub>
                      </m:sSub>
                      <m:r>
                        <a:rPr lang="en-GB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ovéPole 11">
                <a:extLst>
                  <a:ext uri="{FF2B5EF4-FFF2-40B4-BE49-F238E27FC236}">
                    <a16:creationId xmlns:a16="http://schemas.microsoft.com/office/drawing/2014/main" id="{413D9238-4498-A139-0EEB-83BED544CE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7349" y="1486187"/>
                <a:ext cx="1642886" cy="5186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bdélník 2">
            <a:extLst>
              <a:ext uri="{FF2B5EF4-FFF2-40B4-BE49-F238E27FC236}">
                <a16:creationId xmlns:a16="http://schemas.microsoft.com/office/drawing/2014/main" id="{9646453A-7FA1-2E77-0213-67A535FECA2F}"/>
              </a:ext>
            </a:extLst>
          </p:cNvPr>
          <p:cNvSpPr/>
          <p:nvPr/>
        </p:nvSpPr>
        <p:spPr>
          <a:xfrm>
            <a:off x="0" y="3086751"/>
            <a:ext cx="43053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Prostý nosník a spojité rovnoměrné zatížení 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13">
                <a:extLst>
                  <a:ext uri="{FF2B5EF4-FFF2-40B4-BE49-F238E27FC236}">
                    <a16:creationId xmlns:a16="http://schemas.microsoft.com/office/drawing/2014/main" id="{2CC776B7-EDF9-48AF-0B22-2F6FDED9FCE8}"/>
                  </a:ext>
                </a:extLst>
              </p:cNvPr>
              <p:cNvSpPr txBox="1"/>
              <p:nvPr/>
            </p:nvSpPr>
            <p:spPr>
              <a:xfrm>
                <a:off x="168970" y="3609144"/>
                <a:ext cx="1798826" cy="6327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GB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384</m:t>
                          </m:r>
                        </m:den>
                      </m:f>
                      <m:r>
                        <a:rPr lang="en-GB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𝑒𝑓𝑓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ovéPole 13">
                <a:extLst>
                  <a:ext uri="{FF2B5EF4-FFF2-40B4-BE49-F238E27FC236}">
                    <a16:creationId xmlns:a16="http://schemas.microsoft.com/office/drawing/2014/main" id="{2CC776B7-EDF9-48AF-0B22-2F6FDED9FC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970" y="3609144"/>
                <a:ext cx="1798826" cy="63273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14">
                <a:extLst>
                  <a:ext uri="{FF2B5EF4-FFF2-40B4-BE49-F238E27FC236}">
                    <a16:creationId xmlns:a16="http://schemas.microsoft.com/office/drawing/2014/main" id="{DC8B9E12-DEBC-8FB9-7B7C-4D8EA75072E8}"/>
                  </a:ext>
                </a:extLst>
              </p:cNvPr>
              <p:cNvSpPr txBox="1"/>
              <p:nvPr/>
            </p:nvSpPr>
            <p:spPr>
              <a:xfrm>
                <a:off x="2181317" y="3609144"/>
                <a:ext cx="1655966" cy="6327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en-GB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  <m:r>
                        <a:rPr lang="en-GB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𝑒𝑓𝑓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ovéPole 14">
                <a:extLst>
                  <a:ext uri="{FF2B5EF4-FFF2-40B4-BE49-F238E27FC236}">
                    <a16:creationId xmlns:a16="http://schemas.microsoft.com/office/drawing/2014/main" id="{DC8B9E12-DEBC-8FB9-7B7C-4D8EA75072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1317" y="3609144"/>
                <a:ext cx="1655966" cy="63273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bdélník 15">
            <a:extLst>
              <a:ext uri="{FF2B5EF4-FFF2-40B4-BE49-F238E27FC236}">
                <a16:creationId xmlns:a16="http://schemas.microsoft.com/office/drawing/2014/main" id="{2AAE5ABC-E573-582B-CCA8-7D67DF34FBFF}"/>
              </a:ext>
            </a:extLst>
          </p:cNvPr>
          <p:cNvSpPr/>
          <p:nvPr/>
        </p:nvSpPr>
        <p:spPr>
          <a:xfrm>
            <a:off x="4815237" y="3098142"/>
            <a:ext cx="73767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Prostý nosník a koncové ohybové momenty (kladné pro tažená spodní vlákna)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16">
                <a:extLst>
                  <a:ext uri="{FF2B5EF4-FFF2-40B4-BE49-F238E27FC236}">
                    <a16:creationId xmlns:a16="http://schemas.microsoft.com/office/drawing/2014/main" id="{C43D84ED-569F-0E9F-58AE-A2BF2890D955}"/>
                  </a:ext>
                </a:extLst>
              </p:cNvPr>
              <p:cNvSpPr txBox="1"/>
              <p:nvPr/>
            </p:nvSpPr>
            <p:spPr>
              <a:xfrm>
                <a:off x="6107319" y="3625054"/>
                <a:ext cx="1542345" cy="6338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GB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GB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𝑒𝑓𝑓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ovéPole 16">
                <a:extLst>
                  <a:ext uri="{FF2B5EF4-FFF2-40B4-BE49-F238E27FC236}">
                    <a16:creationId xmlns:a16="http://schemas.microsoft.com/office/drawing/2014/main" id="{C43D84ED-569F-0E9F-58AE-A2BF2890D9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7319" y="3625054"/>
                <a:ext cx="1542345" cy="63389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7">
                <a:extLst>
                  <a:ext uri="{FF2B5EF4-FFF2-40B4-BE49-F238E27FC236}">
                    <a16:creationId xmlns:a16="http://schemas.microsoft.com/office/drawing/2014/main" id="{442ABBE1-13E6-8357-5B27-32E919D529CE}"/>
                  </a:ext>
                </a:extLst>
              </p:cNvPr>
              <p:cNvSpPr txBox="1"/>
              <p:nvPr/>
            </p:nvSpPr>
            <p:spPr>
              <a:xfrm>
                <a:off x="7976806" y="3625054"/>
                <a:ext cx="1527726" cy="6338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en-GB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𝑒𝑓𝑓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ovéPole 17">
                <a:extLst>
                  <a:ext uri="{FF2B5EF4-FFF2-40B4-BE49-F238E27FC236}">
                    <a16:creationId xmlns:a16="http://schemas.microsoft.com/office/drawing/2014/main" id="{442ABBE1-13E6-8357-5B27-32E919D529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6806" y="3625054"/>
                <a:ext cx="1527726" cy="63389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bdélník 18">
            <a:extLst>
              <a:ext uri="{FF2B5EF4-FFF2-40B4-BE49-F238E27FC236}">
                <a16:creationId xmlns:a16="http://schemas.microsoft.com/office/drawing/2014/main" id="{E7A440D4-1EA8-7B98-D150-43FA5D7AA0E6}"/>
              </a:ext>
            </a:extLst>
          </p:cNvPr>
          <p:cNvSpPr/>
          <p:nvPr/>
        </p:nvSpPr>
        <p:spPr>
          <a:xfrm>
            <a:off x="425116" y="4831645"/>
            <a:ext cx="3786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Konzola a spojité rovnoměrné zatížení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9">
                <a:extLst>
                  <a:ext uri="{FF2B5EF4-FFF2-40B4-BE49-F238E27FC236}">
                    <a16:creationId xmlns:a16="http://schemas.microsoft.com/office/drawing/2014/main" id="{425E4E00-84C7-B709-D815-D01B4CCD88E0}"/>
                  </a:ext>
                </a:extLst>
              </p:cNvPr>
              <p:cNvSpPr txBox="1"/>
              <p:nvPr/>
            </p:nvSpPr>
            <p:spPr>
              <a:xfrm>
                <a:off x="1466955" y="5319500"/>
                <a:ext cx="1542345" cy="6327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GB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GB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𝑒𝑓𝑓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ovéPole 19">
                <a:extLst>
                  <a:ext uri="{FF2B5EF4-FFF2-40B4-BE49-F238E27FC236}">
                    <a16:creationId xmlns:a16="http://schemas.microsoft.com/office/drawing/2014/main" id="{425E4E00-84C7-B709-D815-D01B4CCD88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6955" y="5319500"/>
                <a:ext cx="1542345" cy="632737"/>
              </a:xfrm>
              <a:prstGeom prst="rect">
                <a:avLst/>
              </a:prstGeom>
              <a:blipFill>
                <a:blip r:embed="rId8"/>
                <a:stretch>
                  <a:fillRect b="-9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bdélník 21">
            <a:extLst>
              <a:ext uri="{FF2B5EF4-FFF2-40B4-BE49-F238E27FC236}">
                <a16:creationId xmlns:a16="http://schemas.microsoft.com/office/drawing/2014/main" id="{C9636EA7-D353-811C-95C3-060486829BF9}"/>
              </a:ext>
            </a:extLst>
          </p:cNvPr>
          <p:cNvSpPr/>
          <p:nvPr/>
        </p:nvSpPr>
        <p:spPr>
          <a:xfrm>
            <a:off x="4917677" y="4831645"/>
            <a:ext cx="48940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Deformace konce konzoly od pootočení v podpoře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22">
                <a:extLst>
                  <a:ext uri="{FF2B5EF4-FFF2-40B4-BE49-F238E27FC236}">
                    <a16:creationId xmlns:a16="http://schemas.microsoft.com/office/drawing/2014/main" id="{B84FE131-B50B-5CF6-2F75-7B03FD588D41}"/>
                  </a:ext>
                </a:extLst>
              </p:cNvPr>
              <p:cNvSpPr txBox="1"/>
              <p:nvPr/>
            </p:nvSpPr>
            <p:spPr>
              <a:xfrm>
                <a:off x="6006148" y="5484616"/>
                <a:ext cx="9519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GB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en-GB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ovéPole 22">
                <a:extLst>
                  <a:ext uri="{FF2B5EF4-FFF2-40B4-BE49-F238E27FC236}">
                    <a16:creationId xmlns:a16="http://schemas.microsoft.com/office/drawing/2014/main" id="{B84FE131-B50B-5CF6-2F75-7B03FD588D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6148" y="5484616"/>
                <a:ext cx="951927" cy="276999"/>
              </a:xfrm>
              <a:prstGeom prst="rect">
                <a:avLst/>
              </a:prstGeom>
              <a:blipFill>
                <a:blip r:embed="rId9"/>
                <a:stretch>
                  <a:fillRect l="-2564" r="-4487" b="-2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Obdélník 62">
            <a:extLst>
              <a:ext uri="{FF2B5EF4-FFF2-40B4-BE49-F238E27FC236}">
                <a16:creationId xmlns:a16="http://schemas.microsoft.com/office/drawing/2014/main" id="{C9CA9031-D7CE-4621-29FA-8F505B28008F}"/>
              </a:ext>
            </a:extLst>
          </p:cNvPr>
          <p:cNvSpPr/>
          <p:nvPr/>
        </p:nvSpPr>
        <p:spPr>
          <a:xfrm>
            <a:off x="3009301" y="2654746"/>
            <a:ext cx="61830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u="sng" dirty="0">
                <a:latin typeface="Calibri" panose="020F0502020204030204" pitchFamily="34" charset="0"/>
                <a:cs typeface="Calibri" panose="020F0502020204030204" pitchFamily="34" charset="0"/>
              </a:rPr>
              <a:t>Užitečné vztahy pro výpočet pootočení </a:t>
            </a:r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[rad]</a:t>
            </a:r>
            <a:r>
              <a:rPr lang="cs-CZ" u="sng" dirty="0">
                <a:latin typeface="Calibri" panose="020F0502020204030204" pitchFamily="34" charset="0"/>
                <a:cs typeface="Calibri" panose="020F0502020204030204" pitchFamily="34" charset="0"/>
              </a:rPr>
              <a:t> a deformací</a:t>
            </a:r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 mm</a:t>
            </a:r>
            <a:r>
              <a:rPr lang="cs-CZ" u="sn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Obdélník 7">
            <a:extLst>
              <a:ext uri="{FF2B5EF4-FFF2-40B4-BE49-F238E27FC236}">
                <a16:creationId xmlns:a16="http://schemas.microsoft.com/office/drawing/2014/main" id="{C7F08E0B-DDE7-0B21-87EE-DBBF6B25BBC2}"/>
              </a:ext>
            </a:extLst>
          </p:cNvPr>
          <p:cNvSpPr/>
          <p:nvPr/>
        </p:nvSpPr>
        <p:spPr>
          <a:xfrm>
            <a:off x="1189830" y="1124744"/>
            <a:ext cx="96326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Opět se využije ekvivalentní nosník konstantního průřezu s odpovídající náhradní ohybovou tuhostí</a:t>
            </a:r>
          </a:p>
        </p:txBody>
      </p:sp>
    </p:spTree>
    <p:extLst>
      <p:ext uri="{BB962C8B-B14F-4D97-AF65-F5344CB8AC3E}">
        <p14:creationId xmlns:p14="http://schemas.microsoft.com/office/powerpoint/2010/main" val="28891297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6DC39-A103-E769-4165-CC9C9CE97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Svislé ztužidlo – zatížení </a:t>
            </a:r>
            <a:endParaRPr lang="en-US" dirty="0"/>
          </a:p>
        </p:txBody>
      </p:sp>
      <p:sp>
        <p:nvSpPr>
          <p:cNvPr id="4" name="Obdélník 30">
            <a:extLst>
              <a:ext uri="{FF2B5EF4-FFF2-40B4-BE49-F238E27FC236}">
                <a16:creationId xmlns:a16="http://schemas.microsoft.com/office/drawing/2014/main" id="{5580E6B7-C40D-F1A5-BE6A-FC7A5A544DA6}"/>
              </a:ext>
            </a:extLst>
          </p:cNvPr>
          <p:cNvSpPr/>
          <p:nvPr/>
        </p:nvSpPr>
        <p:spPr>
          <a:xfrm>
            <a:off x="431100" y="2288323"/>
            <a:ext cx="35549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Vypočtěte průměrné zatížení 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Jednoho ztužidla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i="1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– počet ztužidel podílející se na přenosu zvoleného účinku zatížení)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32">
                <a:extLst>
                  <a:ext uri="{FF2B5EF4-FFF2-40B4-BE49-F238E27FC236}">
                    <a16:creationId xmlns:a16="http://schemas.microsoft.com/office/drawing/2014/main" id="{D2ABE8A9-5283-8361-7098-0410410959A3}"/>
                  </a:ext>
                </a:extLst>
              </p:cNvPr>
              <p:cNvSpPr/>
              <p:nvPr/>
            </p:nvSpPr>
            <p:spPr>
              <a:xfrm>
                <a:off x="431100" y="4093636"/>
                <a:ext cx="3229766" cy="10879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16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Pozn., konzervativně můžete použít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cs-CZ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cs-CZ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cs-CZ" sz="16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pro nejzatíženější ztužidlo nejbližší návětrné stěně a n počet ztužidel u této stěny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Obdélník 32">
                <a:extLst>
                  <a:ext uri="{FF2B5EF4-FFF2-40B4-BE49-F238E27FC236}">
                    <a16:creationId xmlns:a16="http://schemas.microsoft.com/office/drawing/2014/main" id="{D2ABE8A9-5283-8361-7098-0410410959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100" y="4093636"/>
                <a:ext cx="3229766" cy="1087990"/>
              </a:xfrm>
              <a:prstGeom prst="rect">
                <a:avLst/>
              </a:prstGeom>
              <a:blipFill>
                <a:blip r:embed="rId2"/>
                <a:stretch>
                  <a:fillRect l="-1132" t="-1685" b="-67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33">
                <a:extLst>
                  <a:ext uri="{FF2B5EF4-FFF2-40B4-BE49-F238E27FC236}">
                    <a16:creationId xmlns:a16="http://schemas.microsoft.com/office/drawing/2014/main" id="{E7FA6924-BDA7-4669-146D-29FED3646E63}"/>
                  </a:ext>
                </a:extLst>
              </p:cNvPr>
              <p:cNvSpPr txBox="1"/>
              <p:nvPr/>
            </p:nvSpPr>
            <p:spPr>
              <a:xfrm>
                <a:off x="734917" y="3539568"/>
                <a:ext cx="2060243" cy="5031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GB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</m:s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GB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sub>
                          </m:sSub>
                        </m:num>
                        <m:den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GB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ovéPole 33">
                <a:extLst>
                  <a:ext uri="{FF2B5EF4-FFF2-40B4-BE49-F238E27FC236}">
                    <a16:creationId xmlns:a16="http://schemas.microsoft.com/office/drawing/2014/main" id="{E7FA6924-BDA7-4669-146D-29FED3646E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17" y="3539568"/>
                <a:ext cx="2060243" cy="50315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Obrázek 11">
            <a:extLst>
              <a:ext uri="{FF2B5EF4-FFF2-40B4-BE49-F238E27FC236}">
                <a16:creationId xmlns:a16="http://schemas.microsoft.com/office/drawing/2014/main" id="{B6763ADE-EAA0-E176-851D-BD4B57FE891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4892"/>
          <a:stretch/>
        </p:blipFill>
        <p:spPr>
          <a:xfrm>
            <a:off x="4581330" y="1989547"/>
            <a:ext cx="2305389" cy="3258766"/>
          </a:xfrm>
          <a:prstGeom prst="rect">
            <a:avLst/>
          </a:prstGeom>
        </p:spPr>
      </p:pic>
      <p:pic>
        <p:nvPicPr>
          <p:cNvPr id="8" name="Obrázek 13">
            <a:extLst>
              <a:ext uri="{FF2B5EF4-FFF2-40B4-BE49-F238E27FC236}">
                <a16:creationId xmlns:a16="http://schemas.microsoft.com/office/drawing/2014/main" id="{2DF48A15-0B36-ECF5-4095-96186C8D04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63945" y="1989547"/>
            <a:ext cx="2938659" cy="3183547"/>
          </a:xfrm>
          <a:prstGeom prst="rect">
            <a:avLst/>
          </a:prstGeom>
        </p:spPr>
      </p:pic>
      <p:sp>
        <p:nvSpPr>
          <p:cNvPr id="9" name="Obdélník 18">
            <a:extLst>
              <a:ext uri="{FF2B5EF4-FFF2-40B4-BE49-F238E27FC236}">
                <a16:creationId xmlns:a16="http://schemas.microsoft.com/office/drawing/2014/main" id="{03A91CE5-5897-19ED-4647-C1AFC717BA06}"/>
              </a:ext>
            </a:extLst>
          </p:cNvPr>
          <p:cNvSpPr/>
          <p:nvPr/>
        </p:nvSpPr>
        <p:spPr>
          <a:xfrm>
            <a:off x="5556809" y="1196752"/>
            <a:ext cx="31558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u="sng" dirty="0">
                <a:latin typeface="Calibri" panose="020F0502020204030204" pitchFamily="34" charset="0"/>
                <a:cs typeface="Calibri" panose="020F0502020204030204" pitchFamily="34" charset="0"/>
              </a:rPr>
              <a:t>Sestavení výpočtového modelu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délník 34">
                <a:extLst>
                  <a:ext uri="{FF2B5EF4-FFF2-40B4-BE49-F238E27FC236}">
                    <a16:creationId xmlns:a16="http://schemas.microsoft.com/office/drawing/2014/main" id="{36649CD1-5FAA-8624-79F9-730DC4F7F286}"/>
                  </a:ext>
                </a:extLst>
              </p:cNvPr>
              <p:cNvSpPr/>
              <p:nvPr/>
            </p:nvSpPr>
            <p:spPr>
              <a:xfrm>
                <a:off x="5936267" y="5173094"/>
                <a:ext cx="5117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Obdélník 34">
                <a:extLst>
                  <a:ext uri="{FF2B5EF4-FFF2-40B4-BE49-F238E27FC236}">
                    <a16:creationId xmlns:a16="http://schemas.microsoft.com/office/drawing/2014/main" id="{36649CD1-5FAA-8624-79F9-730DC4F7F2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6267" y="5173094"/>
                <a:ext cx="511743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Obdélník 35">
                <a:extLst>
                  <a:ext uri="{FF2B5EF4-FFF2-40B4-BE49-F238E27FC236}">
                    <a16:creationId xmlns:a16="http://schemas.microsoft.com/office/drawing/2014/main" id="{0CBE04BB-D2B1-50C1-4259-EDC65604AD97}"/>
                  </a:ext>
                </a:extLst>
              </p:cNvPr>
              <p:cNvSpPr/>
              <p:nvPr/>
            </p:nvSpPr>
            <p:spPr>
              <a:xfrm>
                <a:off x="5884083" y="1952414"/>
                <a:ext cx="4238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Obdélník 35">
                <a:extLst>
                  <a:ext uri="{FF2B5EF4-FFF2-40B4-BE49-F238E27FC236}">
                    <a16:creationId xmlns:a16="http://schemas.microsoft.com/office/drawing/2014/main" id="{0CBE04BB-D2B1-50C1-4259-EDC65604AD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4083" y="1952414"/>
                <a:ext cx="423834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Zahnutá šipka nahoru 36">
            <a:extLst>
              <a:ext uri="{FF2B5EF4-FFF2-40B4-BE49-F238E27FC236}">
                <a16:creationId xmlns:a16="http://schemas.microsoft.com/office/drawing/2014/main" id="{526CE64A-9622-1EC3-35D1-DAF6D1F9D2AA}"/>
              </a:ext>
            </a:extLst>
          </p:cNvPr>
          <p:cNvSpPr/>
          <p:nvPr/>
        </p:nvSpPr>
        <p:spPr>
          <a:xfrm rot="13574973">
            <a:off x="5726174" y="4918843"/>
            <a:ext cx="225909" cy="7473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bdélník 37">
                <a:extLst>
                  <a:ext uri="{FF2B5EF4-FFF2-40B4-BE49-F238E27FC236}">
                    <a16:creationId xmlns:a16="http://schemas.microsoft.com/office/drawing/2014/main" id="{AB931BA7-2EAE-B154-86C6-1BD641632208}"/>
                  </a:ext>
                </a:extLst>
              </p:cNvPr>
              <p:cNvSpPr/>
              <p:nvPr/>
            </p:nvSpPr>
            <p:spPr>
              <a:xfrm>
                <a:off x="5850954" y="4694316"/>
                <a:ext cx="3936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Obdélník 37">
                <a:extLst>
                  <a:ext uri="{FF2B5EF4-FFF2-40B4-BE49-F238E27FC236}">
                    <a16:creationId xmlns:a16="http://schemas.microsoft.com/office/drawing/2014/main" id="{AB931BA7-2EAE-B154-86C6-1BD6416322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0954" y="4694316"/>
                <a:ext cx="393634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bdélník 38">
            <a:extLst>
              <a:ext uri="{FF2B5EF4-FFF2-40B4-BE49-F238E27FC236}">
                <a16:creationId xmlns:a16="http://schemas.microsoft.com/office/drawing/2014/main" id="{186FFB0D-A5B6-0E4A-4610-6CEBFFA4E55C}"/>
              </a:ext>
            </a:extLst>
          </p:cNvPr>
          <p:cNvSpPr/>
          <p:nvPr/>
        </p:nvSpPr>
        <p:spPr>
          <a:xfrm>
            <a:off x="4045790" y="5558138"/>
            <a:ext cx="31105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err="1">
                <a:latin typeface="Calibri" panose="020F0502020204030204" pitchFamily="34" charset="0"/>
                <a:cs typeface="Calibri" panose="020F0502020204030204" pitchFamily="34" charset="0"/>
              </a:rPr>
              <a:t>Nejnamáhanější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 prvky ztužidla</a:t>
            </a:r>
            <a:endParaRPr lang="en-GB" dirty="0"/>
          </a:p>
        </p:txBody>
      </p:sp>
      <p:cxnSp>
        <p:nvCxnSpPr>
          <p:cNvPr id="15" name="Přímá spojnice 39">
            <a:extLst>
              <a:ext uri="{FF2B5EF4-FFF2-40B4-BE49-F238E27FC236}">
                <a16:creationId xmlns:a16="http://schemas.microsoft.com/office/drawing/2014/main" id="{988F2DB6-B066-4A50-E63F-3C0967B15150}"/>
              </a:ext>
            </a:extLst>
          </p:cNvPr>
          <p:cNvCxnSpPr/>
          <p:nvPr/>
        </p:nvCxnSpPr>
        <p:spPr>
          <a:xfrm flipH="1">
            <a:off x="5518623" y="4312952"/>
            <a:ext cx="1236740" cy="7298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Přímá spojnice 40">
            <a:extLst>
              <a:ext uri="{FF2B5EF4-FFF2-40B4-BE49-F238E27FC236}">
                <a16:creationId xmlns:a16="http://schemas.microsoft.com/office/drawing/2014/main" id="{F288BDB8-FAB7-7B5D-ED17-6C48D358601B}"/>
              </a:ext>
            </a:extLst>
          </p:cNvPr>
          <p:cNvCxnSpPr/>
          <p:nvPr/>
        </p:nvCxnSpPr>
        <p:spPr>
          <a:xfrm flipH="1">
            <a:off x="5470335" y="4340662"/>
            <a:ext cx="14202" cy="67147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Přímá spojnice 42">
            <a:extLst>
              <a:ext uri="{FF2B5EF4-FFF2-40B4-BE49-F238E27FC236}">
                <a16:creationId xmlns:a16="http://schemas.microsoft.com/office/drawing/2014/main" id="{5B5AD75A-A88A-2504-E88D-6B66DE989769}"/>
              </a:ext>
            </a:extLst>
          </p:cNvPr>
          <p:cNvCxnSpPr/>
          <p:nvPr/>
        </p:nvCxnSpPr>
        <p:spPr>
          <a:xfrm flipH="1">
            <a:off x="6755363" y="4387221"/>
            <a:ext cx="7101" cy="67209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8" name="Obdélník 44">
            <a:extLst>
              <a:ext uri="{FF2B5EF4-FFF2-40B4-BE49-F238E27FC236}">
                <a16:creationId xmlns:a16="http://schemas.microsoft.com/office/drawing/2014/main" id="{6EB1662E-600A-74AC-8991-E8D52E14BAF9}"/>
              </a:ext>
            </a:extLst>
          </p:cNvPr>
          <p:cNvSpPr/>
          <p:nvPr/>
        </p:nvSpPr>
        <p:spPr>
          <a:xfrm>
            <a:off x="7886808" y="5298733"/>
            <a:ext cx="3209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endParaRPr lang="en-GB" dirty="0"/>
          </a:p>
        </p:txBody>
      </p:sp>
      <p:sp>
        <p:nvSpPr>
          <p:cNvPr id="19" name="Ovál 45">
            <a:extLst>
              <a:ext uri="{FF2B5EF4-FFF2-40B4-BE49-F238E27FC236}">
                <a16:creationId xmlns:a16="http://schemas.microsoft.com/office/drawing/2014/main" id="{EC443433-8D2B-ED22-2078-D2F6721CD6A1}"/>
              </a:ext>
            </a:extLst>
          </p:cNvPr>
          <p:cNvSpPr/>
          <p:nvPr/>
        </p:nvSpPr>
        <p:spPr>
          <a:xfrm>
            <a:off x="7755616" y="5196236"/>
            <a:ext cx="583306" cy="574326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" name="Obdélník 46">
            <a:extLst>
              <a:ext uri="{FF2B5EF4-FFF2-40B4-BE49-F238E27FC236}">
                <a16:creationId xmlns:a16="http://schemas.microsoft.com/office/drawing/2014/main" id="{3499FFDF-7737-0438-3E89-E5A93244D29B}"/>
              </a:ext>
            </a:extLst>
          </p:cNvPr>
          <p:cNvSpPr/>
          <p:nvPr/>
        </p:nvSpPr>
        <p:spPr>
          <a:xfrm>
            <a:off x="9821904" y="5288560"/>
            <a:ext cx="386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endParaRPr lang="en-GB" dirty="0"/>
          </a:p>
        </p:txBody>
      </p:sp>
      <p:sp>
        <p:nvSpPr>
          <p:cNvPr id="21" name="Ovál 47">
            <a:extLst>
              <a:ext uri="{FF2B5EF4-FFF2-40B4-BE49-F238E27FC236}">
                <a16:creationId xmlns:a16="http://schemas.microsoft.com/office/drawing/2014/main" id="{24A8428C-3337-FBEF-14F3-A14BB168AD87}"/>
              </a:ext>
            </a:extLst>
          </p:cNvPr>
          <p:cNvSpPr/>
          <p:nvPr/>
        </p:nvSpPr>
        <p:spPr>
          <a:xfrm>
            <a:off x="9729982" y="5196236"/>
            <a:ext cx="583306" cy="574326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2" name="Obdélník 48">
            <a:extLst>
              <a:ext uri="{FF2B5EF4-FFF2-40B4-BE49-F238E27FC236}">
                <a16:creationId xmlns:a16="http://schemas.microsoft.com/office/drawing/2014/main" id="{F2570AF1-87F8-744A-A275-21CA64767C58}"/>
              </a:ext>
            </a:extLst>
          </p:cNvPr>
          <p:cNvSpPr/>
          <p:nvPr/>
        </p:nvSpPr>
        <p:spPr>
          <a:xfrm>
            <a:off x="8262357" y="4712166"/>
            <a:ext cx="7709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cs-CZ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Ed,max</a:t>
            </a:r>
            <a:endParaRPr lang="en-GB" baseline="-25000" dirty="0"/>
          </a:p>
        </p:txBody>
      </p:sp>
      <p:sp>
        <p:nvSpPr>
          <p:cNvPr id="23" name="Obdélník 49">
            <a:extLst>
              <a:ext uri="{FF2B5EF4-FFF2-40B4-BE49-F238E27FC236}">
                <a16:creationId xmlns:a16="http://schemas.microsoft.com/office/drawing/2014/main" id="{7AFECD81-E271-F84B-91B1-EDB5EFCE1C41}"/>
              </a:ext>
            </a:extLst>
          </p:cNvPr>
          <p:cNvSpPr/>
          <p:nvPr/>
        </p:nvSpPr>
        <p:spPr>
          <a:xfrm>
            <a:off x="8982690" y="4664894"/>
            <a:ext cx="8366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cs-CZ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Ed,max</a:t>
            </a:r>
            <a:endParaRPr lang="en-GB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Obdélník 50">
                <a:extLst>
                  <a:ext uri="{FF2B5EF4-FFF2-40B4-BE49-F238E27FC236}">
                    <a16:creationId xmlns:a16="http://schemas.microsoft.com/office/drawing/2014/main" id="{286B1E64-5DBE-E6B8-9824-18247E4309C3}"/>
                  </a:ext>
                </a:extLst>
              </p:cNvPr>
              <p:cNvSpPr/>
              <p:nvPr/>
            </p:nvSpPr>
            <p:spPr>
              <a:xfrm>
                <a:off x="631331" y="6021273"/>
                <a:ext cx="638027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𝑯</m:t>
                    </m:r>
                  </m:oMath>
                </a14:m>
                <a:r>
                  <a:rPr lang="cs-CZ" dirty="0">
                    <a:solidFill>
                      <a:schemeClr val="tx1"/>
                    </a:solidFill>
                  </a:rPr>
                  <a:t>- výška ztužidla – osová vzdálenost sloupů v daném směru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Obdélník 50">
                <a:extLst>
                  <a:ext uri="{FF2B5EF4-FFF2-40B4-BE49-F238E27FC236}">
                    <a16:creationId xmlns:a16="http://schemas.microsoft.com/office/drawing/2014/main" id="{286B1E64-5DBE-E6B8-9824-18247E4309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331" y="6021273"/>
                <a:ext cx="6380273" cy="369332"/>
              </a:xfrm>
              <a:prstGeom prst="rect">
                <a:avLst/>
              </a:prstGeom>
              <a:blipFill>
                <a:blip r:embed="rId9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ovéPole 51">
            <a:extLst>
              <a:ext uri="{FF2B5EF4-FFF2-40B4-BE49-F238E27FC236}">
                <a16:creationId xmlns:a16="http://schemas.microsoft.com/office/drawing/2014/main" id="{A66C7F2D-6B3C-599F-2F62-B3C796BF53A0}"/>
              </a:ext>
            </a:extLst>
          </p:cNvPr>
          <p:cNvSpPr txBox="1"/>
          <p:nvPr/>
        </p:nvSpPr>
        <p:spPr>
          <a:xfrm>
            <a:off x="508483" y="1641993"/>
            <a:ext cx="80949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cs-CZ" b="1" i="1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spojité rovnoměrné zatížení ve svislé rovině připadající na posuzované ztužidlo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TextovéPole 52">
            <a:extLst>
              <a:ext uri="{FF2B5EF4-FFF2-40B4-BE49-F238E27FC236}">
                <a16:creationId xmlns:a16="http://schemas.microsoft.com/office/drawing/2014/main" id="{B0CD1144-B3CC-A713-C904-57F62375CB14}"/>
              </a:ext>
            </a:extLst>
          </p:cNvPr>
          <p:cNvSpPr txBox="1"/>
          <p:nvPr/>
        </p:nvSpPr>
        <p:spPr>
          <a:xfrm>
            <a:off x="7135132" y="5873059"/>
            <a:ext cx="4531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Náhradní vnitřní síly na ekvivalentní konzole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TextovéPole 53">
            <a:extLst>
              <a:ext uri="{FF2B5EF4-FFF2-40B4-BE49-F238E27FC236}">
                <a16:creationId xmlns:a16="http://schemas.microsoft.com/office/drawing/2014/main" id="{B6D94965-20DD-44B3-41EC-DDCF1B81CC75}"/>
              </a:ext>
            </a:extLst>
          </p:cNvPr>
          <p:cNvSpPr txBox="1"/>
          <p:nvPr/>
        </p:nvSpPr>
        <p:spPr>
          <a:xfrm>
            <a:off x="166398" y="1209945"/>
            <a:ext cx="4434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Vítr na pozici hlavního proměnného zatížení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2612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5FD9A-6E19-345A-2B98-17B4DEDF5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Svislé ztužidlo – návrh </a:t>
            </a:r>
            <a:endParaRPr lang="en-US" dirty="0"/>
          </a:p>
        </p:txBody>
      </p:sp>
      <p:sp>
        <p:nvSpPr>
          <p:cNvPr id="4" name="TextovéPole 4">
            <a:extLst>
              <a:ext uri="{FF2B5EF4-FFF2-40B4-BE49-F238E27FC236}">
                <a16:creationId xmlns:a16="http://schemas.microsoft.com/office/drawing/2014/main" id="{7FD91111-19F9-DE8C-B268-447F83C5B76D}"/>
              </a:ext>
            </a:extLst>
          </p:cNvPr>
          <p:cNvSpPr txBox="1"/>
          <p:nvPr/>
        </p:nvSpPr>
        <p:spPr>
          <a:xfrm>
            <a:off x="425116" y="1531896"/>
            <a:ext cx="25607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u="sng" dirty="0">
                <a:latin typeface="Calibri" panose="020F0502020204030204" pitchFamily="34" charset="0"/>
                <a:cs typeface="Calibri" panose="020F0502020204030204" pitchFamily="34" charset="0"/>
              </a:rPr>
              <a:t>Namáhání prvků ztužidla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ovéPole 54">
            <a:extLst>
              <a:ext uri="{FF2B5EF4-FFF2-40B4-BE49-F238E27FC236}">
                <a16:creationId xmlns:a16="http://schemas.microsoft.com/office/drawing/2014/main" id="{B5379191-312D-E1CB-59CD-365AE26F9910}"/>
              </a:ext>
            </a:extLst>
          </p:cNvPr>
          <p:cNvSpPr txBox="1"/>
          <p:nvPr/>
        </p:nvSpPr>
        <p:spPr>
          <a:xfrm>
            <a:off x="168970" y="3067508"/>
            <a:ext cx="4732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5">
                <a:extLst>
                  <a:ext uri="{FF2B5EF4-FFF2-40B4-BE49-F238E27FC236}">
                    <a16:creationId xmlns:a16="http://schemas.microsoft.com/office/drawing/2014/main" id="{FDF39F1A-0D83-997F-4BE8-1484FB861D7F}"/>
                  </a:ext>
                </a:extLst>
              </p:cNvPr>
              <p:cNvSpPr txBox="1"/>
              <p:nvPr/>
            </p:nvSpPr>
            <p:spPr>
              <a:xfrm>
                <a:off x="2527349" y="2582503"/>
                <a:ext cx="1421863" cy="5167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GB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±</m:t>
                      </m:r>
                      <m:f>
                        <m:f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𝐸𝑑</m:t>
                              </m:r>
                            </m:sub>
                          </m:sSub>
                        </m:num>
                        <m:den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ovéPole 55">
                <a:extLst>
                  <a:ext uri="{FF2B5EF4-FFF2-40B4-BE49-F238E27FC236}">
                    <a16:creationId xmlns:a16="http://schemas.microsoft.com/office/drawing/2014/main" id="{FDF39F1A-0D83-997F-4BE8-1484FB861D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7349" y="2582503"/>
                <a:ext cx="1421863" cy="51674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Obdélník 56">
            <a:extLst>
              <a:ext uri="{FF2B5EF4-FFF2-40B4-BE49-F238E27FC236}">
                <a16:creationId xmlns:a16="http://schemas.microsoft.com/office/drawing/2014/main" id="{E35B7594-EDFC-2A20-CB75-2978E4A01BC0}"/>
              </a:ext>
            </a:extLst>
          </p:cNvPr>
          <p:cNvSpPr/>
          <p:nvPr/>
        </p:nvSpPr>
        <p:spPr>
          <a:xfrm>
            <a:off x="642176" y="1965214"/>
            <a:ext cx="10524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Přitížení pásových prutů (sloupy), může být ve formě tahové i tlakové síly </a:t>
            </a:r>
            <a:endParaRPr lang="en-GB" dirty="0"/>
          </a:p>
        </p:txBody>
      </p:sp>
      <p:sp>
        <p:nvSpPr>
          <p:cNvPr id="8" name="Obdélník 40">
            <a:extLst>
              <a:ext uri="{FF2B5EF4-FFF2-40B4-BE49-F238E27FC236}">
                <a16:creationId xmlns:a16="http://schemas.microsoft.com/office/drawing/2014/main" id="{70C554D0-5727-5DD8-06C4-1AEDA697E7AD}"/>
              </a:ext>
            </a:extLst>
          </p:cNvPr>
          <p:cNvSpPr/>
          <p:nvPr/>
        </p:nvSpPr>
        <p:spPr>
          <a:xfrm>
            <a:off x="4248549" y="2406574"/>
            <a:ext cx="760809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Příslušný prvek ztužidla – sloup je třeba dodatečně znova posoudit s přidáním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vlivu této normálové síly. (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ověřte pro tlakovou sílu u varianty ocelového sloupu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POZOR !!!, tahová síla může mít zásadní vliv na návrh kotvení 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9" name="Obdélník 49">
            <a:extLst>
              <a:ext uri="{FF2B5EF4-FFF2-40B4-BE49-F238E27FC236}">
                <a16:creationId xmlns:a16="http://schemas.microsoft.com/office/drawing/2014/main" id="{A48F95B8-5914-9362-1BEA-C51DE5F60F46}"/>
              </a:ext>
            </a:extLst>
          </p:cNvPr>
          <p:cNvSpPr/>
          <p:nvPr/>
        </p:nvSpPr>
        <p:spPr>
          <a:xfrm>
            <a:off x="646470" y="3532389"/>
            <a:ext cx="10524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Síla v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nejnamáhanější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diagonále</a:t>
            </a:r>
            <a:endParaRPr lang="en-GB" dirty="0"/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ovéPole 50">
                <a:extLst>
                  <a:ext uri="{FF2B5EF4-FFF2-40B4-BE49-F238E27FC236}">
                    <a16:creationId xmlns:a16="http://schemas.microsoft.com/office/drawing/2014/main" id="{2CE8E8DE-3CBC-BFFE-02E9-16C39E26E480}"/>
                  </a:ext>
                </a:extLst>
              </p:cNvPr>
              <p:cNvSpPr txBox="1"/>
              <p:nvPr/>
            </p:nvSpPr>
            <p:spPr>
              <a:xfrm>
                <a:off x="4469649" y="5214307"/>
                <a:ext cx="2007857" cy="5185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𝑑𝑖𝑎𝑔𝑜𝑛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𝑙𝑎</m:t>
                          </m:r>
                        </m:sub>
                      </m:sSub>
                      <m:r>
                        <a:rPr lang="en-GB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V</m:t>
                          </m:r>
                          <m:r>
                            <m:rPr>
                              <m:nor/>
                            </m:rPr>
                            <a:rPr lang="cs-CZ" baseline="-2500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m:t>Ed</m:t>
                          </m:r>
                          <m:r>
                            <m:rPr>
                              <m:nor/>
                            </m:rPr>
                            <a:rPr lang="cs-CZ" baseline="-2500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m:t>,</m:t>
                          </m:r>
                          <m:r>
                            <m:rPr>
                              <m:nor/>
                            </m:rPr>
                            <a:rPr lang="cs-CZ" baseline="-2500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m:t>max</m:t>
                          </m:r>
                          <m:r>
                            <m:rPr>
                              <m:nor/>
                            </m:rPr>
                            <a:rPr lang="en-GB" baseline="-25000" dirty="0">
                              <a:solidFill>
                                <a:schemeClr val="tx1"/>
                              </a:solidFill>
                            </a:rPr>
                            <m:t> </m:t>
                          </m:r>
                        </m:num>
                        <m:den>
                          <m:func>
                            <m:funcPr>
                              <m:ctrlPr>
                                <a:rPr lang="en-GB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0" name="TextovéPole 50">
                <a:extLst>
                  <a:ext uri="{FF2B5EF4-FFF2-40B4-BE49-F238E27FC236}">
                    <a16:creationId xmlns:a16="http://schemas.microsoft.com/office/drawing/2014/main" id="{2CE8E8DE-3CBC-BFFE-02E9-16C39E26E4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9649" y="5214307"/>
                <a:ext cx="2007857" cy="51854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bdélník 59">
            <a:extLst>
              <a:ext uri="{FF2B5EF4-FFF2-40B4-BE49-F238E27FC236}">
                <a16:creationId xmlns:a16="http://schemas.microsoft.com/office/drawing/2014/main" id="{19B2DA19-4B98-04E7-CE04-C31E54EE1527}"/>
              </a:ext>
            </a:extLst>
          </p:cNvPr>
          <p:cNvSpPr/>
          <p:nvPr/>
        </p:nvSpPr>
        <p:spPr>
          <a:xfrm>
            <a:off x="3949212" y="3543341"/>
            <a:ext cx="76331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Na tuto sílu je třeba navrhnout průřez diagonály.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Vzhledem k formě zkřížených diagonál budeme počítat s vyloučením tlaku</a:t>
            </a:r>
          </a:p>
          <a:p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Navrhněte průřez na tahovou sílu – trubka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L profil,  táhlo,</a:t>
            </a:r>
          </a:p>
          <a:p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Navrhněte také šroubové připojení na styčníkový plech včetně velikosti plechu.</a:t>
            </a:r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12" name="Picture 2" descr="https://detailyok.webnode.cz/_files/200000081-7599175b2e/Sroubovany%20pripoj%20mezipasoveho%20prutu.jpg">
            <a:extLst>
              <a:ext uri="{FF2B5EF4-FFF2-40B4-BE49-F238E27FC236}">
                <a16:creationId xmlns:a16="http://schemas.microsoft.com/office/drawing/2014/main" id="{EB655DB9-5469-B1BF-2BF8-9C1355645B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961" y="4239490"/>
            <a:ext cx="2567753" cy="1925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Obdélník 2">
            <a:extLst>
              <a:ext uri="{FF2B5EF4-FFF2-40B4-BE49-F238E27FC236}">
                <a16:creationId xmlns:a16="http://schemas.microsoft.com/office/drawing/2014/main" id="{D41852AC-86E2-6E87-A84C-9D8AA022BC70}"/>
              </a:ext>
            </a:extLst>
          </p:cNvPr>
          <p:cNvSpPr/>
          <p:nvPr/>
        </p:nvSpPr>
        <p:spPr>
          <a:xfrm>
            <a:off x="7743441" y="5011912"/>
            <a:ext cx="228646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Odhad velikosti trubky</a:t>
            </a:r>
          </a:p>
          <a:p>
            <a:r>
              <a:rPr lang="cs-CZ" i="1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= 80-120 mm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i="1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= 4-6 mm</a:t>
            </a:r>
            <a:endParaRPr lang="en-GB" dirty="0"/>
          </a:p>
        </p:txBody>
      </p:sp>
      <p:sp>
        <p:nvSpPr>
          <p:cNvPr id="14" name="TextovéPole 16">
            <a:extLst>
              <a:ext uri="{FF2B5EF4-FFF2-40B4-BE49-F238E27FC236}">
                <a16:creationId xmlns:a16="http://schemas.microsoft.com/office/drawing/2014/main" id="{73082061-FB1E-87AF-8138-E586A13F1DD0}"/>
              </a:ext>
            </a:extLst>
          </p:cNvPr>
          <p:cNvSpPr txBox="1"/>
          <p:nvPr/>
        </p:nvSpPr>
        <p:spPr>
          <a:xfrm>
            <a:off x="3761165" y="1500750"/>
            <a:ext cx="3802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Svislé ztužidlo – ztužení tuhé vazby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6852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5F092-051F-A377-FAF9-90F581AF5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MSP – Deformace svislé části</a:t>
            </a:r>
            <a:endParaRPr lang="en-US" dirty="0"/>
          </a:p>
        </p:txBody>
      </p:sp>
      <p:sp>
        <p:nvSpPr>
          <p:cNvPr id="4" name="Obdélník 28">
            <a:extLst>
              <a:ext uri="{FF2B5EF4-FFF2-40B4-BE49-F238E27FC236}">
                <a16:creationId xmlns:a16="http://schemas.microsoft.com/office/drawing/2014/main" id="{2F8231AD-FF60-7B65-346C-BFFE6CD3458E}"/>
              </a:ext>
            </a:extLst>
          </p:cNvPr>
          <p:cNvSpPr/>
          <p:nvPr/>
        </p:nvSpPr>
        <p:spPr>
          <a:xfrm>
            <a:off x="434641" y="1046383"/>
            <a:ext cx="116300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Výpočet je třeba přizpůsobit konkrétní vaší navržené geometrii. Zde je uveden pouze příklad řešení na vybrané geometrii</a:t>
            </a:r>
            <a:endParaRPr lang="en-GB" b="1" dirty="0"/>
          </a:p>
        </p:txBody>
      </p:sp>
      <p:sp>
        <p:nvSpPr>
          <p:cNvPr id="5" name="Obdélník 29">
            <a:extLst>
              <a:ext uri="{FF2B5EF4-FFF2-40B4-BE49-F238E27FC236}">
                <a16:creationId xmlns:a16="http://schemas.microsoft.com/office/drawing/2014/main" id="{F3B6AE50-2E25-A189-2E3C-70A6F8BC0386}"/>
              </a:ext>
            </a:extLst>
          </p:cNvPr>
          <p:cNvSpPr/>
          <p:nvPr/>
        </p:nvSpPr>
        <p:spPr>
          <a:xfrm>
            <a:off x="1075530" y="1400956"/>
            <a:ext cx="96830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Opět se využije ekvivalentní konzola konstantního průřezu s odpovídající náhradní ohybovou tuhostí</a:t>
            </a:r>
          </a:p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Jde o MSP – charakteristické hodnoty zatížení – vítr na pozici hlavního proměnného zatížení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bdélník 31">
            <a:extLst>
              <a:ext uri="{FF2B5EF4-FFF2-40B4-BE49-F238E27FC236}">
                <a16:creationId xmlns:a16="http://schemas.microsoft.com/office/drawing/2014/main" id="{CE45DD23-ADED-AB6F-2440-1384CA8EE253}"/>
              </a:ext>
            </a:extLst>
          </p:cNvPr>
          <p:cNvSpPr/>
          <p:nvPr/>
        </p:nvSpPr>
        <p:spPr>
          <a:xfrm>
            <a:off x="206482" y="2878026"/>
            <a:ext cx="47370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Konzola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a spojité rovnoměrné zatížení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(konec konzoly je v rovině vodorovného ztužidla)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43">
                <a:extLst>
                  <a:ext uri="{FF2B5EF4-FFF2-40B4-BE49-F238E27FC236}">
                    <a16:creationId xmlns:a16="http://schemas.microsoft.com/office/drawing/2014/main" id="{AD7E4B03-63AA-675F-0936-977048DD188E}"/>
                  </a:ext>
                </a:extLst>
              </p:cNvPr>
              <p:cNvSpPr txBox="1"/>
              <p:nvPr/>
            </p:nvSpPr>
            <p:spPr>
              <a:xfrm>
                <a:off x="1294817" y="3456022"/>
                <a:ext cx="2063642" cy="6327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en-GB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GB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𝑒𝑓𝑓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ovéPole 43">
                <a:extLst>
                  <a:ext uri="{FF2B5EF4-FFF2-40B4-BE49-F238E27FC236}">
                    <a16:creationId xmlns:a16="http://schemas.microsoft.com/office/drawing/2014/main" id="{AD7E4B03-63AA-675F-0936-977048DD18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4817" y="3456022"/>
                <a:ext cx="2063642" cy="63273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53">
                <a:extLst>
                  <a:ext uri="{FF2B5EF4-FFF2-40B4-BE49-F238E27FC236}">
                    <a16:creationId xmlns:a16="http://schemas.microsoft.com/office/drawing/2014/main" id="{B2A92448-1098-F330-EB0A-96138B195069}"/>
                  </a:ext>
                </a:extLst>
              </p:cNvPr>
              <p:cNvSpPr txBox="1"/>
              <p:nvPr/>
            </p:nvSpPr>
            <p:spPr>
              <a:xfrm>
                <a:off x="2019052" y="2194919"/>
                <a:ext cx="1642886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𝑒𝑓𝑓</m:t>
                          </m:r>
                        </m:sub>
                      </m:sSub>
                      <m:r>
                        <a:rPr lang="en-GB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cs-CZ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p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ovéPole 53">
                <a:extLst>
                  <a:ext uri="{FF2B5EF4-FFF2-40B4-BE49-F238E27FC236}">
                    <a16:creationId xmlns:a16="http://schemas.microsoft.com/office/drawing/2014/main" id="{B2A92448-1098-F330-EB0A-96138B1950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9052" y="2194919"/>
                <a:ext cx="1642886" cy="5186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délník 54">
                <a:extLst>
                  <a:ext uri="{FF2B5EF4-FFF2-40B4-BE49-F238E27FC236}">
                    <a16:creationId xmlns:a16="http://schemas.microsoft.com/office/drawing/2014/main" id="{A25681DD-B8DA-5269-1E62-D536D4C87947}"/>
                  </a:ext>
                </a:extLst>
              </p:cNvPr>
              <p:cNvSpPr/>
              <p:nvPr/>
            </p:nvSpPr>
            <p:spPr>
              <a:xfrm>
                <a:off x="4710987" y="2135527"/>
                <a:ext cx="6976188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cs-CZ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- Průřezová plocha pásového prutu (sloup – ocelová varianta)</a:t>
                </a:r>
              </a:p>
              <a:p>
                <a14:m>
                  <m:oMath xmlns:m="http://schemas.openxmlformats.org/officeDocument/2006/math"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𝐻</m:t>
                    </m:r>
                    <m:r>
                      <a:rPr lang="cs-CZ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- osová vzdálenost sloupů v příslušném směru</a:t>
                </a:r>
              </a:p>
            </p:txBody>
          </p:sp>
        </mc:Choice>
        <mc:Fallback xmlns="">
          <p:sp>
            <p:nvSpPr>
              <p:cNvPr id="9" name="Obdélník 54">
                <a:extLst>
                  <a:ext uri="{FF2B5EF4-FFF2-40B4-BE49-F238E27FC236}">
                    <a16:creationId xmlns:a16="http://schemas.microsoft.com/office/drawing/2014/main" id="{A25681DD-B8DA-5269-1E62-D536D4C879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0987" y="2135527"/>
                <a:ext cx="6976188" cy="646331"/>
              </a:xfrm>
              <a:prstGeom prst="rect">
                <a:avLst/>
              </a:prstGeom>
              <a:blipFill>
                <a:blip r:embed="rId4"/>
                <a:stretch>
                  <a:fillRect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Obrázek 2">
            <a:extLst>
              <a:ext uri="{FF2B5EF4-FFF2-40B4-BE49-F238E27FC236}">
                <a16:creationId xmlns:a16="http://schemas.microsoft.com/office/drawing/2014/main" id="{6585CFFF-EF51-AD9A-76BB-0EB157552F8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7152" t="4692" r="12079" b="15336"/>
          <a:stretch/>
        </p:blipFill>
        <p:spPr>
          <a:xfrm>
            <a:off x="6234566" y="3686202"/>
            <a:ext cx="5850366" cy="2695126"/>
          </a:xfrm>
          <a:prstGeom prst="rect">
            <a:avLst/>
          </a:prstGeom>
        </p:spPr>
      </p:pic>
      <p:sp>
        <p:nvSpPr>
          <p:cNvPr id="11" name="Obdélník 56">
            <a:extLst>
              <a:ext uri="{FF2B5EF4-FFF2-40B4-BE49-F238E27FC236}">
                <a16:creationId xmlns:a16="http://schemas.microsoft.com/office/drawing/2014/main" id="{1AAE7E1B-48E9-7ED9-003E-CF12E9818815}"/>
              </a:ext>
            </a:extLst>
          </p:cNvPr>
          <p:cNvSpPr/>
          <p:nvPr/>
        </p:nvSpPr>
        <p:spPr>
          <a:xfrm>
            <a:off x="4943548" y="3054630"/>
            <a:ext cx="72484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Globální deformaci budovy či její části (v tomto případě rozhodující sloup)</a:t>
            </a:r>
          </a:p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Je třeba určit z součtové deformace svislého a vodorovného ztužidla</a:t>
            </a:r>
            <a:endParaRPr lang="en-GB" b="1" dirty="0"/>
          </a:p>
        </p:txBody>
      </p:sp>
      <p:sp>
        <p:nvSpPr>
          <p:cNvPr id="12" name="Obdélník 57">
            <a:extLst>
              <a:ext uri="{FF2B5EF4-FFF2-40B4-BE49-F238E27FC236}">
                <a16:creationId xmlns:a16="http://schemas.microsoft.com/office/drawing/2014/main" id="{913BB50D-9411-B0D0-A23F-C8A79059DC9D}"/>
              </a:ext>
            </a:extLst>
          </p:cNvPr>
          <p:cNvSpPr/>
          <p:nvPr/>
        </p:nvSpPr>
        <p:spPr>
          <a:xfrm>
            <a:off x="283714" y="4088759"/>
            <a:ext cx="48625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Např. zde je maximální deformace vrcholu sloupu </a:t>
            </a:r>
            <a:endParaRPr lang="en-GB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58">
                <a:extLst>
                  <a:ext uri="{FF2B5EF4-FFF2-40B4-BE49-F238E27FC236}">
                    <a16:creationId xmlns:a16="http://schemas.microsoft.com/office/drawing/2014/main" id="{BDC26599-3F6A-E17D-D2CA-58D2A6004DFF}"/>
                  </a:ext>
                </a:extLst>
              </p:cNvPr>
              <p:cNvSpPr txBox="1"/>
              <p:nvPr/>
            </p:nvSpPr>
            <p:spPr>
              <a:xfrm>
                <a:off x="1604195" y="4466156"/>
                <a:ext cx="237699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𝒎𝒂𝒙</m:t>
                          </m:r>
                        </m:sub>
                      </m:sSub>
                      <m:r>
                        <a:rPr lang="cs-CZ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𝒉</m:t>
                          </m:r>
                        </m:sub>
                      </m:sSub>
                      <m:r>
                        <a:rPr lang="cs-CZ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b>
                      </m:sSub>
                      <m:r>
                        <a:rPr lang="en-GB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cs-CZ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𝒍𝒊𝒎</m:t>
                          </m:r>
                        </m:sub>
                      </m:sSub>
                    </m:oMath>
                  </m:oMathPara>
                </a14:m>
                <a:endParaRPr lang="en-GB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ovéPole 58">
                <a:extLst>
                  <a:ext uri="{FF2B5EF4-FFF2-40B4-BE49-F238E27FC236}">
                    <a16:creationId xmlns:a16="http://schemas.microsoft.com/office/drawing/2014/main" id="{BDC26599-3F6A-E17D-D2CA-58D2A6004D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4195" y="4466156"/>
                <a:ext cx="2376997" cy="276999"/>
              </a:xfrm>
              <a:prstGeom prst="rect">
                <a:avLst/>
              </a:prstGeom>
              <a:blipFill>
                <a:blip r:embed="rId6"/>
                <a:stretch>
                  <a:fillRect l="-769" r="-769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59">
                <a:extLst>
                  <a:ext uri="{FF2B5EF4-FFF2-40B4-BE49-F238E27FC236}">
                    <a16:creationId xmlns:a16="http://schemas.microsoft.com/office/drawing/2014/main" id="{DB722B48-CFA6-5650-4787-E7E19552F3F5}"/>
                  </a:ext>
                </a:extLst>
              </p:cNvPr>
              <p:cNvSpPr txBox="1"/>
              <p:nvPr/>
            </p:nvSpPr>
            <p:spPr>
              <a:xfrm>
                <a:off x="1964029" y="5082428"/>
                <a:ext cx="1501886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𝒍𝒊𝒎</m:t>
                          </m:r>
                        </m:sub>
                      </m:sSub>
                      <m:r>
                        <a:rPr lang="cs-CZ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𝟓𝟎𝟎</m:t>
                          </m:r>
                        </m:den>
                      </m:f>
                      <m:sSub>
                        <m:sSubPr>
                          <m:ctrlPr>
                            <a:rPr lang="cs-CZ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sub>
                      </m:sSub>
                    </m:oMath>
                  </m:oMathPara>
                </a14:m>
                <a:endParaRPr lang="en-GB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ovéPole 59">
                <a:extLst>
                  <a:ext uri="{FF2B5EF4-FFF2-40B4-BE49-F238E27FC236}">
                    <a16:creationId xmlns:a16="http://schemas.microsoft.com/office/drawing/2014/main" id="{DB722B48-CFA6-5650-4787-E7E19552F3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4029" y="5082428"/>
                <a:ext cx="1501886" cy="52046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Obdélník 60">
            <a:extLst>
              <a:ext uri="{FF2B5EF4-FFF2-40B4-BE49-F238E27FC236}">
                <a16:creationId xmlns:a16="http://schemas.microsoft.com/office/drawing/2014/main" id="{16A13CC8-ED1D-44CD-C21E-CC6AAC40CC65}"/>
              </a:ext>
            </a:extLst>
          </p:cNvPr>
          <p:cNvSpPr/>
          <p:nvPr/>
        </p:nvSpPr>
        <p:spPr>
          <a:xfrm>
            <a:off x="256088" y="4778258"/>
            <a:ext cx="56609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Limitní deformace patrové budovy s výškou </a:t>
            </a:r>
            <a:r>
              <a:rPr lang="cs-CZ" b="1" dirty="0" err="1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b="1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 jako celku</a:t>
            </a:r>
            <a:endParaRPr lang="en-GB" b="1" dirty="0"/>
          </a:p>
        </p:txBody>
      </p:sp>
      <p:sp>
        <p:nvSpPr>
          <p:cNvPr id="16" name="Obdélník 3">
            <a:extLst>
              <a:ext uri="{FF2B5EF4-FFF2-40B4-BE49-F238E27FC236}">
                <a16:creationId xmlns:a16="http://schemas.microsoft.com/office/drawing/2014/main" id="{77F42529-6DBC-741B-22CC-7823166DFEE5}"/>
              </a:ext>
            </a:extLst>
          </p:cNvPr>
          <p:cNvSpPr/>
          <p:nvPr/>
        </p:nvSpPr>
        <p:spPr>
          <a:xfrm>
            <a:off x="283714" y="5572295"/>
            <a:ext cx="51067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Limitní deformace pro každé dílčí patro s výškou </a:t>
            </a:r>
            <a:r>
              <a:rPr lang="cs-CZ" b="1" dirty="0" err="1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b="1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endParaRPr lang="en-GB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61">
                <a:extLst>
                  <a:ext uri="{FF2B5EF4-FFF2-40B4-BE49-F238E27FC236}">
                    <a16:creationId xmlns:a16="http://schemas.microsoft.com/office/drawing/2014/main" id="{27170110-4E80-B073-090A-2BF2CB3CC433}"/>
                  </a:ext>
                </a:extLst>
              </p:cNvPr>
              <p:cNvSpPr txBox="1"/>
              <p:nvPr/>
            </p:nvSpPr>
            <p:spPr>
              <a:xfrm>
                <a:off x="1845429" y="5860929"/>
                <a:ext cx="155638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𝒍𝒊𝒎</m:t>
                          </m:r>
                        </m:sub>
                      </m:sSub>
                      <m:r>
                        <a:rPr lang="cs-CZ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𝟑𝟎𝟎</m:t>
                          </m:r>
                        </m:den>
                      </m:f>
                      <m:sSub>
                        <m:sSubPr>
                          <m:ctrlPr>
                            <a:rPr lang="cs-CZ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𝒑</m:t>
                          </m:r>
                        </m:sub>
                      </m:sSub>
                    </m:oMath>
                  </m:oMathPara>
                </a14:m>
                <a:endParaRPr lang="en-GB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ovéPole 61">
                <a:extLst>
                  <a:ext uri="{FF2B5EF4-FFF2-40B4-BE49-F238E27FC236}">
                    <a16:creationId xmlns:a16="http://schemas.microsoft.com/office/drawing/2014/main" id="{27170110-4E80-B073-090A-2BF2CB3CC4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5429" y="5860929"/>
                <a:ext cx="1556388" cy="5203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84415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4A9B8-7E4B-92AB-4DC0-7C409A170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 příště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90CF9-CEF4-77D8-B0EA-4059FB657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Zatížení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Návrh a posouzení střešní konstrukce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Návrh a posouzení stropní konstrukce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Návrh sloupu: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Návrh styčníků: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cs-CZ" dirty="0"/>
              <a:t>Stropnice na průvlak: Styčníkový plech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cs-CZ" dirty="0"/>
              <a:t>Průvlak na sloup: Krátká čelní deska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dirty="0"/>
              <a:t>Návrh průřezů ztužidla, šroubového styčníku ztužidel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030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F5576-B350-B368-2DE3-0CE8397C4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408" y="274638"/>
            <a:ext cx="10814992" cy="994122"/>
          </a:xfrm>
        </p:spPr>
        <p:txBody>
          <a:bodyPr/>
          <a:lstStyle/>
          <a:p>
            <a:pPr algn="l"/>
            <a:r>
              <a:rPr lang="cs-CZ" dirty="0"/>
              <a:t>Prezentuje</a:t>
            </a:r>
            <a:endParaRPr lang="en-US" dirty="0"/>
          </a:p>
        </p:txBody>
      </p:sp>
      <p:pic>
        <p:nvPicPr>
          <p:cNvPr id="9" name="Content Placeholder 8" descr="A person smiling for the camera&#10;&#10;Description automatically generated with medium confidence">
            <a:extLst>
              <a:ext uri="{FF2B5EF4-FFF2-40B4-BE49-F238E27FC236}">
                <a16:creationId xmlns:a16="http://schemas.microsoft.com/office/drawing/2014/main" id="{D2CD84DC-9BB6-9D1C-0ADE-89A615B54D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1424" y="1456968"/>
            <a:ext cx="2808312" cy="3334475"/>
          </a:xfrm>
        </p:spPr>
      </p:pic>
      <p:pic>
        <p:nvPicPr>
          <p:cNvPr id="4" name="Picture 4">
            <a:extLst>
              <a:ext uri="{FF2B5EF4-FFF2-40B4-BE49-F238E27FC236}">
                <a16:creationId xmlns:a16="http://schemas.microsoft.com/office/drawing/2014/main" id="{FA4E7861-C315-1202-CF9C-35BC1AF56F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11651" y="1497405"/>
            <a:ext cx="3237232" cy="75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www.vutbr.cz/data_storage/multimedia/jvs/loga/02_fakulty/FAST/1-zakladni/EN/PNG/FCE_color_RGB_EN.png">
            <a:extLst>
              <a:ext uri="{FF2B5EF4-FFF2-40B4-BE49-F238E27FC236}">
                <a16:creationId xmlns:a16="http://schemas.microsoft.com/office/drawing/2014/main" id="{888EA33A-16B5-960C-E64C-5085C8902B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11651" y="2798715"/>
            <a:ext cx="3278236" cy="75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1E44249-EC96-B003-13B7-B26140FE8BA7}"/>
              </a:ext>
            </a:extLst>
          </p:cNvPr>
          <p:cNvSpPr txBox="1"/>
          <p:nvPr/>
        </p:nvSpPr>
        <p:spPr>
          <a:xfrm>
            <a:off x="3855705" y="1456968"/>
            <a:ext cx="3865289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Ing. Martin Vild, Ph.D.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IDEA StatiCa – Product Owner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VUT FAST </a:t>
            </a:r>
            <a:r>
              <a:rPr lang="en-US" dirty="0"/>
              <a:t>– </a:t>
            </a:r>
            <a:r>
              <a:rPr lang="cs-CZ" dirty="0"/>
              <a:t>Odborný asistent</a:t>
            </a:r>
            <a:endParaRPr lang="en-US" dirty="0"/>
          </a:p>
          <a:p>
            <a:endParaRPr lang="en-US" dirty="0"/>
          </a:p>
          <a:p>
            <a:r>
              <a:rPr lang="cs-CZ" dirty="0"/>
              <a:t>Výzkum</a:t>
            </a:r>
            <a:r>
              <a:rPr lang="en-US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Přípoje ocelových konstrukcí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Metoda konečných prvků</a:t>
            </a:r>
            <a:endParaRPr lang="en-US" dirty="0"/>
          </a:p>
          <a:p>
            <a:endParaRPr lang="en-US" sz="1600" b="0" i="0" u="none" strike="noStrike" dirty="0">
              <a:solidFill>
                <a:srgbClr val="2E7F9F"/>
              </a:solidFill>
              <a:effectLst/>
              <a:latin typeface="Noto Sans" panose="020B0502040204020203" pitchFamily="34" charset="0"/>
              <a:hlinkClick r:id="" action="ppaction://noaction"/>
            </a:endParaRPr>
          </a:p>
          <a:p>
            <a:r>
              <a:rPr lang="en-US" sz="1600" b="0" i="0" u="none" strike="noStrike" dirty="0">
                <a:solidFill>
                  <a:srgbClr val="2E7F9F"/>
                </a:solidFill>
                <a:effectLst/>
                <a:latin typeface="Noto Sans" panose="020B0502040204020203" pitchFamily="34" charset="0"/>
                <a:hlinkClick r:id="rId5"/>
              </a:rPr>
              <a:t>Scopus Author ID: 56188615700</a:t>
            </a:r>
            <a:endParaRPr lang="en-US" sz="1600" b="0" i="0" u="none" strike="noStrike" dirty="0">
              <a:solidFill>
                <a:srgbClr val="2E7F9F"/>
              </a:solidFill>
              <a:effectLst/>
              <a:latin typeface="Noto Sans" panose="020B0502040204020203" pitchFamily="34" charset="0"/>
            </a:endParaRPr>
          </a:p>
          <a:p>
            <a:endParaRPr lang="en-US" dirty="0"/>
          </a:p>
          <a:p>
            <a:r>
              <a:rPr lang="cs-CZ" dirty="0"/>
              <a:t>Člen komisí</a:t>
            </a:r>
            <a:r>
              <a:rPr lang="en-US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CEN/TC 250/SC 3/WG 8 "Evolution of EN 1993-1-8 - Joints and connections“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ECCS TC10 “Structural Connections”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DA05DB-49BC-F303-3E88-2D8445E05E2C}"/>
              </a:ext>
            </a:extLst>
          </p:cNvPr>
          <p:cNvSpPr txBox="1"/>
          <p:nvPr/>
        </p:nvSpPr>
        <p:spPr>
          <a:xfrm>
            <a:off x="8119833" y="4100025"/>
            <a:ext cx="3865289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Web:</a:t>
            </a:r>
          </a:p>
          <a:p>
            <a:r>
              <a:rPr lang="en-US" dirty="0">
                <a:hlinkClick r:id="rId6"/>
              </a:rPr>
              <a:t>https://www.fce.vutbr.cz/KDK/vild.m/</a:t>
            </a:r>
            <a:endParaRPr lang="en-US" dirty="0"/>
          </a:p>
          <a:p>
            <a:endParaRPr lang="cs-CZ" sz="600" dirty="0"/>
          </a:p>
          <a:p>
            <a:r>
              <a:rPr lang="cs-CZ" dirty="0"/>
              <a:t>email: </a:t>
            </a:r>
            <a:r>
              <a:rPr lang="en-US" dirty="0" err="1">
                <a:hlinkClick r:id="rId7"/>
              </a:rPr>
              <a:t>martin.vild</a:t>
            </a:r>
            <a:r>
              <a:rPr lang="cs-CZ" dirty="0">
                <a:hlinkClick r:id="rId7"/>
              </a:rPr>
              <a:t>@vutbr.cz</a:t>
            </a:r>
            <a:endParaRPr lang="cs-CZ" dirty="0"/>
          </a:p>
          <a:p>
            <a:endParaRPr lang="en-US" sz="600" dirty="0"/>
          </a:p>
          <a:p>
            <a:r>
              <a:rPr lang="cs-CZ" dirty="0"/>
              <a:t>Kancelář</a:t>
            </a:r>
            <a:r>
              <a:rPr lang="en-US" dirty="0"/>
              <a:t>: C203</a:t>
            </a:r>
            <a:endParaRPr lang="cs-CZ" dirty="0"/>
          </a:p>
          <a:p>
            <a:r>
              <a:rPr lang="cs-CZ" dirty="0"/>
              <a:t>Konzultace: Čtvrtek 10–11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661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C0B06-4AE8-DEA2-BFEC-541A17B93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Semestrální projekt – Patrové garáže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A7DD5-FDA0-4505-2991-443050CC06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84785"/>
            <a:ext cx="5414392" cy="4641379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/>
              <a:t>Dispozice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/>
              <a:t>Střešní konstrukce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/>
              <a:t>Stropní konstrukce - spřažená stropnice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/>
              <a:t>Stropní konstrukce - prolamovaný průvlak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/>
              <a:t>Plnostěnný sloup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/>
              <a:t>Přípoje stropnice a průvlaku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/>
              <a:t>Příhradová ztužidla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/>
              <a:t>Patka sloupu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509154D-5C56-5926-9DC1-113D532C3587}"/>
              </a:ext>
            </a:extLst>
          </p:cNvPr>
          <p:cNvSpPr txBox="1">
            <a:spLocks/>
          </p:cNvSpPr>
          <p:nvPr/>
        </p:nvSpPr>
        <p:spPr>
          <a:xfrm>
            <a:off x="6528048" y="1484785"/>
            <a:ext cx="5414392" cy="464137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None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Harmonogram</a:t>
            </a:r>
          </a:p>
          <a:p>
            <a:endParaRPr lang="cs-CZ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A80A1C9-3C5C-F9AE-2D52-7378A84445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838865"/>
              </p:ext>
            </p:extLst>
          </p:nvPr>
        </p:nvGraphicFramePr>
        <p:xfrm>
          <a:off x="6575280" y="2033737"/>
          <a:ext cx="5616720" cy="4203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2088">
                  <a:extLst>
                    <a:ext uri="{9D8B030D-6E8A-4147-A177-3AD203B41FA5}">
                      <a16:colId xmlns:a16="http://schemas.microsoft.com/office/drawing/2014/main" val="42493373"/>
                    </a:ext>
                  </a:extLst>
                </a:gridCol>
                <a:gridCol w="4694632">
                  <a:extLst>
                    <a:ext uri="{9D8B030D-6E8A-4147-A177-3AD203B41FA5}">
                      <a16:colId xmlns:a16="http://schemas.microsoft.com/office/drawing/2014/main" val="3491423515"/>
                    </a:ext>
                  </a:extLst>
                </a:gridCol>
              </a:tblGrid>
              <a:tr h="323352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noProof="0" dirty="0">
                          <a:effectLst/>
                        </a:rPr>
                        <a:t>9/19 </a:t>
                      </a: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rgbClr val="658D1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noProof="0" dirty="0">
                          <a:effectLst/>
                        </a:rPr>
                        <a:t> Dispozice</a:t>
                      </a: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rgbClr val="658D1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236138"/>
                  </a:ext>
                </a:extLst>
              </a:tr>
              <a:tr h="323352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noProof="0" dirty="0">
                          <a:effectLst/>
                        </a:rPr>
                        <a:t>9/26 </a:t>
                      </a: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rgbClr val="658D1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u="none" strike="noStrike" noProof="0" dirty="0">
                          <a:effectLst/>
                        </a:rPr>
                        <a:t> Střešní konstrukce</a:t>
                      </a: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rgbClr val="658D1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395296"/>
                  </a:ext>
                </a:extLst>
              </a:tr>
              <a:tr h="323352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noProof="0" dirty="0">
                          <a:effectLst/>
                        </a:rPr>
                        <a:t>10/3 </a:t>
                      </a: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rgbClr val="658D1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u="none" strike="noStrike" noProof="0" dirty="0">
                          <a:effectLst/>
                        </a:rPr>
                        <a:t> Stropní konstrukce - spřažená stropnice</a:t>
                      </a: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rgbClr val="658D1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063842"/>
                  </a:ext>
                </a:extLst>
              </a:tr>
              <a:tr h="323352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noProof="0" dirty="0">
                          <a:effectLst/>
                        </a:rPr>
                        <a:t>10/10 </a:t>
                      </a: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chemeClr val="accent1">
                        <a:tint val="2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noProof="0" dirty="0">
                          <a:effectLst/>
                        </a:rPr>
                        <a:t> Konzultace</a:t>
                      </a: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chemeClr val="accent1">
                        <a:tint val="2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577780"/>
                  </a:ext>
                </a:extLst>
              </a:tr>
              <a:tr h="323352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noProof="0" dirty="0">
                          <a:effectLst/>
                        </a:rPr>
                        <a:t>10/17 </a:t>
                      </a: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rgbClr val="658D1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u="none" strike="noStrike" noProof="0" dirty="0">
                          <a:effectLst/>
                        </a:rPr>
                        <a:t> Stropní konstrukce - prolamovaný průvlak</a:t>
                      </a: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rgbClr val="658D1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37932"/>
                  </a:ext>
                </a:extLst>
              </a:tr>
              <a:tr h="323352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noProof="0" dirty="0">
                          <a:effectLst/>
                        </a:rPr>
                        <a:t>10/24 </a:t>
                      </a: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rgbClr val="658D1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u="none" strike="noStrike" noProof="0" dirty="0">
                          <a:effectLst/>
                        </a:rPr>
                        <a:t> Sloup</a:t>
                      </a: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rgbClr val="658D1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687100"/>
                  </a:ext>
                </a:extLst>
              </a:tr>
              <a:tr h="323352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noProof="0" dirty="0">
                          <a:effectLst/>
                        </a:rPr>
                        <a:t>10/31 </a:t>
                      </a: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rgbClr val="658D1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u="none" strike="noStrike" noProof="0" dirty="0">
                          <a:effectLst/>
                        </a:rPr>
                        <a:t> Přípoje stropnice a průvlaku</a:t>
                      </a: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rgbClr val="658D1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674539"/>
                  </a:ext>
                </a:extLst>
              </a:tr>
              <a:tr h="323352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noProof="0" dirty="0">
                          <a:effectLst/>
                        </a:rPr>
                        <a:t>11/7 </a:t>
                      </a: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chemeClr val="accent1">
                        <a:tint val="2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Konzultace (Libor Žáček)</a:t>
                      </a:r>
                    </a:p>
                  </a:txBody>
                  <a:tcPr marL="7036" marR="7036" marT="7036" marB="0" anchor="b">
                    <a:solidFill>
                      <a:schemeClr val="accent1">
                        <a:tint val="2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259818"/>
                  </a:ext>
                </a:extLst>
              </a:tr>
              <a:tr h="323352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noProof="0" dirty="0">
                          <a:effectLst/>
                        </a:rPr>
                        <a:t>11/14 </a:t>
                      </a: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chemeClr val="accent1">
                        <a:tint val="2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Konzultace (Libor Žáček)</a:t>
                      </a:r>
                    </a:p>
                  </a:txBody>
                  <a:tcPr marL="7036" marR="7036" marT="7036" marB="0" anchor="b">
                    <a:solidFill>
                      <a:schemeClr val="accent1">
                        <a:tint val="2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268734"/>
                  </a:ext>
                </a:extLst>
              </a:tr>
              <a:tr h="323352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 noProof="0" dirty="0">
                          <a:effectLst/>
                        </a:rPr>
                        <a:t>11/21 </a:t>
                      </a:r>
                      <a:endParaRPr lang="cs-CZ" sz="18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rgbClr val="658D1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noProof="0" dirty="0">
                          <a:effectLst/>
                        </a:rPr>
                        <a:t> Ztužidla</a:t>
                      </a:r>
                      <a:endParaRPr lang="cs-CZ" sz="18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rgbClr val="658D1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64286"/>
                  </a:ext>
                </a:extLst>
              </a:tr>
              <a:tr h="323352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noProof="0" dirty="0">
                          <a:effectLst/>
                        </a:rPr>
                        <a:t>11/28 </a:t>
                      </a: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rgbClr val="658D1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noProof="0" dirty="0">
                          <a:effectLst/>
                        </a:rPr>
                        <a:t> Patka</a:t>
                      </a: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rgbClr val="658D1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165613"/>
                  </a:ext>
                </a:extLst>
              </a:tr>
              <a:tr h="323352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noProof="0" dirty="0">
                          <a:effectLst/>
                        </a:rPr>
                        <a:t>12/5 </a:t>
                      </a: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chemeClr val="accent1">
                        <a:tint val="2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noProof="0" dirty="0">
                          <a:effectLst/>
                        </a:rPr>
                        <a:t> Konzultace</a:t>
                      </a: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chemeClr val="accent1">
                        <a:tint val="2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241089"/>
                  </a:ext>
                </a:extLst>
              </a:tr>
              <a:tr h="323352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noProof="0" dirty="0">
                          <a:effectLst/>
                        </a:rPr>
                        <a:t>12/12 </a:t>
                      </a: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chemeClr val="accent1">
                        <a:tint val="2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noProof="0" dirty="0">
                          <a:effectLst/>
                        </a:rPr>
                        <a:t> Konzultace + Zápočet</a:t>
                      </a: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36" marR="7036" marT="7036" marB="0" anchor="b">
                    <a:solidFill>
                      <a:schemeClr val="accent1">
                        <a:tint val="2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1622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7949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6AA8D-9B61-59DE-6F45-2E1B1042C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 máte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4C41C-4DF9-ABC7-C42B-052D88FB5D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84785"/>
            <a:ext cx="10814992" cy="4641379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Dispozice: Půdorys, příčný a podélný řez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Zatížení: Stálé, sněhem, větrem, užitné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Střešní konstrukce: Trapézový plech, vaznice, vazník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Stropní konstrukce: Spřažená stropnice, Prolamovaný průvlak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Sloup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Styčníky stropnice na průvlak a průvlaku na sloup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1312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2">
            <a:extLst>
              <a:ext uri="{FF2B5EF4-FFF2-40B4-BE49-F238E27FC236}">
                <a16:creationId xmlns:a16="http://schemas.microsoft.com/office/drawing/2014/main" id="{4CE45CE7-C871-571E-EA80-CDDABE2D777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152" t="4692" r="12079" b="15336"/>
          <a:stretch/>
        </p:blipFill>
        <p:spPr>
          <a:xfrm>
            <a:off x="6793539" y="1268760"/>
            <a:ext cx="5381438" cy="247910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A577182-D6B9-595B-EE8B-B2D4F915E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cvičení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9F6E8-E9B2-B2F7-57E3-D6421CAF1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Návrh ztužidel: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cs-CZ" dirty="0"/>
              <a:t>Zatížení ztužidla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cs-CZ" dirty="0"/>
              <a:t>Geometrie, výpočtový model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cs-CZ" dirty="0"/>
              <a:t>Globální namáhání prvků ztužidla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cs-CZ" dirty="0"/>
              <a:t>Návrh a posudek diagonál ztužidla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cs-CZ" dirty="0"/>
              <a:t>Přídavné namáhání pásových a svislých prutů (vazníky, vaznice, sloupy)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cs-CZ" dirty="0"/>
              <a:t>MSP: Globální deformace budovy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Literatura: </a:t>
            </a:r>
            <a:r>
              <a:rPr lang="cs-CZ" dirty="0">
                <a:hlinkClick r:id="rId3"/>
              </a:rPr>
              <a:t>Střešní ztužidlo</a:t>
            </a:r>
            <a:endParaRPr lang="cs-CZ" dirty="0"/>
          </a:p>
          <a:p>
            <a:pPr marL="1200150" lvl="1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33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69859-08BF-C504-FF60-B27311D5C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Vodorovné ztužidlo ve střešní rovině</a:t>
            </a:r>
            <a:endParaRPr lang="en-US" dirty="0"/>
          </a:p>
        </p:txBody>
      </p:sp>
      <p:pic>
        <p:nvPicPr>
          <p:cNvPr id="34" name="Obrázek 10">
            <a:extLst>
              <a:ext uri="{FF2B5EF4-FFF2-40B4-BE49-F238E27FC236}">
                <a16:creationId xmlns:a16="http://schemas.microsoft.com/office/drawing/2014/main" id="{02EA56DB-A57E-80C1-7A40-2DD3C2A6763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3262"/>
          <a:stretch/>
        </p:blipFill>
        <p:spPr>
          <a:xfrm>
            <a:off x="0" y="3085918"/>
            <a:ext cx="6126222" cy="3242976"/>
          </a:xfrm>
          <a:prstGeom prst="rect">
            <a:avLst/>
          </a:prstGeom>
        </p:spPr>
      </p:pic>
      <p:sp>
        <p:nvSpPr>
          <p:cNvPr id="35" name="TextovéPole 11">
            <a:extLst>
              <a:ext uri="{FF2B5EF4-FFF2-40B4-BE49-F238E27FC236}">
                <a16:creationId xmlns:a16="http://schemas.microsoft.com/office/drawing/2014/main" id="{804E72D9-1FDF-4EF3-F9D7-7FCB0EAD147F}"/>
              </a:ext>
            </a:extLst>
          </p:cNvPr>
          <p:cNvSpPr txBox="1"/>
          <p:nvPr/>
        </p:nvSpPr>
        <p:spPr>
          <a:xfrm>
            <a:off x="4283702" y="2458554"/>
            <a:ext cx="39348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cs typeface="Calibri" panose="020F0502020204030204" pitchFamily="34" charset="0"/>
              </a:rPr>
              <a:t>Svislá příhradová ztužidla – </a:t>
            </a:r>
            <a:br>
              <a:rPr lang="cs-CZ" b="1" dirty="0">
                <a:cs typeface="Calibri" panose="020F0502020204030204" pitchFamily="34" charset="0"/>
              </a:rPr>
            </a:br>
            <a:r>
              <a:rPr lang="cs-CZ" b="1" dirty="0">
                <a:cs typeface="Calibri" panose="020F0502020204030204" pitchFamily="34" charset="0"/>
              </a:rPr>
              <a:t>tuhé vazby</a:t>
            </a:r>
            <a:endParaRPr lang="en-GB" dirty="0">
              <a:cs typeface="Calibri" panose="020F0502020204030204" pitchFamily="34" charset="0"/>
            </a:endParaRPr>
          </a:p>
        </p:txBody>
      </p:sp>
      <p:pic>
        <p:nvPicPr>
          <p:cNvPr id="36" name="Obrázek 13">
            <a:extLst>
              <a:ext uri="{FF2B5EF4-FFF2-40B4-BE49-F238E27FC236}">
                <a16:creationId xmlns:a16="http://schemas.microsoft.com/office/drawing/2014/main" id="{482DED17-1042-88D9-CE28-CA5276DA409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3154"/>
          <a:stretch/>
        </p:blipFill>
        <p:spPr>
          <a:xfrm>
            <a:off x="6080370" y="3085918"/>
            <a:ext cx="6126222" cy="3247017"/>
          </a:xfrm>
          <a:prstGeom prst="rect">
            <a:avLst/>
          </a:prstGeom>
        </p:spPr>
      </p:pic>
      <p:cxnSp>
        <p:nvCxnSpPr>
          <p:cNvPr id="37" name="Přímá spojnice se šipkou 3">
            <a:extLst>
              <a:ext uri="{FF2B5EF4-FFF2-40B4-BE49-F238E27FC236}">
                <a16:creationId xmlns:a16="http://schemas.microsoft.com/office/drawing/2014/main" id="{5A16A982-BE00-D334-BC8C-76EDD30EFD80}"/>
              </a:ext>
            </a:extLst>
          </p:cNvPr>
          <p:cNvCxnSpPr>
            <a:cxnSpLocks/>
            <a:stCxn id="35" idx="2"/>
          </p:cNvCxnSpPr>
          <p:nvPr/>
        </p:nvCxnSpPr>
        <p:spPr>
          <a:xfrm flipH="1">
            <a:off x="4576120" y="3104885"/>
            <a:ext cx="1675011" cy="22179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20">
            <a:extLst>
              <a:ext uri="{FF2B5EF4-FFF2-40B4-BE49-F238E27FC236}">
                <a16:creationId xmlns:a16="http://schemas.microsoft.com/office/drawing/2014/main" id="{2180CB42-E5F2-E16C-1ED3-1081447971CA}"/>
              </a:ext>
            </a:extLst>
          </p:cNvPr>
          <p:cNvCxnSpPr>
            <a:cxnSpLocks/>
            <a:stCxn id="35" idx="2"/>
          </p:cNvCxnSpPr>
          <p:nvPr/>
        </p:nvCxnSpPr>
        <p:spPr>
          <a:xfrm flipH="1">
            <a:off x="5052692" y="3104885"/>
            <a:ext cx="1198439" cy="11672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9" name="TextovéPole 22">
            <a:extLst>
              <a:ext uri="{FF2B5EF4-FFF2-40B4-BE49-F238E27FC236}">
                <a16:creationId xmlns:a16="http://schemas.microsoft.com/office/drawing/2014/main" id="{A0A8E1CF-2449-78AF-81A3-E21C6A3112EB}"/>
              </a:ext>
            </a:extLst>
          </p:cNvPr>
          <p:cNvSpPr txBox="1"/>
          <p:nvPr/>
        </p:nvSpPr>
        <p:spPr>
          <a:xfrm>
            <a:off x="1129273" y="1416757"/>
            <a:ext cx="40278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rgbClr val="658D1B"/>
                </a:solidFill>
                <a:cs typeface="Calibri" panose="020F0502020204030204" pitchFamily="34" charset="0"/>
              </a:rPr>
              <a:t>Vodorovné ztužení </a:t>
            </a:r>
          </a:p>
          <a:p>
            <a:pPr algn="ctr"/>
            <a:r>
              <a:rPr lang="cs-CZ" b="1" dirty="0">
                <a:solidFill>
                  <a:srgbClr val="658D1B"/>
                </a:solidFill>
                <a:cs typeface="Calibri" panose="020F0502020204030204" pitchFamily="34" charset="0"/>
              </a:rPr>
              <a:t>ve stropních konstrukcích – tuhá deska</a:t>
            </a:r>
          </a:p>
        </p:txBody>
      </p:sp>
      <p:sp>
        <p:nvSpPr>
          <p:cNvPr id="40" name="Obdélník 18">
            <a:extLst>
              <a:ext uri="{FF2B5EF4-FFF2-40B4-BE49-F238E27FC236}">
                <a16:creationId xmlns:a16="http://schemas.microsoft.com/office/drawing/2014/main" id="{896C74E3-7516-CF8F-983C-370E214B74EA}"/>
              </a:ext>
            </a:extLst>
          </p:cNvPr>
          <p:cNvSpPr/>
          <p:nvPr/>
        </p:nvSpPr>
        <p:spPr>
          <a:xfrm>
            <a:off x="859692" y="3383895"/>
            <a:ext cx="4743939" cy="1783702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100000">
                <a:srgbClr val="00B050">
                  <a:alpha val="24000"/>
                </a:srgbClr>
              </a:gs>
            </a:gsLst>
            <a:lin ang="8100000" scaled="1"/>
            <a:tileRect/>
          </a:gradFill>
          <a:ln>
            <a:solidFill>
              <a:schemeClr val="accent1">
                <a:shade val="50000"/>
                <a:alpha val="43000"/>
              </a:schemeClr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ovéPole 24">
            <a:extLst>
              <a:ext uri="{FF2B5EF4-FFF2-40B4-BE49-F238E27FC236}">
                <a16:creationId xmlns:a16="http://schemas.microsoft.com/office/drawing/2014/main" id="{0B6F4374-B86B-FF1B-4974-E315A3886CEC}"/>
              </a:ext>
            </a:extLst>
          </p:cNvPr>
          <p:cNvSpPr txBox="1"/>
          <p:nvPr/>
        </p:nvSpPr>
        <p:spPr>
          <a:xfrm>
            <a:off x="7276275" y="1412687"/>
            <a:ext cx="44373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rgbClr val="E4002B"/>
                </a:solidFill>
                <a:cs typeface="Calibri" panose="020F0502020204030204" pitchFamily="34" charset="0"/>
              </a:rPr>
              <a:t>Vodorovné ztužení </a:t>
            </a:r>
          </a:p>
          <a:p>
            <a:pPr algn="ctr"/>
            <a:r>
              <a:rPr lang="cs-CZ" b="1" dirty="0">
                <a:solidFill>
                  <a:srgbClr val="E4002B"/>
                </a:solidFill>
                <a:cs typeface="Calibri" panose="020F0502020204030204" pitchFamily="34" charset="0"/>
              </a:rPr>
              <a:t>ve střešní konstrukci – příhradové ztužení</a:t>
            </a:r>
          </a:p>
          <a:p>
            <a:endParaRPr lang="en-GB" dirty="0">
              <a:solidFill>
                <a:srgbClr val="E4002B"/>
              </a:solidFill>
              <a:cs typeface="Calibri" panose="020F0502020204030204" pitchFamily="34" charset="0"/>
            </a:endParaRPr>
          </a:p>
        </p:txBody>
      </p:sp>
      <p:cxnSp>
        <p:nvCxnSpPr>
          <p:cNvPr id="42" name="Přímá spojnice se šipkou 29">
            <a:extLst>
              <a:ext uri="{FF2B5EF4-FFF2-40B4-BE49-F238E27FC236}">
                <a16:creationId xmlns:a16="http://schemas.microsoft.com/office/drawing/2014/main" id="{BB9CD3FA-A168-930E-02CB-BA993223ADFA}"/>
              </a:ext>
            </a:extLst>
          </p:cNvPr>
          <p:cNvCxnSpPr>
            <a:cxnSpLocks/>
            <a:stCxn id="35" idx="2"/>
          </p:cNvCxnSpPr>
          <p:nvPr/>
        </p:nvCxnSpPr>
        <p:spPr>
          <a:xfrm>
            <a:off x="6251131" y="3104885"/>
            <a:ext cx="1542638" cy="27901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32">
            <a:extLst>
              <a:ext uri="{FF2B5EF4-FFF2-40B4-BE49-F238E27FC236}">
                <a16:creationId xmlns:a16="http://schemas.microsoft.com/office/drawing/2014/main" id="{D3FF9242-03F6-48FF-2DE3-B13BD784175C}"/>
              </a:ext>
            </a:extLst>
          </p:cNvPr>
          <p:cNvCxnSpPr>
            <a:cxnSpLocks/>
            <a:stCxn id="35" idx="2"/>
          </p:cNvCxnSpPr>
          <p:nvPr/>
        </p:nvCxnSpPr>
        <p:spPr>
          <a:xfrm>
            <a:off x="6251131" y="3104885"/>
            <a:ext cx="1241770" cy="11672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45" name="Skupina 35">
            <a:extLst>
              <a:ext uri="{FF2B5EF4-FFF2-40B4-BE49-F238E27FC236}">
                <a16:creationId xmlns:a16="http://schemas.microsoft.com/office/drawing/2014/main" id="{85BCEF00-F0FD-B826-46FF-C6A05FD3B25B}"/>
              </a:ext>
            </a:extLst>
          </p:cNvPr>
          <p:cNvGrpSpPr/>
          <p:nvPr/>
        </p:nvGrpSpPr>
        <p:grpSpPr>
          <a:xfrm>
            <a:off x="6708955" y="3212460"/>
            <a:ext cx="5193236" cy="2164990"/>
            <a:chOff x="6708955" y="3741566"/>
            <a:chExt cx="5193236" cy="2164990"/>
          </a:xfrm>
          <a:solidFill>
            <a:srgbClr val="E4002B"/>
          </a:solidFill>
        </p:grpSpPr>
        <p:sp>
          <p:nvSpPr>
            <p:cNvPr id="46" name="Násobení 34">
              <a:extLst>
                <a:ext uri="{FF2B5EF4-FFF2-40B4-BE49-F238E27FC236}">
                  <a16:creationId xmlns:a16="http://schemas.microsoft.com/office/drawing/2014/main" id="{58DC7234-F7CA-64A6-7DD1-55E690FAEB69}"/>
                </a:ext>
              </a:extLst>
            </p:cNvPr>
            <p:cNvSpPr/>
            <p:nvPr/>
          </p:nvSpPr>
          <p:spPr>
            <a:xfrm>
              <a:off x="10300677" y="4322262"/>
              <a:ext cx="995822" cy="980809"/>
            </a:xfrm>
            <a:prstGeom prst="mathMultiply">
              <a:avLst>
                <a:gd name="adj1" fmla="val 7583"/>
              </a:avLst>
            </a:prstGeom>
            <a:grpFill/>
            <a:ln w="3175">
              <a:solidFill>
                <a:srgbClr val="E400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Násobení 38">
              <a:extLst>
                <a:ext uri="{FF2B5EF4-FFF2-40B4-BE49-F238E27FC236}">
                  <a16:creationId xmlns:a16="http://schemas.microsoft.com/office/drawing/2014/main" id="{4C419C71-9A42-55A9-D398-934AEC91530F}"/>
                </a:ext>
              </a:extLst>
            </p:cNvPr>
            <p:cNvSpPr/>
            <p:nvPr/>
          </p:nvSpPr>
          <p:spPr>
            <a:xfrm>
              <a:off x="10300677" y="3741566"/>
              <a:ext cx="995822" cy="980809"/>
            </a:xfrm>
            <a:prstGeom prst="mathMultiply">
              <a:avLst>
                <a:gd name="adj1" fmla="val 7583"/>
              </a:avLst>
            </a:prstGeom>
            <a:grpFill/>
            <a:ln w="3175">
              <a:solidFill>
                <a:srgbClr val="E400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Násobení 39">
              <a:extLst>
                <a:ext uri="{FF2B5EF4-FFF2-40B4-BE49-F238E27FC236}">
                  <a16:creationId xmlns:a16="http://schemas.microsoft.com/office/drawing/2014/main" id="{CF3A4012-32A8-A750-EFDC-BAAF3065ACAA}"/>
                </a:ext>
              </a:extLst>
            </p:cNvPr>
            <p:cNvSpPr/>
            <p:nvPr/>
          </p:nvSpPr>
          <p:spPr>
            <a:xfrm>
              <a:off x="10300677" y="4925747"/>
              <a:ext cx="995822" cy="980809"/>
            </a:xfrm>
            <a:prstGeom prst="mathMultiply">
              <a:avLst>
                <a:gd name="adj1" fmla="val 7583"/>
              </a:avLst>
            </a:prstGeom>
            <a:grpFill/>
            <a:ln w="3175">
              <a:solidFill>
                <a:srgbClr val="E400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Násobení 40">
              <a:extLst>
                <a:ext uri="{FF2B5EF4-FFF2-40B4-BE49-F238E27FC236}">
                  <a16:creationId xmlns:a16="http://schemas.microsoft.com/office/drawing/2014/main" id="{049707A8-B334-EABD-8B52-95588FAE30F3}"/>
                </a:ext>
              </a:extLst>
            </p:cNvPr>
            <p:cNvSpPr/>
            <p:nvPr/>
          </p:nvSpPr>
          <p:spPr>
            <a:xfrm>
              <a:off x="10906369" y="4333657"/>
              <a:ext cx="995822" cy="980809"/>
            </a:xfrm>
            <a:prstGeom prst="mathMultiply">
              <a:avLst>
                <a:gd name="adj1" fmla="val 7583"/>
              </a:avLst>
            </a:prstGeom>
            <a:grpFill/>
            <a:ln w="3175">
              <a:solidFill>
                <a:srgbClr val="E400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Násobení 41">
              <a:extLst>
                <a:ext uri="{FF2B5EF4-FFF2-40B4-BE49-F238E27FC236}">
                  <a16:creationId xmlns:a16="http://schemas.microsoft.com/office/drawing/2014/main" id="{8721D5DB-2A17-BC3B-37F4-8F23408A276E}"/>
                </a:ext>
              </a:extLst>
            </p:cNvPr>
            <p:cNvSpPr/>
            <p:nvPr/>
          </p:nvSpPr>
          <p:spPr>
            <a:xfrm>
              <a:off x="9694985" y="4310867"/>
              <a:ext cx="995822" cy="980809"/>
            </a:xfrm>
            <a:prstGeom prst="mathMultiply">
              <a:avLst>
                <a:gd name="adj1" fmla="val 7583"/>
              </a:avLst>
            </a:prstGeom>
            <a:grpFill/>
            <a:ln w="3175">
              <a:solidFill>
                <a:srgbClr val="E400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Násobení 42">
              <a:extLst>
                <a:ext uri="{FF2B5EF4-FFF2-40B4-BE49-F238E27FC236}">
                  <a16:creationId xmlns:a16="http://schemas.microsoft.com/office/drawing/2014/main" id="{7A35ED46-BBFA-03E7-F497-E3480F768599}"/>
                </a:ext>
              </a:extLst>
            </p:cNvPr>
            <p:cNvSpPr/>
            <p:nvPr/>
          </p:nvSpPr>
          <p:spPr>
            <a:xfrm>
              <a:off x="9134752" y="4322262"/>
              <a:ext cx="995822" cy="980809"/>
            </a:xfrm>
            <a:prstGeom prst="mathMultiply">
              <a:avLst>
                <a:gd name="adj1" fmla="val 7583"/>
              </a:avLst>
            </a:prstGeom>
            <a:grpFill/>
            <a:ln w="3175">
              <a:solidFill>
                <a:srgbClr val="E400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Násobení 43">
              <a:extLst>
                <a:ext uri="{FF2B5EF4-FFF2-40B4-BE49-F238E27FC236}">
                  <a16:creationId xmlns:a16="http://schemas.microsoft.com/office/drawing/2014/main" id="{EFF3B9B9-9195-3182-373C-5AD07AEA605F}"/>
                </a:ext>
              </a:extLst>
            </p:cNvPr>
            <p:cNvSpPr/>
            <p:nvPr/>
          </p:nvSpPr>
          <p:spPr>
            <a:xfrm>
              <a:off x="8499121" y="4333657"/>
              <a:ext cx="995822" cy="980809"/>
            </a:xfrm>
            <a:prstGeom prst="mathMultiply">
              <a:avLst>
                <a:gd name="adj1" fmla="val 7583"/>
              </a:avLst>
            </a:prstGeom>
            <a:grpFill/>
            <a:ln w="3175">
              <a:solidFill>
                <a:srgbClr val="E400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Násobení 44">
              <a:extLst>
                <a:ext uri="{FF2B5EF4-FFF2-40B4-BE49-F238E27FC236}">
                  <a16:creationId xmlns:a16="http://schemas.microsoft.com/office/drawing/2014/main" id="{DD6BBD4E-79FB-B7D6-8918-DE8826748A8D}"/>
                </a:ext>
              </a:extLst>
            </p:cNvPr>
            <p:cNvSpPr/>
            <p:nvPr/>
          </p:nvSpPr>
          <p:spPr>
            <a:xfrm>
              <a:off x="7921136" y="4339622"/>
              <a:ext cx="995822" cy="980809"/>
            </a:xfrm>
            <a:prstGeom prst="mathMultiply">
              <a:avLst>
                <a:gd name="adj1" fmla="val 7583"/>
              </a:avLst>
            </a:prstGeom>
            <a:grpFill/>
            <a:ln w="3175">
              <a:solidFill>
                <a:srgbClr val="E400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Násobení 45">
              <a:extLst>
                <a:ext uri="{FF2B5EF4-FFF2-40B4-BE49-F238E27FC236}">
                  <a16:creationId xmlns:a16="http://schemas.microsoft.com/office/drawing/2014/main" id="{C41882D0-6741-15B2-44FC-E5D0A94D87AF}"/>
                </a:ext>
              </a:extLst>
            </p:cNvPr>
            <p:cNvSpPr/>
            <p:nvPr/>
          </p:nvSpPr>
          <p:spPr>
            <a:xfrm>
              <a:off x="7332484" y="4333657"/>
              <a:ext cx="995822" cy="980809"/>
            </a:xfrm>
            <a:prstGeom prst="mathMultiply">
              <a:avLst>
                <a:gd name="adj1" fmla="val 7583"/>
              </a:avLst>
            </a:prstGeom>
            <a:grpFill/>
            <a:ln w="3175">
              <a:solidFill>
                <a:srgbClr val="E400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Násobení 46">
              <a:extLst>
                <a:ext uri="{FF2B5EF4-FFF2-40B4-BE49-F238E27FC236}">
                  <a16:creationId xmlns:a16="http://schemas.microsoft.com/office/drawing/2014/main" id="{22B1D3E6-C579-C40D-FA2C-29D13A41B593}"/>
                </a:ext>
              </a:extLst>
            </p:cNvPr>
            <p:cNvSpPr/>
            <p:nvPr/>
          </p:nvSpPr>
          <p:spPr>
            <a:xfrm>
              <a:off x="6708955" y="4318488"/>
              <a:ext cx="995822" cy="980809"/>
            </a:xfrm>
            <a:prstGeom prst="mathMultiply">
              <a:avLst>
                <a:gd name="adj1" fmla="val 7583"/>
              </a:avLst>
            </a:prstGeom>
            <a:grpFill/>
            <a:ln w="3175">
              <a:solidFill>
                <a:srgbClr val="E400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Násobení 47">
              <a:extLst>
                <a:ext uri="{FF2B5EF4-FFF2-40B4-BE49-F238E27FC236}">
                  <a16:creationId xmlns:a16="http://schemas.microsoft.com/office/drawing/2014/main" id="{CB3FC574-ECE9-368E-E943-BEC3ED9C6F1C}"/>
                </a:ext>
              </a:extLst>
            </p:cNvPr>
            <p:cNvSpPr/>
            <p:nvPr/>
          </p:nvSpPr>
          <p:spPr>
            <a:xfrm>
              <a:off x="7332484" y="3745607"/>
              <a:ext cx="995822" cy="980809"/>
            </a:xfrm>
            <a:prstGeom prst="mathMultiply">
              <a:avLst>
                <a:gd name="adj1" fmla="val 7583"/>
              </a:avLst>
            </a:prstGeom>
            <a:grpFill/>
            <a:ln w="3175">
              <a:solidFill>
                <a:srgbClr val="E400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" name="Násobení 48">
              <a:extLst>
                <a:ext uri="{FF2B5EF4-FFF2-40B4-BE49-F238E27FC236}">
                  <a16:creationId xmlns:a16="http://schemas.microsoft.com/office/drawing/2014/main" id="{5FF0F217-FF2D-36A1-2235-15D7D59112CE}"/>
                </a:ext>
              </a:extLst>
            </p:cNvPr>
            <p:cNvSpPr/>
            <p:nvPr/>
          </p:nvSpPr>
          <p:spPr>
            <a:xfrm>
              <a:off x="7325047" y="4911772"/>
              <a:ext cx="995822" cy="980809"/>
            </a:xfrm>
            <a:prstGeom prst="mathMultiply">
              <a:avLst>
                <a:gd name="adj1" fmla="val 7583"/>
              </a:avLst>
            </a:prstGeom>
            <a:grpFill/>
            <a:ln w="3175">
              <a:solidFill>
                <a:srgbClr val="E400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809429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 animBg="1"/>
      <p:bldP spid="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C8195-6450-2F49-DF02-AA845F20F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Zatížení větrem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2">
                <a:extLst>
                  <a:ext uri="{FF2B5EF4-FFF2-40B4-BE49-F238E27FC236}">
                    <a16:creationId xmlns:a16="http://schemas.microsoft.com/office/drawing/2014/main" id="{DDA9FCFC-3D20-99ED-2A71-400E915EAA78}"/>
                  </a:ext>
                </a:extLst>
              </p:cNvPr>
              <p:cNvSpPr/>
              <p:nvPr/>
            </p:nvSpPr>
            <p:spPr>
              <a:xfrm>
                <a:off x="4500027" y="2854812"/>
                <a:ext cx="7428409" cy="10609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cs-CZ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Do střešního vodorovného ztužení se přenáší pouze zatížení z poloviny výšky posledního podlaží: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cs-CZ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h𝑝</m:t>
                            </m:r>
                          </m:sub>
                        </m:sSub>
                      </m:num>
                      <m:den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cs-CZ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Ostatní zatížení se přenáší do svislých částí ztužidel tuhé stropní konstrukce</a:t>
                </a:r>
              </a:p>
            </p:txBody>
          </p:sp>
        </mc:Choice>
        <mc:Fallback xmlns="">
          <p:sp>
            <p:nvSpPr>
              <p:cNvPr id="5" name="Obdélník 2">
                <a:extLst>
                  <a:ext uri="{FF2B5EF4-FFF2-40B4-BE49-F238E27FC236}">
                    <a16:creationId xmlns:a16="http://schemas.microsoft.com/office/drawing/2014/main" id="{DDA9FCFC-3D20-99ED-2A71-400E915EAA7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0027" y="2854812"/>
                <a:ext cx="7428409" cy="1060931"/>
              </a:xfrm>
              <a:prstGeom prst="rect">
                <a:avLst/>
              </a:prstGeom>
              <a:blipFill>
                <a:blip r:embed="rId3"/>
                <a:stretch>
                  <a:fillRect l="-492" t="-2874" r="-738" b="-80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Obrázek 6">
            <a:extLst>
              <a:ext uri="{FF2B5EF4-FFF2-40B4-BE49-F238E27FC236}">
                <a16:creationId xmlns:a16="http://schemas.microsoft.com/office/drawing/2014/main" id="{F805073A-2B53-AC3F-1455-D9DCE7CC8C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7" y="1410175"/>
            <a:ext cx="4052106" cy="4837398"/>
          </a:xfrm>
          <a:prstGeom prst="rect">
            <a:avLst/>
          </a:prstGeom>
        </p:spPr>
      </p:pic>
      <p:sp>
        <p:nvSpPr>
          <p:cNvPr id="7" name="Ovál 8">
            <a:extLst>
              <a:ext uri="{FF2B5EF4-FFF2-40B4-BE49-F238E27FC236}">
                <a16:creationId xmlns:a16="http://schemas.microsoft.com/office/drawing/2014/main" id="{7E2DA1F3-2E9C-335B-0FCB-B110BEAC0D38}"/>
              </a:ext>
            </a:extLst>
          </p:cNvPr>
          <p:cNvSpPr/>
          <p:nvPr/>
        </p:nvSpPr>
        <p:spPr>
          <a:xfrm>
            <a:off x="0" y="1277393"/>
            <a:ext cx="4384429" cy="1478223"/>
          </a:xfrm>
          <a:prstGeom prst="ellips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Obrázek 10">
            <a:extLst>
              <a:ext uri="{FF2B5EF4-FFF2-40B4-BE49-F238E27FC236}">
                <a16:creationId xmlns:a16="http://schemas.microsoft.com/office/drawing/2014/main" id="{126BB5AD-982B-25B1-800D-218193183A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29129" y="984098"/>
            <a:ext cx="1862523" cy="1601316"/>
          </a:xfrm>
          <a:prstGeom prst="rect">
            <a:avLst/>
          </a:prstGeom>
        </p:spPr>
      </p:pic>
      <p:pic>
        <p:nvPicPr>
          <p:cNvPr id="9" name="Obrázek 12">
            <a:extLst>
              <a:ext uri="{FF2B5EF4-FFF2-40B4-BE49-F238E27FC236}">
                <a16:creationId xmlns:a16="http://schemas.microsoft.com/office/drawing/2014/main" id="{EC610AAB-0F53-01D9-4050-536B3F38E1C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49359" y="1152464"/>
            <a:ext cx="5345591" cy="1085823"/>
          </a:xfrm>
          <a:prstGeom prst="rect">
            <a:avLst/>
          </a:prstGeom>
        </p:spPr>
      </p:pic>
      <p:sp>
        <p:nvSpPr>
          <p:cNvPr id="10" name="TextovéPole 30">
            <a:extLst>
              <a:ext uri="{FF2B5EF4-FFF2-40B4-BE49-F238E27FC236}">
                <a16:creationId xmlns:a16="http://schemas.microsoft.com/office/drawing/2014/main" id="{A1368518-581C-96BB-BEBD-127D119D204B}"/>
              </a:ext>
            </a:extLst>
          </p:cNvPr>
          <p:cNvSpPr txBox="1"/>
          <p:nvPr/>
        </p:nvSpPr>
        <p:spPr>
          <a:xfrm>
            <a:off x="-38487" y="984098"/>
            <a:ext cx="4434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Vítr na pozici hlavního proměnného zatížení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Obrázek 3">
            <a:extLst>
              <a:ext uri="{FF2B5EF4-FFF2-40B4-BE49-F238E27FC236}">
                <a16:creationId xmlns:a16="http://schemas.microsoft.com/office/drawing/2014/main" id="{811E0CA5-C092-D049-DBBB-4FCC5A7B407E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12132" t="52897" r="7926"/>
          <a:stretch/>
        </p:blipFill>
        <p:spPr>
          <a:xfrm>
            <a:off x="4644630" y="5087932"/>
            <a:ext cx="7060356" cy="1309340"/>
          </a:xfrm>
          <a:prstGeom prst="rect">
            <a:avLst/>
          </a:prstGeom>
        </p:spPr>
      </p:pic>
      <p:pic>
        <p:nvPicPr>
          <p:cNvPr id="12" name="Obrázek 7">
            <a:extLst>
              <a:ext uri="{FF2B5EF4-FFF2-40B4-BE49-F238E27FC236}">
                <a16:creationId xmlns:a16="http://schemas.microsoft.com/office/drawing/2014/main" id="{BF55E300-ED73-F9EC-AB4F-AEF9F89ECFA6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2017" t="3560" r="28212" b="50280"/>
          <a:stretch/>
        </p:blipFill>
        <p:spPr>
          <a:xfrm>
            <a:off x="6688071" y="4079724"/>
            <a:ext cx="3110524" cy="1136280"/>
          </a:xfrm>
          <a:prstGeom prst="rect">
            <a:avLst/>
          </a:prstGeom>
        </p:spPr>
      </p:pic>
      <p:cxnSp>
        <p:nvCxnSpPr>
          <p:cNvPr id="13" name="Přímá spojnice 14">
            <a:extLst>
              <a:ext uri="{FF2B5EF4-FFF2-40B4-BE49-F238E27FC236}">
                <a16:creationId xmlns:a16="http://schemas.microsoft.com/office/drawing/2014/main" id="{7A7F47A4-FEBA-21BF-F132-50B71B8B3868}"/>
              </a:ext>
            </a:extLst>
          </p:cNvPr>
          <p:cNvCxnSpPr/>
          <p:nvPr/>
        </p:nvCxnSpPr>
        <p:spPr>
          <a:xfrm flipV="1">
            <a:off x="6947877" y="4450673"/>
            <a:ext cx="2625969" cy="781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15">
            <a:extLst>
              <a:ext uri="{FF2B5EF4-FFF2-40B4-BE49-F238E27FC236}">
                <a16:creationId xmlns:a16="http://schemas.microsoft.com/office/drawing/2014/main" id="{24A52045-C76E-CB58-2900-910FC6E7C8A5}"/>
              </a:ext>
            </a:extLst>
          </p:cNvPr>
          <p:cNvCxnSpPr/>
          <p:nvPr/>
        </p:nvCxnSpPr>
        <p:spPr>
          <a:xfrm flipV="1">
            <a:off x="6947877" y="4662472"/>
            <a:ext cx="2625969" cy="781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6">
            <a:extLst>
              <a:ext uri="{FF2B5EF4-FFF2-40B4-BE49-F238E27FC236}">
                <a16:creationId xmlns:a16="http://schemas.microsoft.com/office/drawing/2014/main" id="{FCFEC7C7-7922-73EF-C3CF-0CD728284BA5}"/>
              </a:ext>
            </a:extLst>
          </p:cNvPr>
          <p:cNvCxnSpPr/>
          <p:nvPr/>
        </p:nvCxnSpPr>
        <p:spPr>
          <a:xfrm flipV="1">
            <a:off x="6947877" y="4922540"/>
            <a:ext cx="2625969" cy="781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Přímá spojnice 17">
            <a:extLst>
              <a:ext uri="{FF2B5EF4-FFF2-40B4-BE49-F238E27FC236}">
                <a16:creationId xmlns:a16="http://schemas.microsoft.com/office/drawing/2014/main" id="{69BE21B3-AE92-2B83-146D-158E9F505ED8}"/>
              </a:ext>
            </a:extLst>
          </p:cNvPr>
          <p:cNvCxnSpPr/>
          <p:nvPr/>
        </p:nvCxnSpPr>
        <p:spPr>
          <a:xfrm>
            <a:off x="4911968" y="5387862"/>
            <a:ext cx="6521938" cy="166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19">
            <a:extLst>
              <a:ext uri="{FF2B5EF4-FFF2-40B4-BE49-F238E27FC236}">
                <a16:creationId xmlns:a16="http://schemas.microsoft.com/office/drawing/2014/main" id="{90A01AFA-C831-24EE-D241-ABBE36657000}"/>
              </a:ext>
            </a:extLst>
          </p:cNvPr>
          <p:cNvCxnSpPr/>
          <p:nvPr/>
        </p:nvCxnSpPr>
        <p:spPr>
          <a:xfrm>
            <a:off x="4913839" y="5649593"/>
            <a:ext cx="6521938" cy="166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Přímá spojnice 20">
            <a:extLst>
              <a:ext uri="{FF2B5EF4-FFF2-40B4-BE49-F238E27FC236}">
                <a16:creationId xmlns:a16="http://schemas.microsoft.com/office/drawing/2014/main" id="{7B5C43AC-B63B-1934-BF17-C33DABCD87D2}"/>
              </a:ext>
            </a:extLst>
          </p:cNvPr>
          <p:cNvCxnSpPr/>
          <p:nvPr/>
        </p:nvCxnSpPr>
        <p:spPr>
          <a:xfrm>
            <a:off x="4906024" y="5922619"/>
            <a:ext cx="6521938" cy="166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Obdélník 21">
            <a:extLst>
              <a:ext uri="{FF2B5EF4-FFF2-40B4-BE49-F238E27FC236}">
                <a16:creationId xmlns:a16="http://schemas.microsoft.com/office/drawing/2014/main" id="{71666A4E-3268-2156-AB95-952AF298778F}"/>
              </a:ext>
            </a:extLst>
          </p:cNvPr>
          <p:cNvSpPr/>
          <p:nvPr/>
        </p:nvSpPr>
        <p:spPr>
          <a:xfrm>
            <a:off x="4697047" y="5142119"/>
            <a:ext cx="193347" cy="149275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" name="Obdélník 22">
            <a:extLst>
              <a:ext uri="{FF2B5EF4-FFF2-40B4-BE49-F238E27FC236}">
                <a16:creationId xmlns:a16="http://schemas.microsoft.com/office/drawing/2014/main" id="{CFBA4F1A-4346-C8DB-C813-28D8290C5341}"/>
              </a:ext>
            </a:extLst>
          </p:cNvPr>
          <p:cNvSpPr/>
          <p:nvPr/>
        </p:nvSpPr>
        <p:spPr>
          <a:xfrm>
            <a:off x="11435777" y="5150800"/>
            <a:ext cx="193347" cy="140593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1" name="Obdélník 23">
            <a:extLst>
              <a:ext uri="{FF2B5EF4-FFF2-40B4-BE49-F238E27FC236}">
                <a16:creationId xmlns:a16="http://schemas.microsoft.com/office/drawing/2014/main" id="{628F1F8C-7CBC-EC40-93A3-FBE791835B60}"/>
              </a:ext>
            </a:extLst>
          </p:cNvPr>
          <p:cNvSpPr/>
          <p:nvPr/>
        </p:nvSpPr>
        <p:spPr>
          <a:xfrm>
            <a:off x="9573846" y="4149080"/>
            <a:ext cx="193347" cy="140901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2" name="Obdélník 25">
            <a:extLst>
              <a:ext uri="{FF2B5EF4-FFF2-40B4-BE49-F238E27FC236}">
                <a16:creationId xmlns:a16="http://schemas.microsoft.com/office/drawing/2014/main" id="{2A88A408-6396-C341-BADA-F50582B64CB8}"/>
              </a:ext>
            </a:extLst>
          </p:cNvPr>
          <p:cNvSpPr/>
          <p:nvPr/>
        </p:nvSpPr>
        <p:spPr>
          <a:xfrm>
            <a:off x="6750481" y="4254726"/>
            <a:ext cx="193347" cy="84843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Obdélník 26">
                <a:extLst>
                  <a:ext uri="{FF2B5EF4-FFF2-40B4-BE49-F238E27FC236}">
                    <a16:creationId xmlns:a16="http://schemas.microsoft.com/office/drawing/2014/main" id="{827B63EF-BDAA-FD1B-88E3-4D56B7CDFBFC}"/>
                  </a:ext>
                </a:extLst>
              </p:cNvPr>
              <p:cNvSpPr/>
              <p:nvPr/>
            </p:nvSpPr>
            <p:spPr>
              <a:xfrm>
                <a:off x="6089446" y="4041639"/>
                <a:ext cx="598625" cy="6235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h𝑝</m:t>
                              </m:r>
                            </m:sub>
                          </m:sSub>
                        </m:num>
                        <m:den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Obdélník 26">
                <a:extLst>
                  <a:ext uri="{FF2B5EF4-FFF2-40B4-BE49-F238E27FC236}">
                    <a16:creationId xmlns:a16="http://schemas.microsoft.com/office/drawing/2014/main" id="{827B63EF-BDAA-FD1B-88E3-4D56B7CDFBF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9446" y="4041639"/>
                <a:ext cx="598625" cy="6235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Obdélník 27">
                <a:extLst>
                  <a:ext uri="{FF2B5EF4-FFF2-40B4-BE49-F238E27FC236}">
                    <a16:creationId xmlns:a16="http://schemas.microsoft.com/office/drawing/2014/main" id="{FF6BF08F-7482-D9AF-17C1-CBBF4F3735BD}"/>
                  </a:ext>
                </a:extLst>
              </p:cNvPr>
              <p:cNvSpPr/>
              <p:nvPr/>
            </p:nvSpPr>
            <p:spPr>
              <a:xfrm>
                <a:off x="4216400" y="5057404"/>
                <a:ext cx="598625" cy="6235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h𝑝</m:t>
                              </m:r>
                            </m:sub>
                          </m:sSub>
                        </m:num>
                        <m:den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Obdélník 27">
                <a:extLst>
                  <a:ext uri="{FF2B5EF4-FFF2-40B4-BE49-F238E27FC236}">
                    <a16:creationId xmlns:a16="http://schemas.microsoft.com/office/drawing/2014/main" id="{FF6BF08F-7482-D9AF-17C1-CBBF4F3735B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400" y="5057404"/>
                <a:ext cx="598625" cy="62350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Obdélník 28">
                <a:extLst>
                  <a:ext uri="{FF2B5EF4-FFF2-40B4-BE49-F238E27FC236}">
                    <a16:creationId xmlns:a16="http://schemas.microsoft.com/office/drawing/2014/main" id="{9ECD988F-74F0-CF80-542A-64D868F17A6A}"/>
                  </a:ext>
                </a:extLst>
              </p:cNvPr>
              <p:cNvSpPr/>
              <p:nvPr/>
            </p:nvSpPr>
            <p:spPr>
              <a:xfrm>
                <a:off x="9759088" y="3971551"/>
                <a:ext cx="598625" cy="6235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h𝑝</m:t>
                              </m:r>
                            </m:sub>
                          </m:sSub>
                        </m:num>
                        <m:den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Obdélník 28">
                <a:extLst>
                  <a:ext uri="{FF2B5EF4-FFF2-40B4-BE49-F238E27FC236}">
                    <a16:creationId xmlns:a16="http://schemas.microsoft.com/office/drawing/2014/main" id="{9ECD988F-74F0-CF80-542A-64D868F17A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9088" y="3971551"/>
                <a:ext cx="598625" cy="62350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Obdélník 29">
                <a:extLst>
                  <a:ext uri="{FF2B5EF4-FFF2-40B4-BE49-F238E27FC236}">
                    <a16:creationId xmlns:a16="http://schemas.microsoft.com/office/drawing/2014/main" id="{475F92C7-7688-0982-A08C-4407AA3C44BC}"/>
                  </a:ext>
                </a:extLst>
              </p:cNvPr>
              <p:cNvSpPr/>
              <p:nvPr/>
            </p:nvSpPr>
            <p:spPr>
              <a:xfrm>
                <a:off x="11629124" y="4946482"/>
                <a:ext cx="598625" cy="6235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h𝑝</m:t>
                              </m:r>
                            </m:sub>
                          </m:sSub>
                        </m:num>
                        <m:den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Obdélník 29">
                <a:extLst>
                  <a:ext uri="{FF2B5EF4-FFF2-40B4-BE49-F238E27FC236}">
                    <a16:creationId xmlns:a16="http://schemas.microsoft.com/office/drawing/2014/main" id="{475F92C7-7688-0982-A08C-4407AA3C44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29124" y="4946482"/>
                <a:ext cx="598625" cy="62350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Obdélník 9">
            <a:extLst>
              <a:ext uri="{FF2B5EF4-FFF2-40B4-BE49-F238E27FC236}">
                <a16:creationId xmlns:a16="http://schemas.microsoft.com/office/drawing/2014/main" id="{A3654ACD-0DC9-5ACC-8EBB-9CB53691CB33}"/>
              </a:ext>
            </a:extLst>
          </p:cNvPr>
          <p:cNvSpPr/>
          <p:nvPr/>
        </p:nvSpPr>
        <p:spPr>
          <a:xfrm>
            <a:off x="1271464" y="2400748"/>
            <a:ext cx="1674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pravděpodobně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7673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536F0-A8C1-E4C7-DE83-FA90D59B6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Sestavení výpočtového modelu</a:t>
            </a:r>
            <a:endParaRPr lang="en-US" dirty="0"/>
          </a:p>
        </p:txBody>
      </p:sp>
      <p:pic>
        <p:nvPicPr>
          <p:cNvPr id="6" name="Obrázek 13">
            <a:extLst>
              <a:ext uri="{FF2B5EF4-FFF2-40B4-BE49-F238E27FC236}">
                <a16:creationId xmlns:a16="http://schemas.microsoft.com/office/drawing/2014/main" id="{9CD12C2F-048F-FC08-2040-FC93B03741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5837" y="2029120"/>
            <a:ext cx="8672393" cy="1879018"/>
          </a:xfrm>
          <a:prstGeom prst="rect">
            <a:avLst/>
          </a:prstGeom>
        </p:spPr>
      </p:pic>
      <p:pic>
        <p:nvPicPr>
          <p:cNvPr id="7" name="Obrázek 18">
            <a:extLst>
              <a:ext uri="{FF2B5EF4-FFF2-40B4-BE49-F238E27FC236}">
                <a16:creationId xmlns:a16="http://schemas.microsoft.com/office/drawing/2014/main" id="{C9B77D2F-7A59-1A18-139B-1E20B2CF11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22490" y="4792595"/>
            <a:ext cx="8430511" cy="827602"/>
          </a:xfrm>
          <a:prstGeom prst="rect">
            <a:avLst/>
          </a:prstGeom>
        </p:spPr>
      </p:pic>
      <p:pic>
        <p:nvPicPr>
          <p:cNvPr id="8" name="Obrázek 24">
            <a:extLst>
              <a:ext uri="{FF2B5EF4-FFF2-40B4-BE49-F238E27FC236}">
                <a16:creationId xmlns:a16="http://schemas.microsoft.com/office/drawing/2014/main" id="{6731E382-8047-9A7D-05B9-0D55AFABBE7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22489" y="5930498"/>
            <a:ext cx="8597709" cy="507044"/>
          </a:xfrm>
          <a:prstGeom prst="rect">
            <a:avLst/>
          </a:prstGeom>
        </p:spPr>
      </p:pic>
      <p:sp>
        <p:nvSpPr>
          <p:cNvPr id="9" name="Obdélník 26">
            <a:extLst>
              <a:ext uri="{FF2B5EF4-FFF2-40B4-BE49-F238E27FC236}">
                <a16:creationId xmlns:a16="http://schemas.microsoft.com/office/drawing/2014/main" id="{EF2D045D-8286-D906-5C10-CAA70C1C43E8}"/>
              </a:ext>
            </a:extLst>
          </p:cNvPr>
          <p:cNvSpPr/>
          <p:nvPr/>
        </p:nvSpPr>
        <p:spPr>
          <a:xfrm>
            <a:off x="3522489" y="4854244"/>
            <a:ext cx="417876" cy="307683"/>
          </a:xfrm>
          <a:prstGeom prst="rect">
            <a:avLst/>
          </a:prstGeom>
          <a:solidFill>
            <a:schemeClr val="bg1"/>
          </a:solidFill>
          <a:ln w="571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" name="Obdélník 27">
            <a:extLst>
              <a:ext uri="{FF2B5EF4-FFF2-40B4-BE49-F238E27FC236}">
                <a16:creationId xmlns:a16="http://schemas.microsoft.com/office/drawing/2014/main" id="{80170A41-C405-1991-B01E-1D0B111B2DC2}"/>
              </a:ext>
            </a:extLst>
          </p:cNvPr>
          <p:cNvSpPr/>
          <p:nvPr/>
        </p:nvSpPr>
        <p:spPr>
          <a:xfrm>
            <a:off x="11535125" y="4792595"/>
            <a:ext cx="417876" cy="307683"/>
          </a:xfrm>
          <a:prstGeom prst="rect">
            <a:avLst/>
          </a:prstGeom>
          <a:solidFill>
            <a:schemeClr val="bg1"/>
          </a:solidFill>
          <a:ln w="571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Obdélník 28">
            <a:extLst>
              <a:ext uri="{FF2B5EF4-FFF2-40B4-BE49-F238E27FC236}">
                <a16:creationId xmlns:a16="http://schemas.microsoft.com/office/drawing/2014/main" id="{F95A7889-A6A0-3D55-0065-80995C3DB4C7}"/>
              </a:ext>
            </a:extLst>
          </p:cNvPr>
          <p:cNvSpPr/>
          <p:nvPr/>
        </p:nvSpPr>
        <p:spPr>
          <a:xfrm>
            <a:off x="3522489" y="5930498"/>
            <a:ext cx="417876" cy="307683"/>
          </a:xfrm>
          <a:prstGeom prst="rect">
            <a:avLst/>
          </a:prstGeom>
          <a:solidFill>
            <a:schemeClr val="bg1"/>
          </a:solidFill>
          <a:ln w="571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Obdélník 29">
            <a:extLst>
              <a:ext uri="{FF2B5EF4-FFF2-40B4-BE49-F238E27FC236}">
                <a16:creationId xmlns:a16="http://schemas.microsoft.com/office/drawing/2014/main" id="{46252510-D7E3-F20E-98E3-2E551B60F10D}"/>
              </a:ext>
            </a:extLst>
          </p:cNvPr>
          <p:cNvSpPr/>
          <p:nvPr/>
        </p:nvSpPr>
        <p:spPr>
          <a:xfrm>
            <a:off x="11700808" y="5930498"/>
            <a:ext cx="417876" cy="307683"/>
          </a:xfrm>
          <a:prstGeom prst="rect">
            <a:avLst/>
          </a:prstGeom>
          <a:solidFill>
            <a:schemeClr val="bg1"/>
          </a:solidFill>
          <a:ln w="571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Obdélník 30">
            <a:extLst>
              <a:ext uri="{FF2B5EF4-FFF2-40B4-BE49-F238E27FC236}">
                <a16:creationId xmlns:a16="http://schemas.microsoft.com/office/drawing/2014/main" id="{03A83448-C03B-B2B7-0DFC-EFD62E6D2A06}"/>
              </a:ext>
            </a:extLst>
          </p:cNvPr>
          <p:cNvSpPr/>
          <p:nvPr/>
        </p:nvSpPr>
        <p:spPr>
          <a:xfrm>
            <a:off x="7319868" y="5930497"/>
            <a:ext cx="825173" cy="225691"/>
          </a:xfrm>
          <a:prstGeom prst="rect">
            <a:avLst/>
          </a:prstGeom>
          <a:solidFill>
            <a:schemeClr val="bg1"/>
          </a:solidFill>
          <a:ln w="571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" name="TextovéPole 31">
            <a:extLst>
              <a:ext uri="{FF2B5EF4-FFF2-40B4-BE49-F238E27FC236}">
                <a16:creationId xmlns:a16="http://schemas.microsoft.com/office/drawing/2014/main" id="{C82DF852-B001-7649-C7CE-88493D3DE9CF}"/>
              </a:ext>
            </a:extLst>
          </p:cNvPr>
          <p:cNvSpPr txBox="1"/>
          <p:nvPr/>
        </p:nvSpPr>
        <p:spPr>
          <a:xfrm>
            <a:off x="5742049" y="1689033"/>
            <a:ext cx="49255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cs-CZ" b="1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spojité rovnoměrné zatížení ve střešní rovině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ovéPole 32">
            <a:extLst>
              <a:ext uri="{FF2B5EF4-FFF2-40B4-BE49-F238E27FC236}">
                <a16:creationId xmlns:a16="http://schemas.microsoft.com/office/drawing/2014/main" id="{07C4DB41-AB01-698F-1A79-A7F719778956}"/>
              </a:ext>
            </a:extLst>
          </p:cNvPr>
          <p:cNvSpPr txBox="1"/>
          <p:nvPr/>
        </p:nvSpPr>
        <p:spPr>
          <a:xfrm>
            <a:off x="4594315" y="3811626"/>
            <a:ext cx="6963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Podporu vodorovné části ztužidla tvoří tuhé vazby – svislé části ztužidel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ovéPole 33">
            <a:extLst>
              <a:ext uri="{FF2B5EF4-FFF2-40B4-BE49-F238E27FC236}">
                <a16:creationId xmlns:a16="http://schemas.microsoft.com/office/drawing/2014/main" id="{82D28E23-C519-9977-DA4C-84119826E2EB}"/>
              </a:ext>
            </a:extLst>
          </p:cNvPr>
          <p:cNvSpPr txBox="1"/>
          <p:nvPr/>
        </p:nvSpPr>
        <p:spPr>
          <a:xfrm>
            <a:off x="4692579" y="4340806"/>
            <a:ext cx="6711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Náhradní vnitřní síly na ekvivalentním nosníku konstantního průřezu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Obdélník 34">
            <a:extLst>
              <a:ext uri="{FF2B5EF4-FFF2-40B4-BE49-F238E27FC236}">
                <a16:creationId xmlns:a16="http://schemas.microsoft.com/office/drawing/2014/main" id="{F619742C-0EB9-72A4-9F16-405D911CA447}"/>
              </a:ext>
            </a:extLst>
          </p:cNvPr>
          <p:cNvSpPr/>
          <p:nvPr/>
        </p:nvSpPr>
        <p:spPr>
          <a:xfrm>
            <a:off x="2859681" y="6043342"/>
            <a:ext cx="386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endParaRPr lang="en-GB" dirty="0"/>
          </a:p>
        </p:txBody>
      </p:sp>
      <p:sp>
        <p:nvSpPr>
          <p:cNvPr id="18" name="Obdélník 35">
            <a:extLst>
              <a:ext uri="{FF2B5EF4-FFF2-40B4-BE49-F238E27FC236}">
                <a16:creationId xmlns:a16="http://schemas.microsoft.com/office/drawing/2014/main" id="{CB27030E-3A16-8D79-D003-BA2791237C80}"/>
              </a:ext>
            </a:extLst>
          </p:cNvPr>
          <p:cNvSpPr/>
          <p:nvPr/>
        </p:nvSpPr>
        <p:spPr>
          <a:xfrm>
            <a:off x="2859681" y="5000130"/>
            <a:ext cx="3209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endParaRPr lang="en-GB" dirty="0"/>
          </a:p>
        </p:txBody>
      </p:sp>
      <p:sp>
        <p:nvSpPr>
          <p:cNvPr id="19" name="Ovál 36">
            <a:extLst>
              <a:ext uri="{FF2B5EF4-FFF2-40B4-BE49-F238E27FC236}">
                <a16:creationId xmlns:a16="http://schemas.microsoft.com/office/drawing/2014/main" id="{71E8E254-5553-4790-7B8B-06F3416EF243}"/>
              </a:ext>
            </a:extLst>
          </p:cNvPr>
          <p:cNvSpPr/>
          <p:nvPr/>
        </p:nvSpPr>
        <p:spPr>
          <a:xfrm>
            <a:off x="2728489" y="4897633"/>
            <a:ext cx="583306" cy="574326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" name="Ovál 37">
            <a:extLst>
              <a:ext uri="{FF2B5EF4-FFF2-40B4-BE49-F238E27FC236}">
                <a16:creationId xmlns:a16="http://schemas.microsoft.com/office/drawing/2014/main" id="{543EDB77-D2A0-B782-CC48-ECA8799C7C45}"/>
              </a:ext>
            </a:extLst>
          </p:cNvPr>
          <p:cNvSpPr/>
          <p:nvPr/>
        </p:nvSpPr>
        <p:spPr>
          <a:xfrm>
            <a:off x="2767759" y="5951018"/>
            <a:ext cx="583306" cy="574326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1" name="Obdélník 38">
            <a:extLst>
              <a:ext uri="{FF2B5EF4-FFF2-40B4-BE49-F238E27FC236}">
                <a16:creationId xmlns:a16="http://schemas.microsoft.com/office/drawing/2014/main" id="{DE88D833-A461-B6FC-8FC6-BB3C87DAFC6F}"/>
              </a:ext>
            </a:extLst>
          </p:cNvPr>
          <p:cNvSpPr/>
          <p:nvPr/>
        </p:nvSpPr>
        <p:spPr>
          <a:xfrm>
            <a:off x="5088898" y="5122477"/>
            <a:ext cx="7709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cs-CZ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Ed,max</a:t>
            </a:r>
            <a:endParaRPr lang="en-GB" baseline="-25000" dirty="0"/>
          </a:p>
        </p:txBody>
      </p:sp>
      <p:sp>
        <p:nvSpPr>
          <p:cNvPr id="22" name="Obdélník 39">
            <a:extLst>
              <a:ext uri="{FF2B5EF4-FFF2-40B4-BE49-F238E27FC236}">
                <a16:creationId xmlns:a16="http://schemas.microsoft.com/office/drawing/2014/main" id="{D6ABFEE3-7143-2BBA-2528-88ECDAE34047}"/>
              </a:ext>
            </a:extLst>
          </p:cNvPr>
          <p:cNvSpPr/>
          <p:nvPr/>
        </p:nvSpPr>
        <p:spPr>
          <a:xfrm>
            <a:off x="5789189" y="5983032"/>
            <a:ext cx="8366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cs-CZ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Ed,max</a:t>
            </a:r>
            <a:endParaRPr lang="en-GB" baseline="-25000" dirty="0"/>
          </a:p>
        </p:txBody>
      </p:sp>
      <p:cxnSp>
        <p:nvCxnSpPr>
          <p:cNvPr id="23" name="Přímá spojnice 41">
            <a:extLst>
              <a:ext uri="{FF2B5EF4-FFF2-40B4-BE49-F238E27FC236}">
                <a16:creationId xmlns:a16="http://schemas.microsoft.com/office/drawing/2014/main" id="{AC6BBF81-23DF-4362-0D39-053B86835E4D}"/>
              </a:ext>
            </a:extLst>
          </p:cNvPr>
          <p:cNvCxnSpPr/>
          <p:nvPr/>
        </p:nvCxnSpPr>
        <p:spPr>
          <a:xfrm>
            <a:off x="5833394" y="5184796"/>
            <a:ext cx="0" cy="39955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4" name="Přímá spojnice 43">
            <a:extLst>
              <a:ext uri="{FF2B5EF4-FFF2-40B4-BE49-F238E27FC236}">
                <a16:creationId xmlns:a16="http://schemas.microsoft.com/office/drawing/2014/main" id="{B475586E-20D7-14CF-4D60-B66FEE7EABE5}"/>
              </a:ext>
            </a:extLst>
          </p:cNvPr>
          <p:cNvCxnSpPr/>
          <p:nvPr/>
        </p:nvCxnSpPr>
        <p:spPr>
          <a:xfrm>
            <a:off x="5833394" y="5945924"/>
            <a:ext cx="0" cy="39955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5" name="Přímá spojnice 44">
            <a:extLst>
              <a:ext uri="{FF2B5EF4-FFF2-40B4-BE49-F238E27FC236}">
                <a16:creationId xmlns:a16="http://schemas.microsoft.com/office/drawing/2014/main" id="{2B74DDA9-32B5-6E20-7F31-BDE0097767D1}"/>
              </a:ext>
            </a:extLst>
          </p:cNvPr>
          <p:cNvCxnSpPr/>
          <p:nvPr/>
        </p:nvCxnSpPr>
        <p:spPr>
          <a:xfrm flipH="1">
            <a:off x="5304246" y="2628052"/>
            <a:ext cx="529148" cy="58154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6" name="Přímá spojnice 46">
            <a:extLst>
              <a:ext uri="{FF2B5EF4-FFF2-40B4-BE49-F238E27FC236}">
                <a16:creationId xmlns:a16="http://schemas.microsoft.com/office/drawing/2014/main" id="{CC4B9CC8-C91F-2509-C6DC-04BB1D46D2A7}"/>
              </a:ext>
            </a:extLst>
          </p:cNvPr>
          <p:cNvCxnSpPr/>
          <p:nvPr/>
        </p:nvCxnSpPr>
        <p:spPr>
          <a:xfrm flipH="1">
            <a:off x="5833394" y="2639124"/>
            <a:ext cx="14202" cy="61306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7" name="Přímá spojnice 48">
            <a:extLst>
              <a:ext uri="{FF2B5EF4-FFF2-40B4-BE49-F238E27FC236}">
                <a16:creationId xmlns:a16="http://schemas.microsoft.com/office/drawing/2014/main" id="{C3305F27-64A2-6758-5E3C-5452B72D20BB}"/>
              </a:ext>
            </a:extLst>
          </p:cNvPr>
          <p:cNvCxnSpPr/>
          <p:nvPr/>
        </p:nvCxnSpPr>
        <p:spPr>
          <a:xfrm flipH="1" flipV="1">
            <a:off x="5274699" y="2607965"/>
            <a:ext cx="1116770" cy="1277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8" name="Přímá spojnice 51">
            <a:extLst>
              <a:ext uri="{FF2B5EF4-FFF2-40B4-BE49-F238E27FC236}">
                <a16:creationId xmlns:a16="http://schemas.microsoft.com/office/drawing/2014/main" id="{21ABC342-F31D-F648-E858-F3FFA8C363EC}"/>
              </a:ext>
            </a:extLst>
          </p:cNvPr>
          <p:cNvCxnSpPr/>
          <p:nvPr/>
        </p:nvCxnSpPr>
        <p:spPr>
          <a:xfrm flipH="1" flipV="1">
            <a:off x="5328161" y="3189490"/>
            <a:ext cx="1063308" cy="1716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9" name="Obdélník 53">
            <a:extLst>
              <a:ext uri="{FF2B5EF4-FFF2-40B4-BE49-F238E27FC236}">
                <a16:creationId xmlns:a16="http://schemas.microsoft.com/office/drawing/2014/main" id="{5EA59521-18D2-9AF4-A4E8-889A64C4EB0A}"/>
              </a:ext>
            </a:extLst>
          </p:cNvPr>
          <p:cNvSpPr/>
          <p:nvPr/>
        </p:nvSpPr>
        <p:spPr>
          <a:xfrm>
            <a:off x="6303417" y="3252188"/>
            <a:ext cx="31105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err="1">
                <a:latin typeface="Calibri" panose="020F0502020204030204" pitchFamily="34" charset="0"/>
                <a:cs typeface="Calibri" panose="020F0502020204030204" pitchFamily="34" charset="0"/>
              </a:rPr>
              <a:t>Nejnamáhanější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 prvky ztužidla</a:t>
            </a:r>
            <a:endParaRPr lang="en-GB" dirty="0"/>
          </a:p>
        </p:txBody>
      </p:sp>
      <p:sp>
        <p:nvSpPr>
          <p:cNvPr id="30" name="TextovéPole 54">
            <a:extLst>
              <a:ext uri="{FF2B5EF4-FFF2-40B4-BE49-F238E27FC236}">
                <a16:creationId xmlns:a16="http://schemas.microsoft.com/office/drawing/2014/main" id="{8B67ABC3-3FBB-631C-23D2-F28E5B519080}"/>
              </a:ext>
            </a:extLst>
          </p:cNvPr>
          <p:cNvSpPr txBox="1"/>
          <p:nvPr/>
        </p:nvSpPr>
        <p:spPr>
          <a:xfrm>
            <a:off x="168970" y="2392750"/>
            <a:ext cx="4732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55">
                <a:extLst>
                  <a:ext uri="{FF2B5EF4-FFF2-40B4-BE49-F238E27FC236}">
                    <a16:creationId xmlns:a16="http://schemas.microsoft.com/office/drawing/2014/main" id="{CED5BC92-D51E-C465-CBE7-76552D1A00CC}"/>
                  </a:ext>
                </a:extLst>
              </p:cNvPr>
              <p:cNvSpPr txBox="1"/>
              <p:nvPr/>
            </p:nvSpPr>
            <p:spPr>
              <a:xfrm>
                <a:off x="298980" y="2842677"/>
                <a:ext cx="2279983" cy="5329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GB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</m:s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GB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sub>
                          </m:sSub>
                        </m:num>
                        <m:den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GB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h𝑝</m:t>
                              </m:r>
                            </m:sub>
                          </m:sSub>
                        </m:num>
                        <m:den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TextovéPole 55">
                <a:extLst>
                  <a:ext uri="{FF2B5EF4-FFF2-40B4-BE49-F238E27FC236}">
                    <a16:creationId xmlns:a16="http://schemas.microsoft.com/office/drawing/2014/main" id="{CED5BC92-D51E-C465-CBE7-76552D1A00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980" y="2842677"/>
                <a:ext cx="2279983" cy="53296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Obdélník 56">
            <a:extLst>
              <a:ext uri="{FF2B5EF4-FFF2-40B4-BE49-F238E27FC236}">
                <a16:creationId xmlns:a16="http://schemas.microsoft.com/office/drawing/2014/main" id="{D624A77D-DC95-177F-E1ED-0E9BAF0B855C}"/>
              </a:ext>
            </a:extLst>
          </p:cNvPr>
          <p:cNvSpPr/>
          <p:nvPr/>
        </p:nvSpPr>
        <p:spPr>
          <a:xfrm>
            <a:off x="121299" y="1797862"/>
            <a:ext cx="32297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Vypočtěte průměrné zatížení 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Jednoho ztužidla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(n-počet ztužidel)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Obdélník 57">
                <a:extLst>
                  <a:ext uri="{FF2B5EF4-FFF2-40B4-BE49-F238E27FC236}">
                    <a16:creationId xmlns:a16="http://schemas.microsoft.com/office/drawing/2014/main" id="{AEFB4563-E4B1-A6F5-6048-D4AB82666064}"/>
                  </a:ext>
                </a:extLst>
              </p:cNvPr>
              <p:cNvSpPr/>
              <p:nvPr/>
            </p:nvSpPr>
            <p:spPr>
              <a:xfrm>
                <a:off x="121299" y="3407232"/>
                <a:ext cx="3229766" cy="8739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16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Pozn., konzervativně můžete použít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cs-CZ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cs-CZ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cs-CZ" sz="16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pro nejzatíženější ztužidlo nejbližší návětrné stěně.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Obdélník 57">
                <a:extLst>
                  <a:ext uri="{FF2B5EF4-FFF2-40B4-BE49-F238E27FC236}">
                    <a16:creationId xmlns:a16="http://schemas.microsoft.com/office/drawing/2014/main" id="{AEFB4563-E4B1-A6F5-6048-D4AB8266606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299" y="3407232"/>
                <a:ext cx="3229766" cy="873957"/>
              </a:xfrm>
              <a:prstGeom prst="rect">
                <a:avLst/>
              </a:prstGeom>
              <a:blipFill>
                <a:blip r:embed="rId7"/>
                <a:stretch>
                  <a:fillRect l="-1132" t="-2098" b="-48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Obdélník 58">
            <a:extLst>
              <a:ext uri="{FF2B5EF4-FFF2-40B4-BE49-F238E27FC236}">
                <a16:creationId xmlns:a16="http://schemas.microsoft.com/office/drawing/2014/main" id="{1403C5A7-51A2-5D0F-970F-C984E7A78A57}"/>
              </a:ext>
            </a:extLst>
          </p:cNvPr>
          <p:cNvSpPr/>
          <p:nvPr/>
        </p:nvSpPr>
        <p:spPr>
          <a:xfrm>
            <a:off x="71802" y="4909989"/>
            <a:ext cx="27174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Nejnamáhanější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 prvky ztužidla</a:t>
            </a:r>
          </a:p>
          <a:p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jsou v místě extrému vnitřních sil na ekvivalentním nosníku konstantního průřezu</a:t>
            </a:r>
            <a:endParaRPr lang="en-GB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Obdélník 59">
                <a:extLst>
                  <a:ext uri="{FF2B5EF4-FFF2-40B4-BE49-F238E27FC236}">
                    <a16:creationId xmlns:a16="http://schemas.microsoft.com/office/drawing/2014/main" id="{74D5C8E5-886E-046C-2F54-6F59B906DA98}"/>
                  </a:ext>
                </a:extLst>
              </p:cNvPr>
              <p:cNvSpPr/>
              <p:nvPr/>
            </p:nvSpPr>
            <p:spPr>
              <a:xfrm>
                <a:off x="3246325" y="2730071"/>
                <a:ext cx="4238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Obdélník 59">
                <a:extLst>
                  <a:ext uri="{FF2B5EF4-FFF2-40B4-BE49-F238E27FC236}">
                    <a16:creationId xmlns:a16="http://schemas.microsoft.com/office/drawing/2014/main" id="{74D5C8E5-886E-046C-2F54-6F59B906DA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6325" y="2730071"/>
                <a:ext cx="423834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Obdélník 60">
                <a:extLst>
                  <a:ext uri="{FF2B5EF4-FFF2-40B4-BE49-F238E27FC236}">
                    <a16:creationId xmlns:a16="http://schemas.microsoft.com/office/drawing/2014/main" id="{6D95327B-DAE4-3449-ED6D-75F0B1750087}"/>
                  </a:ext>
                </a:extLst>
              </p:cNvPr>
              <p:cNvSpPr/>
              <p:nvPr/>
            </p:nvSpPr>
            <p:spPr>
              <a:xfrm>
                <a:off x="4786605" y="1268760"/>
                <a:ext cx="638027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𝑯</m:t>
                    </m:r>
                  </m:oMath>
                </a14:m>
                <a:r>
                  <a:rPr lang="cs-CZ" dirty="0">
                    <a:solidFill>
                      <a:schemeClr val="tx1"/>
                    </a:solidFill>
                  </a:rPr>
                  <a:t>- výška ztužidla – osová vzdálenost sloupů v daném směru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Obdélník 60">
                <a:extLst>
                  <a:ext uri="{FF2B5EF4-FFF2-40B4-BE49-F238E27FC236}">
                    <a16:creationId xmlns:a16="http://schemas.microsoft.com/office/drawing/2014/main" id="{6D95327B-DAE4-3449-ED6D-75F0B17500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6605" y="1268760"/>
                <a:ext cx="6380273" cy="369332"/>
              </a:xfrm>
              <a:prstGeom prst="rect">
                <a:avLst/>
              </a:prstGeom>
              <a:blipFill>
                <a:blip r:embed="rId9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Obdélník 62">
                <a:extLst>
                  <a:ext uri="{FF2B5EF4-FFF2-40B4-BE49-F238E27FC236}">
                    <a16:creationId xmlns:a16="http://schemas.microsoft.com/office/drawing/2014/main" id="{F99501B7-80E5-238F-F0F8-641114354B9D}"/>
                  </a:ext>
                </a:extLst>
              </p:cNvPr>
              <p:cNvSpPr/>
              <p:nvPr/>
            </p:nvSpPr>
            <p:spPr>
              <a:xfrm>
                <a:off x="5814969" y="3531061"/>
                <a:ext cx="5117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Obdélník 62">
                <a:extLst>
                  <a:ext uri="{FF2B5EF4-FFF2-40B4-BE49-F238E27FC236}">
                    <a16:creationId xmlns:a16="http://schemas.microsoft.com/office/drawing/2014/main" id="{F99501B7-80E5-238F-F0F8-641114354B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4969" y="3531061"/>
                <a:ext cx="511743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Obdélník 65">
                <a:extLst>
                  <a:ext uri="{FF2B5EF4-FFF2-40B4-BE49-F238E27FC236}">
                    <a16:creationId xmlns:a16="http://schemas.microsoft.com/office/drawing/2014/main" id="{7B2CF282-72C1-B03B-D1C5-7F069EBAAAFB}"/>
                  </a:ext>
                </a:extLst>
              </p:cNvPr>
              <p:cNvSpPr/>
              <p:nvPr/>
            </p:nvSpPr>
            <p:spPr>
              <a:xfrm>
                <a:off x="5855738" y="5142543"/>
                <a:ext cx="5117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Obdélník 65">
                <a:extLst>
                  <a:ext uri="{FF2B5EF4-FFF2-40B4-BE49-F238E27FC236}">
                    <a16:creationId xmlns:a16="http://schemas.microsoft.com/office/drawing/2014/main" id="{7B2CF282-72C1-B03B-D1C5-7F069EBAAA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5738" y="5142543"/>
                <a:ext cx="511743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Přímá spojnice 66">
            <a:extLst>
              <a:ext uri="{FF2B5EF4-FFF2-40B4-BE49-F238E27FC236}">
                <a16:creationId xmlns:a16="http://schemas.microsoft.com/office/drawing/2014/main" id="{F517C577-9A3E-1776-6282-2EA34C4266EE}"/>
              </a:ext>
            </a:extLst>
          </p:cNvPr>
          <p:cNvCxnSpPr/>
          <p:nvPr/>
        </p:nvCxnSpPr>
        <p:spPr>
          <a:xfrm>
            <a:off x="5895738" y="4849963"/>
            <a:ext cx="0" cy="730103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0" name="Zahnutá šipka nahoru 68">
            <a:extLst>
              <a:ext uri="{FF2B5EF4-FFF2-40B4-BE49-F238E27FC236}">
                <a16:creationId xmlns:a16="http://schemas.microsoft.com/office/drawing/2014/main" id="{5A5B9B3A-33A5-2F5D-0942-F61E9E00C43F}"/>
              </a:ext>
            </a:extLst>
          </p:cNvPr>
          <p:cNvSpPr/>
          <p:nvPr/>
        </p:nvSpPr>
        <p:spPr>
          <a:xfrm rot="3755501">
            <a:off x="5440443" y="2695996"/>
            <a:ext cx="225909" cy="7473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Obdélník 69">
                <a:extLst>
                  <a:ext uri="{FF2B5EF4-FFF2-40B4-BE49-F238E27FC236}">
                    <a16:creationId xmlns:a16="http://schemas.microsoft.com/office/drawing/2014/main" id="{156E14A6-ECB3-1DAC-87D4-95237A618ECF}"/>
                  </a:ext>
                </a:extLst>
              </p:cNvPr>
              <p:cNvSpPr/>
              <p:nvPr/>
            </p:nvSpPr>
            <p:spPr>
              <a:xfrm>
                <a:off x="5439450" y="2490857"/>
                <a:ext cx="3936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Obdélník 69">
                <a:extLst>
                  <a:ext uri="{FF2B5EF4-FFF2-40B4-BE49-F238E27FC236}">
                    <a16:creationId xmlns:a16="http://schemas.microsoft.com/office/drawing/2014/main" id="{156E14A6-ECB3-1DAC-87D4-95237A618E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9450" y="2490857"/>
                <a:ext cx="393634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Obdélník 70">
            <a:extLst>
              <a:ext uri="{FF2B5EF4-FFF2-40B4-BE49-F238E27FC236}">
                <a16:creationId xmlns:a16="http://schemas.microsoft.com/office/drawing/2014/main" id="{2ADDC798-7045-B12C-80D4-16D93D38AC5E}"/>
              </a:ext>
            </a:extLst>
          </p:cNvPr>
          <p:cNvSpPr/>
          <p:nvPr/>
        </p:nvSpPr>
        <p:spPr>
          <a:xfrm>
            <a:off x="4610688" y="3446180"/>
            <a:ext cx="857537" cy="347916"/>
          </a:xfrm>
          <a:prstGeom prst="rect">
            <a:avLst/>
          </a:prstGeom>
          <a:solidFill>
            <a:schemeClr val="bg1"/>
          </a:solidFill>
          <a:ln w="571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824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4714D-E06B-0EA9-2422-CA03ED787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 prvků ztužidla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A089238-7E7C-08A4-AC61-D9B075D3093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>
                    <a:solidFill>
                      <a:schemeClr val="tx1"/>
                    </a:solidFill>
                  </a:rPr>
                  <a:t>Diagonála: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𝑑𝑖𝑎𝑔𝑜𝑛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á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𝑙𝑎</m:t>
                        </m:r>
                      </m:sub>
                    </m:sSub>
                    <m:r>
                      <a:rPr lang="en-GB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cs-CZ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cs-CZ" baseline="-25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Ed</m:t>
                        </m:r>
                        <m:r>
                          <m:rPr>
                            <m:nor/>
                          </m:rPr>
                          <a:rPr lang="cs-CZ" baseline="-25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,</m:t>
                        </m:r>
                        <m:r>
                          <m:rPr>
                            <m:nor/>
                          </m:rPr>
                          <a:rPr lang="cs-CZ" baseline="-25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max</m:t>
                        </m:r>
                        <m:r>
                          <m:rPr>
                            <m:nor/>
                          </m:rPr>
                          <a:rPr lang="en-GB" baseline="-25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func>
                          <m:funcPr>
                            <m:ctrlPr>
                              <a:rPr lang="en-GB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dirty="0">
                    <a:ea typeface="Cambria Math" panose="02040503050406030204" pitchFamily="18" charset="0"/>
                  </a:rPr>
                  <a:t> – </a:t>
                </a:r>
                <a:r>
                  <a:rPr lang="en-US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POSUDEK </a:t>
                </a:r>
                <a:endParaRPr lang="cs-CZ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cs-CZ" dirty="0">
                    <a:ea typeface="Cambria Math" panose="02040503050406030204" pitchFamily="18" charset="0"/>
                  </a:rPr>
                  <a:t>Vyloučení v tlaku (diagonála vybočí) – posudek pouze na tah</a:t>
                </a:r>
                <a:endParaRPr lang="en-US" dirty="0">
                  <a:ea typeface="Cambria Math" panose="02040503050406030204" pitchFamily="18" charset="0"/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cs-CZ" dirty="0">
                    <a:ea typeface="Cambria Math" panose="02040503050406030204" pitchFamily="18" charset="0"/>
                  </a:rPr>
                  <a:t>Kruhová trubka 80–120/3–4 mm</a:t>
                </a:r>
              </a:p>
              <a:p>
                <a:r>
                  <a:rPr lang="cs-CZ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Pás ztužidla (vaznice/vazník):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=±</m:t>
                    </m:r>
                    <m:f>
                      <m:f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cs-CZ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𝐸𝑑</m:t>
                            </m:r>
                          </m:sub>
                        </m:sSub>
                      </m:num>
                      <m:den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– </a:t>
                </a:r>
                <a:r>
                  <a:rPr lang="en-US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POSUDEK </a:t>
                </a:r>
                <a:endParaRPr lang="cs-CZ" dirty="0">
                  <a:solidFill>
                    <a:srgbClr val="FF0000"/>
                  </a:solidFill>
                  <a:ea typeface="Cambria Math" panose="02040503050406030204" pitchFamily="18" charset="0"/>
                </a:endParaRPr>
              </a:p>
              <a:p>
                <a:r>
                  <a:rPr lang="cs-CZ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Svislice ztužidla (vaznice/vazník):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=±</m:t>
                    </m:r>
                    <m:sSub>
                      <m:sSub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en-US" dirty="0">
                    <a:ea typeface="Cambria Math" panose="02040503050406030204" pitchFamily="18" charset="0"/>
                  </a:rPr>
                  <a:t> – </a:t>
                </a:r>
                <a:r>
                  <a:rPr lang="en-US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POSUDEK </a:t>
                </a:r>
                <a:endParaRPr lang="cs-CZ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en-US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A089238-7E7C-08A4-AC61-D9B075D3093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62120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VUT">
      <a:dk1>
        <a:srgbClr val="000000"/>
      </a:dk1>
      <a:lt1>
        <a:srgbClr val="FFFFFF"/>
      </a:lt1>
      <a:dk2>
        <a:srgbClr val="595959"/>
      </a:dk2>
      <a:lt2>
        <a:srgbClr val="F1F5F5"/>
      </a:lt2>
      <a:accent1>
        <a:srgbClr val="C00000"/>
      </a:accent1>
      <a:accent2>
        <a:srgbClr val="FF0000"/>
      </a:accent2>
      <a:accent3>
        <a:srgbClr val="FFC000"/>
      </a:accent3>
      <a:accent4>
        <a:srgbClr val="FFFF00"/>
      </a:accent4>
      <a:accent5>
        <a:srgbClr val="B0F0C1"/>
      </a:accent5>
      <a:accent6>
        <a:srgbClr val="92CDDC"/>
      </a:accent6>
      <a:hlink>
        <a:srgbClr val="31859B"/>
      </a:hlink>
      <a:folHlink>
        <a:srgbClr val="205867"/>
      </a:folHlink>
    </a:clrScheme>
    <a:fontScheme name="VU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622D1BFAF5F44F85D35E69B0B30D79" ma:contentTypeVersion="13" ma:contentTypeDescription="Create a new document." ma:contentTypeScope="" ma:versionID="2d9aec797481ff8219a35c23df20c85d">
  <xsd:schema xmlns:xsd="http://www.w3.org/2001/XMLSchema" xmlns:xs="http://www.w3.org/2001/XMLSchema" xmlns:p="http://schemas.microsoft.com/office/2006/metadata/properties" xmlns:ns2="8105bf9c-1805-4ff7-8334-bbb2af79fc35" xmlns:ns3="aa9b80a4-2691-4765-9533-82ab4a6eb616" targetNamespace="http://schemas.microsoft.com/office/2006/metadata/properties" ma:root="true" ma:fieldsID="2f6fd967ce6c39382fbb310ecc7d2103" ns2:_="" ns3:_="">
    <xsd:import namespace="8105bf9c-1805-4ff7-8334-bbb2af79fc35"/>
    <xsd:import namespace="aa9b80a4-2691-4765-9533-82ab4a6eb61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05bf9c-1805-4ff7-8334-bbb2af79fc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9b80a4-2691-4765-9533-82ab4a6eb61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C4648B6-8DDD-42FA-B3C8-9C0989E09A36}">
  <ds:schemaRefs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schemas.microsoft.com/office/2006/metadata/properties"/>
    <ds:schemaRef ds:uri="aa9b80a4-2691-4765-9533-82ab4a6eb616"/>
    <ds:schemaRef ds:uri="http://schemas.microsoft.com/office/infopath/2007/PartnerControls"/>
    <ds:schemaRef ds:uri="8105bf9c-1805-4ff7-8334-bbb2af79fc35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C067ED0-22FE-4709-9794-F841898DD1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105bf9c-1805-4ff7-8334-bbb2af79fc35"/>
    <ds:schemaRef ds:uri="aa9b80a4-2691-4765-9533-82ab4a6eb6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4B27EF7-B385-422E-B64A-6AE743D0E96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25636</TotalTime>
  <Words>1340</Words>
  <Application>Microsoft Office PowerPoint</Application>
  <PresentationFormat>Widescreen</PresentationFormat>
  <Paragraphs>234</Paragraphs>
  <Slides>19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Cambria Math</vt:lpstr>
      <vt:lpstr>Noto Sans</vt:lpstr>
      <vt:lpstr>Wingdings</vt:lpstr>
      <vt:lpstr>Motiv systému Office</vt:lpstr>
      <vt:lpstr>Kovové konstrukce II</vt:lpstr>
      <vt:lpstr>Prezentuje</vt:lpstr>
      <vt:lpstr>Semestrální projekt – Patrové garáže</vt:lpstr>
      <vt:lpstr>Už máte</vt:lpstr>
      <vt:lpstr>Obsah cvičení</vt:lpstr>
      <vt:lpstr>Vodorovné ztužidlo ve střešní rovině</vt:lpstr>
      <vt:lpstr>Zatížení větrem</vt:lpstr>
      <vt:lpstr>Sestavení výpočtového modelu</vt:lpstr>
      <vt:lpstr>Návrh prvků ztužidla</vt:lpstr>
      <vt:lpstr>PowerPoint Presentation</vt:lpstr>
      <vt:lpstr>PowerPoint Presentation</vt:lpstr>
      <vt:lpstr>PowerPoint Presentation</vt:lpstr>
      <vt:lpstr>PowerPoint Presentation</vt:lpstr>
      <vt:lpstr>Deformace vodorovné části ztužení</vt:lpstr>
      <vt:lpstr>Deformace vodorovné části ztužení</vt:lpstr>
      <vt:lpstr>Svislé ztužidlo – zatížení </vt:lpstr>
      <vt:lpstr>Svislé ztužidlo – návrh </vt:lpstr>
      <vt:lpstr>MSP – Deformace svislé části</vt:lpstr>
      <vt:lpstr>Do příště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martin.vild@ideastatica.com</dc:creator>
  <cp:lastModifiedBy>Martin Vild</cp:lastModifiedBy>
  <cp:revision>363</cp:revision>
  <dcterms:created xsi:type="dcterms:W3CDTF">2016-01-14T08:43:43Z</dcterms:created>
  <dcterms:modified xsi:type="dcterms:W3CDTF">2024-11-21T12:56:14Z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0x010100D6622D1BFAF5F44F85D35E69B0B30D79</vt:lpwstr>
  </property>
</Properties>
</file>