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7" r:id="rId5"/>
    <p:sldId id="306" r:id="rId6"/>
    <p:sldId id="322" r:id="rId7"/>
    <p:sldId id="321" r:id="rId8"/>
    <p:sldId id="325" r:id="rId9"/>
    <p:sldId id="326" r:id="rId10"/>
    <p:sldId id="324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6" r:id="rId19"/>
    <p:sldId id="335" r:id="rId20"/>
    <p:sldId id="337" r:id="rId21"/>
    <p:sldId id="338" r:id="rId22"/>
    <p:sldId id="339" r:id="rId23"/>
    <p:sldId id="340" r:id="rId24"/>
    <p:sldId id="323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8D1B"/>
    <a:srgbClr val="FFFFFF"/>
    <a:srgbClr val="E4002B"/>
    <a:srgbClr val="EEF8F6"/>
    <a:srgbClr val="003DA5"/>
    <a:srgbClr val="00AB8E"/>
    <a:srgbClr val="8246AF"/>
    <a:srgbClr val="00A9E0"/>
    <a:srgbClr val="7A99AC"/>
    <a:srgbClr val="D4E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85071" autoAdjust="0"/>
  </p:normalViewPr>
  <p:slideViewPr>
    <p:cSldViewPr>
      <p:cViewPr varScale="1">
        <p:scale>
          <a:sx n="67" d="100"/>
          <a:sy n="67" d="100"/>
        </p:scale>
        <p:origin x="1301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32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7B827-01B0-40C7-BA68-3ACC7CEACCE7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Přípoj</a:t>
            </a:r>
            <a:r>
              <a:rPr lang="en-US" dirty="0"/>
              <a:t> </a:t>
            </a:r>
            <a:r>
              <a:rPr lang="en-US" dirty="0" err="1"/>
              <a:t>stropnice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průvlak</a:t>
            </a:r>
            <a:r>
              <a:rPr lang="en-US" dirty="0"/>
              <a:t> </a:t>
            </a:r>
          </a:p>
          <a:p>
            <a:r>
              <a:rPr lang="en-US" dirty="0"/>
              <a:t>– </a:t>
            </a:r>
            <a:r>
              <a:rPr lang="en-US" dirty="0" err="1"/>
              <a:t>navrhněte</a:t>
            </a:r>
            <a:r>
              <a:rPr lang="en-US" dirty="0"/>
              <a:t> </a:t>
            </a:r>
            <a:r>
              <a:rPr lang="en-US" dirty="0" err="1"/>
              <a:t>pomocí</a:t>
            </a:r>
            <a:r>
              <a:rPr lang="en-US" dirty="0"/>
              <a:t> </a:t>
            </a:r>
            <a:r>
              <a:rPr lang="en-US" dirty="0" err="1"/>
              <a:t>šroubového</a:t>
            </a:r>
            <a:r>
              <a:rPr lang="en-US" dirty="0"/>
              <a:t> </a:t>
            </a:r>
            <a:r>
              <a:rPr lang="en-US" dirty="0" err="1"/>
              <a:t>přípoje</a:t>
            </a:r>
            <a:r>
              <a:rPr lang="en-US" dirty="0"/>
              <a:t> </a:t>
            </a:r>
            <a:r>
              <a:rPr lang="en-US" dirty="0" err="1"/>
              <a:t>stojiny</a:t>
            </a:r>
            <a:r>
              <a:rPr lang="en-US" dirty="0"/>
              <a:t> </a:t>
            </a:r>
            <a:r>
              <a:rPr lang="en-US" dirty="0" err="1"/>
              <a:t>stropnice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styčníkový</a:t>
            </a:r>
            <a:r>
              <a:rPr lang="en-US" dirty="0"/>
              <a:t> </a:t>
            </a:r>
            <a:r>
              <a:rPr lang="en-US" dirty="0" err="1"/>
              <a:t>plech</a:t>
            </a:r>
            <a:r>
              <a:rPr lang="en-US" dirty="0"/>
              <a:t> „</a:t>
            </a:r>
            <a:r>
              <a:rPr lang="en-US" dirty="0" err="1"/>
              <a:t>žiletku</a:t>
            </a:r>
            <a:r>
              <a:rPr lang="en-US" dirty="0"/>
              <a:t>“ </a:t>
            </a:r>
            <a:r>
              <a:rPr lang="en-US" dirty="0" err="1"/>
              <a:t>přivařenou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stojině</a:t>
            </a:r>
            <a:r>
              <a:rPr lang="en-US" dirty="0"/>
              <a:t> </a:t>
            </a:r>
            <a:r>
              <a:rPr lang="en-US" dirty="0" err="1"/>
              <a:t>průvlaku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672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Podrobněji SCI 358 - Kapitola 5</a:t>
            </a:r>
            <a:endParaRPr lang="en-US" dirty="0"/>
          </a:p>
          <a:p>
            <a:r>
              <a:rPr lang="cs-CZ" dirty="0"/>
              <a:t>https://www.steelconstruction.info/File:SCI_P358.pdf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543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383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Podrobněji SCI P358 – Kapitola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350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423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997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862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195918" y="3933825"/>
            <a:ext cx="9503833" cy="12233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cs-CZ"/>
              <a:t>doplňující popis prezentace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195918" y="5661496"/>
            <a:ext cx="672464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cs-CZ"/>
              <a:t>Autor: Jméno Příjmení</a:t>
            </a:r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3" hasCustomPrompt="1"/>
          </p:nvPr>
        </p:nvSpPr>
        <p:spPr>
          <a:xfrm>
            <a:off x="8208434" y="5661496"/>
            <a:ext cx="2495551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cs-CZ"/>
              <a:t>datum</a:t>
            </a:r>
          </a:p>
        </p:txBody>
      </p:sp>
      <p:sp>
        <p:nvSpPr>
          <p:cNvPr id="23" name="Nadpis 22"/>
          <p:cNvSpPr>
            <a:spLocks noGrp="1"/>
          </p:cNvSpPr>
          <p:nvPr>
            <p:ph type="title" hasCustomPrompt="1"/>
          </p:nvPr>
        </p:nvSpPr>
        <p:spPr>
          <a:xfrm>
            <a:off x="1199456" y="2852936"/>
            <a:ext cx="9505056" cy="9361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/>
              <a:t>HLAVNÍ NÁZEV</a:t>
            </a:r>
            <a:br>
              <a:rPr lang="cs-CZ"/>
            </a:br>
            <a:r>
              <a:rPr lang="cs-CZ"/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3500862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484785"/>
            <a:ext cx="10972800" cy="4641379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 sz="2800" baseline="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cs-CZ" dirty="0"/>
              <a:t>Kliknutím na některou z ikon můžete vložit libovolný objekt (obrázek, graf, tabulku atd.)</a:t>
            </a:r>
          </a:p>
        </p:txBody>
      </p:sp>
    </p:spTree>
    <p:extLst>
      <p:ext uri="{BB962C8B-B14F-4D97-AF65-F5344CB8AC3E}">
        <p14:creationId xmlns:p14="http://schemas.microsoft.com/office/powerpoint/2010/main" val="24125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624418" y="1628775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6288022" y="1628800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604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05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tič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601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0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587023" y="6453398"/>
            <a:ext cx="11604977" cy="404603"/>
          </a:xfrm>
          <a:prstGeom prst="rect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" y="6453397"/>
            <a:ext cx="539552" cy="404664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2309" y="6505600"/>
            <a:ext cx="12189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latin typeface="+mn-lt"/>
              </a:rPr>
              <a:t>Vysoké učení technické v Brně • Fakulta stavební</a:t>
            </a:r>
            <a:endParaRPr lang="cs-CZ" sz="1400" b="1" u="sng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10945216" y="6505600"/>
            <a:ext cx="1199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ADEBEA6-E072-4742-A160-4D4AA6A82949}" type="slidenum">
              <a:rPr lang="cs-CZ" sz="1400" b="1" smtClean="0">
                <a:solidFill>
                  <a:schemeClr val="bg1"/>
                </a:solidFill>
              </a:rPr>
              <a:pPr algn="r"/>
              <a:t>‹#›</a:t>
            </a:fld>
            <a:r>
              <a:rPr lang="cs-CZ" sz="1400" b="1" dirty="0">
                <a:solidFill>
                  <a:schemeClr val="bg1"/>
                </a:solidFill>
              </a:rPr>
              <a:t>/21</a:t>
            </a:r>
          </a:p>
        </p:txBody>
      </p:sp>
    </p:spTree>
    <p:extLst>
      <p:ext uri="{BB962C8B-B14F-4D97-AF65-F5344CB8AC3E}">
        <p14:creationId xmlns:p14="http://schemas.microsoft.com/office/powerpoint/2010/main" val="302762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fce.vutbr.cz/KDK/vild.m/BOA002/BOA002-01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ce.vutbr.cz/KDK/vild.m/BOA002/BOA002-01.pptx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0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0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mailto:vild.m@fce.vutbr.cz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ce.vutbr.cz/KDK/vild.m/" TargetMode="External"/><Relationship Id="rId5" Type="http://schemas.openxmlformats.org/officeDocument/2006/relationships/hyperlink" Target="https://www.scopus.com/authid/detail.uri?authorId=56188615700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eelconstruction.info/images/a/a9/SCI_P358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viewer.ideastatica.com/project/05fa41c4-3dc4-4dda-9495-851b3f1f776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ewer.ideastatica.com/project/6ccf40fb-53ea-478d-a0ba-66af1c5ffdb7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496E5E-4976-E933-97B5-1E57CC15BD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BOA00</a:t>
            </a:r>
            <a:r>
              <a:rPr lang="cs-CZ" sz="3200" dirty="0"/>
              <a:t>9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F06B0-1F40-D574-D8DB-37D3014F84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Ing. Martin Vild, Ph.D.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CD9D6-F97C-ADA7-8E0D-DFC0B163D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10/2024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3DD58E-7DCB-BE97-4296-AB015D1D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Kovové konstrukce II</a:t>
            </a:r>
            <a:endParaRPr lang="en-US" sz="4000" dirty="0"/>
          </a:p>
        </p:txBody>
      </p:sp>
      <p:pic>
        <p:nvPicPr>
          <p:cNvPr id="6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7C5F53A3-4C3E-BD7C-6079-581A0283F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3912" cy="122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311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668EB-B2D3-4C55-5F73-F2ECC8B69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šroubů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7ED162-680B-0493-C9C5-BAEBDAA717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Nejhorší: Síla ve svarech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Odhad geometrie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Jedna řada šroubů – doporučené M16 nebo M20 8.8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 – doporučené hodnoty (zaokrouhlit na 5 mm)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Mezera 10 mm – umožní natočení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Skupina šroubů: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Namáhání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</m:oMath>
                </a14:m>
                <a:r>
                  <a:rPr lang="cs-CZ" dirty="0"/>
                  <a:t>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</m:oMath>
                </a14:m>
                <a:endParaRPr lang="cs-CZ" dirty="0"/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>
                    <a:hlinkClick r:id="rId2"/>
                  </a:rPr>
                  <a:t>Posudky:</a:t>
                </a:r>
                <a:endParaRPr lang="cs-CZ" dirty="0"/>
              </a:p>
              <a:p>
                <a:pPr marL="1600200" lvl="2" indent="-457200">
                  <a:buFont typeface="Arial" panose="020B0604020202020204" pitchFamily="34" charset="0"/>
                  <a:buChar char="•"/>
                </a:pPr>
                <a:r>
                  <a:rPr lang="cs-CZ" b="0" dirty="0"/>
                  <a:t>Střih: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</m:oMath>
                </a14:m>
                <a:endParaRPr lang="cs-CZ" b="0" dirty="0"/>
              </a:p>
              <a:p>
                <a:pPr marL="1600200" lvl="2" indent="-457200">
                  <a:buFont typeface="Arial" panose="020B0604020202020204" pitchFamily="34" charset="0"/>
                  <a:buChar char="•"/>
                </a:pPr>
                <a:r>
                  <a:rPr lang="cs-CZ" b="0" dirty="0"/>
                  <a:t>Otlačení: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</m:oMath>
                </a14:m>
                <a:endParaRPr lang="cs-CZ" dirty="0"/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Výsledek: počet šroubů a geometrie styčníkového plechu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7ED162-680B-0493-C9C5-BAEBDAA717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0" t="-1445" b="-9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F2E490A-40B9-7371-5FDE-ADD9F8014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1089" y="23199"/>
            <a:ext cx="3038009" cy="204004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D891292-0251-C457-CBA4-067394B74D74}"/>
              </a:ext>
            </a:extLst>
          </p:cNvPr>
          <p:cNvCxnSpPr>
            <a:cxnSpLocks/>
          </p:cNvCxnSpPr>
          <p:nvPr/>
        </p:nvCxnSpPr>
        <p:spPr>
          <a:xfrm flipV="1">
            <a:off x="10200456" y="676470"/>
            <a:ext cx="432048" cy="6726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23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95FA0-5EF6-0558-CC69-44C107EC7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svarů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AE4ED3-E030-0648-045F-864264A416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Nejhorší: Síla ve šroubech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Oboustranné koutové svary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Odhad: </a:t>
                </a:r>
              </a:p>
              <a:p>
                <a:pPr marL="1600200" lvl="2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Tloušťka styčníkového plechu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=10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endParaRPr lang="cs-CZ" dirty="0"/>
              </a:p>
              <a:p>
                <a:pPr marL="1600200" lvl="2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Účinná výška koutového svaru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=0,8⋅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Namáhání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</m:oMath>
                </a14:m>
                <a:r>
                  <a:rPr lang="cs-CZ" dirty="0"/>
                  <a:t>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</m:oMath>
                </a14:m>
                <a:r>
                  <a:rPr lang="cs-CZ" dirty="0"/>
                  <a:t>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AE4ED3-E030-0648-045F-864264A416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6759CB5-F7DB-E5B5-F44A-A7997E06B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4848816"/>
            <a:ext cx="4471747" cy="9361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78C6A9-6B5D-7B91-6652-12C8F1E39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128" y="4869160"/>
            <a:ext cx="1609560" cy="936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5610C3-FCD6-1FAE-3456-8429647D8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1089" y="23199"/>
            <a:ext cx="3038009" cy="204004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72E5CF3-373F-4152-6D7B-55380E091ECC}"/>
              </a:ext>
            </a:extLst>
          </p:cNvPr>
          <p:cNvCxnSpPr>
            <a:cxnSpLocks/>
          </p:cNvCxnSpPr>
          <p:nvPr/>
        </p:nvCxnSpPr>
        <p:spPr>
          <a:xfrm flipV="1">
            <a:off x="10272464" y="676470"/>
            <a:ext cx="432048" cy="6726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147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3621E-D209-117A-BCDD-256C464B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Styčníkový plech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94F22-9AC6-C33C-521B-4F760DC027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7430616" cy="4641379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𝐸𝑑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𝑅𝑑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𝑅𝑑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𝑅𝑑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𝑅𝑑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} </m:t>
                      </m:r>
                    </m:oMath>
                  </m:oMathPara>
                </a14:m>
                <a:endParaRPr lang="cs-CZ" dirty="0"/>
              </a:p>
              <a:p>
                <a:r>
                  <a:rPr lang="cs-CZ" dirty="0"/>
                  <a:t>Smyk – plný průřez: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𝑅𝑑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1,27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𝑦𝑝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  <a:p>
                <a:r>
                  <a:rPr lang="cs-CZ" dirty="0"/>
                  <a:t>Smyk – oslabený průřez: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𝑅𝑑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𝑢𝑝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  <a:p>
                <a:r>
                  <a:rPr lang="cs-CZ" dirty="0"/>
                  <a:t>Vytržení skupiny šroubů: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𝑅𝑑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0,5⋅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𝑢𝑝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𝑛𝑡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𝑦𝑝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𝑛𝑣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94F22-9AC6-C33C-521B-4F760DC027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7430616" cy="4641379"/>
              </a:xfrm>
              <a:blipFill>
                <a:blip r:embed="rId3"/>
                <a:stretch>
                  <a:fillRect l="-1641" b="-5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836D1C1-43B5-963D-63B3-BC853A51A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1089" y="23199"/>
            <a:ext cx="3038009" cy="204004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960C8BF-C526-6BFA-5ECA-8CEDBB9C1FFA}"/>
              </a:ext>
            </a:extLst>
          </p:cNvPr>
          <p:cNvCxnSpPr>
            <a:cxnSpLocks/>
          </p:cNvCxnSpPr>
          <p:nvPr/>
        </p:nvCxnSpPr>
        <p:spPr>
          <a:xfrm flipV="1">
            <a:off x="10128448" y="731836"/>
            <a:ext cx="432048" cy="6726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0778936-D822-52E8-C3D1-92C4C4FCC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232" y="2481003"/>
            <a:ext cx="3645595" cy="372316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C71E08-A6D4-32AA-F176-77AA035839F7}"/>
              </a:ext>
            </a:extLst>
          </p:cNvPr>
          <p:cNvCxnSpPr>
            <a:cxnSpLocks/>
          </p:cNvCxnSpPr>
          <p:nvPr/>
        </p:nvCxnSpPr>
        <p:spPr>
          <a:xfrm>
            <a:off x="9594000" y="3744000"/>
            <a:ext cx="0" cy="1197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411EBD-3227-7479-3945-936C56A3AED2}"/>
              </a:ext>
            </a:extLst>
          </p:cNvPr>
          <p:cNvCxnSpPr>
            <a:cxnSpLocks/>
          </p:cNvCxnSpPr>
          <p:nvPr/>
        </p:nvCxnSpPr>
        <p:spPr>
          <a:xfrm flipH="1" flipV="1">
            <a:off x="9104020" y="3743999"/>
            <a:ext cx="48998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5CAE22-1BC4-8DC5-CC0D-2D0444872033}"/>
                  </a:ext>
                </a:extLst>
              </p:cNvPr>
              <p:cNvSpPr txBox="1"/>
              <p:nvPr/>
            </p:nvSpPr>
            <p:spPr>
              <a:xfrm>
                <a:off x="9104020" y="5944884"/>
                <a:ext cx="8205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solidFill>
                                <a:srgbClr val="658D1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solidFill>
                                <a:srgbClr val="658D1B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sz="2800" b="0" i="1" smtClean="0">
                              <a:solidFill>
                                <a:srgbClr val="658D1B"/>
                              </a:solidFill>
                              <a:latin typeface="Cambria Math" panose="02040503050406030204" pitchFamily="18" charset="0"/>
                            </a:rPr>
                            <m:t>𝐸𝑑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658D1B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5CAE22-1BC4-8DC5-CC0D-2D0444872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4020" y="5944884"/>
                <a:ext cx="82054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1A32023-5D6D-80C3-93D3-D444D60BA148}"/>
              </a:ext>
            </a:extLst>
          </p:cNvPr>
          <p:cNvCxnSpPr/>
          <p:nvPr/>
        </p:nvCxnSpPr>
        <p:spPr>
          <a:xfrm flipV="1">
            <a:off x="9595934" y="5007006"/>
            <a:ext cx="0" cy="1079945"/>
          </a:xfrm>
          <a:prstGeom prst="straightConnector1">
            <a:avLst/>
          </a:prstGeom>
          <a:ln w="57150">
            <a:solidFill>
              <a:srgbClr val="658D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74C16C-5A8A-9F59-CDBB-128E1AE07A59}"/>
              </a:ext>
            </a:extLst>
          </p:cNvPr>
          <p:cNvCxnSpPr/>
          <p:nvPr/>
        </p:nvCxnSpPr>
        <p:spPr>
          <a:xfrm>
            <a:off x="8976320" y="3284984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45001E-5286-B46F-9AD1-87857DB0840A}"/>
                  </a:ext>
                </a:extLst>
              </p:cNvPr>
              <p:cNvSpPr txBox="1"/>
              <p:nvPr/>
            </p:nvSpPr>
            <p:spPr>
              <a:xfrm>
                <a:off x="8553897" y="3837016"/>
                <a:ext cx="494431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45001E-5286-B46F-9AD1-87857DB08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897" y="3837016"/>
                <a:ext cx="494431" cy="390748"/>
              </a:xfrm>
              <a:prstGeom prst="rect">
                <a:avLst/>
              </a:prstGeom>
              <a:blipFill>
                <a:blip r:embed="rId7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C5BD1D-C480-094A-15EE-C814C675AD9D}"/>
                  </a:ext>
                </a:extLst>
              </p:cNvPr>
              <p:cNvSpPr txBox="1"/>
              <p:nvPr/>
            </p:nvSpPr>
            <p:spPr>
              <a:xfrm>
                <a:off x="8997129" y="3858433"/>
                <a:ext cx="7200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𝑛𝑣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C5BD1D-C480-094A-15EE-C814C675A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7129" y="3858433"/>
                <a:ext cx="72008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878444-F09B-9B35-DEC7-4A28B1B94A78}"/>
                  </a:ext>
                </a:extLst>
              </p:cNvPr>
              <p:cNvSpPr txBox="1"/>
              <p:nvPr/>
            </p:nvSpPr>
            <p:spPr>
              <a:xfrm>
                <a:off x="8976320" y="3374667"/>
                <a:ext cx="7200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𝑛𝑡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878444-F09B-9B35-DEC7-4A28B1B94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320" y="3374667"/>
                <a:ext cx="72008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4E359AE7-C926-85F6-5DAE-202FC39541FD}"/>
              </a:ext>
            </a:extLst>
          </p:cNvPr>
          <p:cNvSpPr/>
          <p:nvPr/>
        </p:nvSpPr>
        <p:spPr>
          <a:xfrm>
            <a:off x="4886512" y="3693000"/>
            <a:ext cx="2952328" cy="288032"/>
          </a:xfrm>
          <a:prstGeom prst="wedgeRoundRectCallout">
            <a:avLst>
              <a:gd name="adj1" fmla="val -65314"/>
              <a:gd name="adj2" fmla="val -157024"/>
              <a:gd name="adj3" fmla="val 16667"/>
            </a:avLst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Zohledňuje vliv momentu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28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AA1998-87B2-753B-6663-59CC6E2BA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192" y="2380269"/>
            <a:ext cx="4019548" cy="3961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2490B6-93AF-4F71-EDA4-8733054B8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Smyková únosnost nosníku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0794DC-2D1B-22B8-B3F1-8B95A450AB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7589304" cy="4641379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𝐸𝑑</m:t>
                          </m:r>
                        </m:sub>
                      </m:sSub>
                      <m:r>
                        <a:rPr lang="cs-CZ" sz="2400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𝑅𝑑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cs-CZ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sz="240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𝑅𝑑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cs-CZ" sz="2400" i="1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𝑅𝑑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s-CZ" sz="2400" i="1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𝑅𝑑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cs-CZ" sz="2400" i="1">
                          <a:latin typeface="Cambria Math" panose="02040503050406030204" pitchFamily="18" charset="0"/>
                        </a:rPr>
                        <m:t>} </m:t>
                      </m:r>
                    </m:oMath>
                  </m:oMathPara>
                </a14:m>
                <a:endParaRPr lang="cs-CZ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2000" dirty="0"/>
                        <m:t>Smyk</m:t>
                      </m:r>
                      <m:r>
                        <m:rPr>
                          <m:nor/>
                        </m:rPr>
                        <a:rPr lang="cs-CZ" sz="2000" dirty="0"/>
                        <m:t> – </m:t>
                      </m:r>
                      <m:r>
                        <m:rPr>
                          <m:nor/>
                        </m:rPr>
                        <a:rPr lang="cs-CZ" sz="2000" dirty="0"/>
                        <m:t>pln</m:t>
                      </m:r>
                      <m:r>
                        <m:rPr>
                          <m:nor/>
                        </m:rPr>
                        <a:rPr lang="cs-CZ" sz="2000" dirty="0"/>
                        <m:t>ý </m:t>
                      </m:r>
                      <m:r>
                        <m:rPr>
                          <m:nor/>
                        </m:rPr>
                        <a:rPr lang="cs-CZ" sz="2000" dirty="0"/>
                        <m:t>pr</m:t>
                      </m:r>
                      <m:r>
                        <m:rPr>
                          <m:nor/>
                        </m:rPr>
                        <a:rPr lang="cs-CZ" sz="2000" dirty="0"/>
                        <m:t>ůř</m:t>
                      </m:r>
                      <m:r>
                        <m:rPr>
                          <m:nor/>
                        </m:rPr>
                        <a:rPr lang="cs-CZ" sz="2000" dirty="0"/>
                        <m:t>ez</m:t>
                      </m:r>
                      <m:r>
                        <m:rPr>
                          <m:nor/>
                        </m:rPr>
                        <a:rPr lang="cs-CZ" sz="2000" dirty="0"/>
                        <m:t>:</m:t>
                      </m:r>
                    </m:oMath>
                  </m:oMathPara>
                </a14:m>
                <a:endParaRPr lang="cs-CZ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𝑅𝑑</m:t>
                          </m:r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cs-CZ" sz="200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𝑇𝑒𝑒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𝑓𝑏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𝑤𝑏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𝑓𝑏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2000" dirty="0"/>
                        <m:t>Smyk</m:t>
                      </m:r>
                      <m:r>
                        <m:rPr>
                          <m:nor/>
                        </m:rPr>
                        <a:rPr lang="cs-CZ" sz="2000" dirty="0"/>
                        <m:t> – </m:t>
                      </m:r>
                      <m:r>
                        <m:rPr>
                          <m:nor/>
                        </m:rPr>
                        <a:rPr lang="cs-CZ" sz="2000" dirty="0"/>
                        <m:t>oslaben</m:t>
                      </m:r>
                      <m:r>
                        <m:rPr>
                          <m:nor/>
                        </m:rPr>
                        <a:rPr lang="cs-CZ" sz="2000" dirty="0"/>
                        <m:t>ý </m:t>
                      </m:r>
                      <m:r>
                        <m:rPr>
                          <m:nor/>
                        </m:rPr>
                        <a:rPr lang="cs-CZ" sz="2000" dirty="0"/>
                        <m:t>pr</m:t>
                      </m:r>
                      <m:r>
                        <m:rPr>
                          <m:nor/>
                        </m:rPr>
                        <a:rPr lang="cs-CZ" sz="2000" dirty="0"/>
                        <m:t>ůř</m:t>
                      </m:r>
                      <m:r>
                        <m:rPr>
                          <m:nor/>
                        </m:rPr>
                        <a:rPr lang="cs-CZ" sz="2000" dirty="0"/>
                        <m:t>ez</m:t>
                      </m:r>
                      <m:r>
                        <m:rPr>
                          <m:nor/>
                        </m:rPr>
                        <a:rPr lang="cs-CZ" sz="2000" dirty="0"/>
                        <m:t>:</m:t>
                      </m:r>
                    </m:oMath>
                  </m:oMathPara>
                </a14:m>
                <a:endParaRPr lang="cs-CZ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𝑅𝑑</m:t>
                          </m:r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𝑤𝑏</m:t>
                          </m:r>
                        </m:sub>
                      </m:sSub>
                    </m:oMath>
                  </m:oMathPara>
                </a14:m>
                <a:endParaRPr lang="cs-CZ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2000" dirty="0"/>
                        <m:t>Vytr</m:t>
                      </m:r>
                      <m:r>
                        <m:rPr>
                          <m:nor/>
                        </m:rPr>
                        <a:rPr lang="cs-CZ" sz="2000" dirty="0"/>
                        <m:t>ž</m:t>
                      </m:r>
                      <m:r>
                        <m:rPr>
                          <m:nor/>
                        </m:rPr>
                        <a:rPr lang="cs-CZ" sz="2000" dirty="0"/>
                        <m:t>en</m:t>
                      </m:r>
                      <m:r>
                        <m:rPr>
                          <m:nor/>
                        </m:rPr>
                        <a:rPr lang="cs-CZ" sz="2000" dirty="0"/>
                        <m:t>í </m:t>
                      </m:r>
                      <m:r>
                        <m:rPr>
                          <m:nor/>
                        </m:rPr>
                        <a:rPr lang="cs-CZ" sz="2000" dirty="0"/>
                        <m:t>skupiny</m:t>
                      </m:r>
                      <m:r>
                        <m:rPr>
                          <m:nor/>
                        </m:rPr>
                        <a:rPr lang="cs-CZ" sz="2000" dirty="0"/>
                        <m:t> š</m:t>
                      </m:r>
                      <m:r>
                        <m:rPr>
                          <m:nor/>
                        </m:rPr>
                        <a:rPr lang="cs-CZ" sz="2000" dirty="0"/>
                        <m:t>roub</m:t>
                      </m:r>
                      <m:r>
                        <m:rPr>
                          <m:nor/>
                        </m:rPr>
                        <a:rPr lang="cs-CZ" sz="2000" dirty="0"/>
                        <m:t>ů:</m:t>
                      </m:r>
                    </m:oMath>
                  </m:oMathPara>
                </a14:m>
                <a:endParaRPr lang="cs-CZ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𝑅𝑑</m:t>
                          </m:r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0,5⋅</m:t>
                          </m:r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𝑛𝑡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cs-CZ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𝑛𝑣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400" dirty="0"/>
              </a:p>
              <a:p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sz="1600" dirty="0"/>
                  <a:t> – počet šroubů, 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cs-CZ" sz="1600" dirty="0"/>
                  <a:t> – nosník, 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cs-CZ" sz="1600" dirty="0"/>
                  <a:t> – stojina, 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cs-CZ" sz="1600" dirty="0"/>
                  <a:t> – pásnice, 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cs-CZ" sz="1600" dirty="0"/>
                  <a:t> – poloměr zaoblení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𝑇𝑒𝑒</m:t>
                        </m:r>
                      </m:sub>
                    </m:sSub>
                  </m:oMath>
                </a14:m>
                <a:r>
                  <a:rPr lang="cs-CZ" sz="1600" dirty="0"/>
                  <a:t> – plocha průřezu oslabené části nosníku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0794DC-2D1B-22B8-B3F1-8B95A450AB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7589304" cy="4641379"/>
              </a:xfrm>
              <a:blipFill>
                <a:blip r:embed="rId4"/>
                <a:stretch>
                  <a:fillRect l="-402" b="-7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3E68D0-EEFD-5732-2552-7322B02DC264}"/>
                  </a:ext>
                </a:extLst>
              </p:cNvPr>
              <p:cNvSpPr txBox="1"/>
              <p:nvPr/>
            </p:nvSpPr>
            <p:spPr>
              <a:xfrm>
                <a:off x="9768408" y="5903554"/>
                <a:ext cx="8205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solidFill>
                                <a:srgbClr val="658D1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solidFill>
                                <a:srgbClr val="658D1B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sz="2800" b="0" i="1" smtClean="0">
                              <a:solidFill>
                                <a:srgbClr val="658D1B"/>
                              </a:solidFill>
                              <a:latin typeface="Cambria Math" panose="02040503050406030204" pitchFamily="18" charset="0"/>
                            </a:rPr>
                            <m:t>𝐸𝑑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658D1B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3E68D0-EEFD-5732-2552-7322B02DC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8408" y="5903554"/>
                <a:ext cx="82054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CD3DEB-447F-55CB-2D92-3A1BDB9C6486}"/>
              </a:ext>
            </a:extLst>
          </p:cNvPr>
          <p:cNvCxnSpPr/>
          <p:nvPr/>
        </p:nvCxnSpPr>
        <p:spPr>
          <a:xfrm flipV="1">
            <a:off x="10260322" y="4965676"/>
            <a:ext cx="0" cy="1079945"/>
          </a:xfrm>
          <a:prstGeom prst="straightConnector1">
            <a:avLst/>
          </a:prstGeom>
          <a:ln w="57150">
            <a:solidFill>
              <a:srgbClr val="658D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7E6481-7B1C-2007-1C9A-23BF1AB869ED}"/>
              </a:ext>
            </a:extLst>
          </p:cNvPr>
          <p:cNvCxnSpPr>
            <a:cxnSpLocks/>
          </p:cNvCxnSpPr>
          <p:nvPr/>
        </p:nvCxnSpPr>
        <p:spPr>
          <a:xfrm>
            <a:off x="9581858" y="3068960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DC5FFF-FD3F-B32C-5439-E7E37116A7E0}"/>
              </a:ext>
            </a:extLst>
          </p:cNvPr>
          <p:cNvCxnSpPr>
            <a:cxnSpLocks/>
          </p:cNvCxnSpPr>
          <p:nvPr/>
        </p:nvCxnSpPr>
        <p:spPr>
          <a:xfrm>
            <a:off x="9581858" y="4437112"/>
            <a:ext cx="4745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87278C-836F-5304-652E-C96F7D06CF78}"/>
                  </a:ext>
                </a:extLst>
              </p:cNvPr>
              <p:cNvSpPr txBox="1"/>
              <p:nvPr/>
            </p:nvSpPr>
            <p:spPr>
              <a:xfrm>
                <a:off x="8997129" y="3858433"/>
                <a:ext cx="7200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𝑛𝑣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87278C-836F-5304-652E-C96F7D06C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7129" y="3858433"/>
                <a:ext cx="72008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A905406-65D7-8AC0-88F9-58C1D4479D2F}"/>
                  </a:ext>
                </a:extLst>
              </p:cNvPr>
              <p:cNvSpPr txBox="1"/>
              <p:nvPr/>
            </p:nvSpPr>
            <p:spPr>
              <a:xfrm>
                <a:off x="9522748" y="4349877"/>
                <a:ext cx="7200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𝑛𝑡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A905406-65D7-8AC0-88F9-58C1D4479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748" y="4349877"/>
                <a:ext cx="72008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39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E3EA49-8A8C-ACA5-C18A-5C07D4AD51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135"/>
          <a:stretch/>
        </p:blipFill>
        <p:spPr>
          <a:xfrm>
            <a:off x="8812081" y="1196752"/>
            <a:ext cx="3260583" cy="5093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B7740A-42B0-AB30-920A-F198A6C42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Přípoj průvlaku na sloup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CE4C543-3564-8551-B473-9465D718FAB3}"/>
              </a:ext>
            </a:extLst>
          </p:cNvPr>
          <p:cNvCxnSpPr>
            <a:cxnSpLocks/>
          </p:cNvCxnSpPr>
          <p:nvPr/>
        </p:nvCxnSpPr>
        <p:spPr>
          <a:xfrm>
            <a:off x="4151784" y="2204864"/>
            <a:ext cx="5904656" cy="1606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1F8C94-CC46-B508-316D-20C69C781C7E}"/>
              </a:ext>
            </a:extLst>
          </p:cNvPr>
          <p:cNvCxnSpPr>
            <a:cxnSpLocks/>
          </p:cNvCxnSpPr>
          <p:nvPr/>
        </p:nvCxnSpPr>
        <p:spPr>
          <a:xfrm flipV="1">
            <a:off x="4007768" y="2626068"/>
            <a:ext cx="6336704" cy="830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8BE74B4-8043-41EB-65FE-50CA1B965EF2}"/>
              </a:ext>
            </a:extLst>
          </p:cNvPr>
          <p:cNvCxnSpPr>
            <a:cxnSpLocks/>
          </p:cNvCxnSpPr>
          <p:nvPr/>
        </p:nvCxnSpPr>
        <p:spPr>
          <a:xfrm flipV="1">
            <a:off x="3647728" y="3085601"/>
            <a:ext cx="6264696" cy="1273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B41A9FD-20E4-F7E6-85B4-22F283832A9C}"/>
              </a:ext>
            </a:extLst>
          </p:cNvPr>
          <p:cNvCxnSpPr>
            <a:cxnSpLocks/>
          </p:cNvCxnSpPr>
          <p:nvPr/>
        </p:nvCxnSpPr>
        <p:spPr>
          <a:xfrm>
            <a:off x="5735960" y="3533575"/>
            <a:ext cx="4706412" cy="3168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7EBCA2C-A49B-59E5-B784-B37CEC999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5"/>
            <a:ext cx="6566520" cy="464137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Krátká čelní deska – šroubový přípoj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Posudek šroubů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Posudek svarů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Čelní deska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Smyková únosnost nosníku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CBE7E7-AB7C-0D80-9972-22280B56F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3731490"/>
            <a:ext cx="2132720" cy="25862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1D8AD6-8F94-FFE6-4EC5-95AE188964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7132" y="3724910"/>
            <a:ext cx="2238828" cy="267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14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8A376-3952-AFD8-989A-47D14572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Účinky sil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D37524-491B-6660-DB37-B7645F7639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4262264" cy="4641379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Tuhá podpora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Smyková síla působí mezi pásnicí sloupu a čelní deskou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Svar: pouze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endParaRPr lang="cs-CZ" dirty="0"/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Šrouby: pouze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</m:oMath>
                </a14:m>
                <a:r>
                  <a:rPr lang="cs-CZ" dirty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D37524-491B-6660-DB37-B7645F7639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4262264" cy="4641379"/>
              </a:xfrm>
              <a:blipFill>
                <a:blip r:embed="rId2"/>
                <a:stretch>
                  <a:fillRect l="-2575" t="-1445" r="-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4118827-DA71-AD4C-908A-A6F05CED5C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7441"/>
          <a:stretch/>
        </p:blipFill>
        <p:spPr>
          <a:xfrm>
            <a:off x="4799856" y="1268760"/>
            <a:ext cx="3168351" cy="40704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C916A9-5F01-365B-EDAD-9FD1D582BEAD}"/>
                  </a:ext>
                </a:extLst>
              </p:cNvPr>
              <p:cNvSpPr txBox="1"/>
              <p:nvPr/>
            </p:nvSpPr>
            <p:spPr>
              <a:xfrm>
                <a:off x="6180149" y="4394375"/>
                <a:ext cx="8205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solidFill>
                                <a:srgbClr val="658D1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solidFill>
                                <a:srgbClr val="658D1B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sz="2800" b="0" i="1" smtClean="0">
                              <a:solidFill>
                                <a:srgbClr val="658D1B"/>
                              </a:solidFill>
                              <a:latin typeface="Cambria Math" panose="02040503050406030204" pitchFamily="18" charset="0"/>
                            </a:rPr>
                            <m:t>𝐸𝑑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658D1B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C916A9-5F01-365B-EDAD-9FD1D582B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149" y="4394375"/>
                <a:ext cx="82054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C51038-6404-183F-EFAE-FCAD2A4DAB67}"/>
              </a:ext>
            </a:extLst>
          </p:cNvPr>
          <p:cNvCxnSpPr/>
          <p:nvPr/>
        </p:nvCxnSpPr>
        <p:spPr>
          <a:xfrm flipV="1">
            <a:off x="6672063" y="3456497"/>
            <a:ext cx="0" cy="1079945"/>
          </a:xfrm>
          <a:prstGeom prst="straightConnector1">
            <a:avLst/>
          </a:prstGeom>
          <a:ln w="57150">
            <a:solidFill>
              <a:srgbClr val="658D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7529AF6-1224-BBFF-843E-DC84E66FE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256" y="1124744"/>
            <a:ext cx="3758209" cy="430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47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1864D2-0696-CF3C-26E4-CE8961597E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35"/>
          <a:stretch/>
        </p:blipFill>
        <p:spPr>
          <a:xfrm>
            <a:off x="9840416" y="44624"/>
            <a:ext cx="2216932" cy="34631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3668EB-B2D3-4C55-5F73-F2ECC8B69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šroubů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7ED162-680B-0493-C9C5-BAEBDAA717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Odhad geometrie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Jedna řada šroubů – doporučené M16 nebo M20 8.8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 – doporučené hodnoty (zaokrouhlit na 5 mm)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en-US" dirty="0" err="1"/>
                  <a:t>Tlo</a:t>
                </a:r>
                <a:r>
                  <a:rPr lang="cs-CZ" dirty="0" err="1"/>
                  <a:t>ušťka</a:t>
                </a:r>
                <a:r>
                  <a:rPr lang="cs-CZ" dirty="0"/>
                  <a:t> čelní desky 10–12 mm – umožní natočení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Skupina šroubů: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Namáhání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</m:oMath>
                </a14:m>
                <a:r>
                  <a:rPr lang="cs-CZ" dirty="0"/>
                  <a:t>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</m:oMath>
                </a14:m>
                <a:endParaRPr lang="cs-CZ" dirty="0"/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>
                    <a:hlinkClick r:id="rId3"/>
                  </a:rPr>
                  <a:t>Posudky:</a:t>
                </a:r>
                <a:endParaRPr lang="cs-CZ" dirty="0"/>
              </a:p>
              <a:p>
                <a:pPr marL="1600200" lvl="2" indent="-457200">
                  <a:buFont typeface="Arial" panose="020B0604020202020204" pitchFamily="34" charset="0"/>
                  <a:buChar char="•"/>
                </a:pPr>
                <a:r>
                  <a:rPr lang="cs-CZ" b="0" dirty="0"/>
                  <a:t>Střih: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</m:oMath>
                </a14:m>
                <a:endParaRPr lang="cs-CZ" b="0" dirty="0"/>
              </a:p>
              <a:p>
                <a:pPr marL="1600200" lvl="2" indent="-457200">
                  <a:buFont typeface="Arial" panose="020B0604020202020204" pitchFamily="34" charset="0"/>
                  <a:buChar char="•"/>
                </a:pPr>
                <a:r>
                  <a:rPr lang="cs-CZ" b="0" dirty="0"/>
                  <a:t>Otlačení: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</m:oMath>
                </a14:m>
                <a:endParaRPr lang="cs-CZ" dirty="0"/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Výsledek: počet šroubů </a:t>
                </a:r>
                <a:br>
                  <a:rPr lang="cs-CZ" dirty="0"/>
                </a:br>
                <a:r>
                  <a:rPr lang="cs-CZ" dirty="0"/>
                  <a:t>a geometrie čelní desky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7ED162-680B-0493-C9C5-BAEBDAA717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00" t="-1445" b="-6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D891292-0251-C457-CBA4-067394B74D74}"/>
              </a:ext>
            </a:extLst>
          </p:cNvPr>
          <p:cNvCxnSpPr>
            <a:cxnSpLocks/>
          </p:cNvCxnSpPr>
          <p:nvPr/>
        </p:nvCxnSpPr>
        <p:spPr>
          <a:xfrm flipV="1">
            <a:off x="10200456" y="836712"/>
            <a:ext cx="504056" cy="5123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C6CEA8E-7DDE-4B78-F170-5C03F726D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056" y="3662722"/>
            <a:ext cx="5243050" cy="267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82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19753F-F769-DA3D-CE52-E6C4502F47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35"/>
          <a:stretch/>
        </p:blipFill>
        <p:spPr>
          <a:xfrm>
            <a:off x="9840416" y="44624"/>
            <a:ext cx="2216932" cy="34631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E95FA0-5EF6-0558-CC69-44C107EC7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svarů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AE4ED3-E030-0648-045F-864264A416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Oboustranné koutové svary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Odhad: </a:t>
                </a:r>
              </a:p>
              <a:p>
                <a:pPr marL="1600200" lvl="2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Účinná výška koutového svaru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=0,8⋅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𝑤𝑏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Namáhání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</m:oMath>
                </a14:m>
                <a:r>
                  <a:rPr lang="cs-CZ" dirty="0"/>
                  <a:t>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∥,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AE4ED3-E030-0648-045F-864264A416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0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6759CB5-F7DB-E5B5-F44A-A7997E06B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528" y="3946748"/>
            <a:ext cx="4471747" cy="9361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78C6A9-6B5D-7B91-6652-12C8F1E39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088" y="3946748"/>
            <a:ext cx="1609560" cy="93610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72E5CF3-373F-4152-6D7B-55380E091ECC}"/>
              </a:ext>
            </a:extLst>
          </p:cNvPr>
          <p:cNvCxnSpPr>
            <a:cxnSpLocks/>
          </p:cNvCxnSpPr>
          <p:nvPr/>
        </p:nvCxnSpPr>
        <p:spPr>
          <a:xfrm flipV="1">
            <a:off x="10416480" y="1498774"/>
            <a:ext cx="504056" cy="6586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064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3621E-D209-117A-BCDD-256C464B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Čelní deska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94F22-9AC6-C33C-521B-4F760DC027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7430616" cy="4641379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𝐸𝑑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𝑅𝑑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𝑅𝑑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𝑅𝑑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𝑅𝑑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𝑒𝑝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} </m:t>
                      </m:r>
                    </m:oMath>
                  </m:oMathPara>
                </a14:m>
                <a:endParaRPr lang="cs-CZ" sz="2400" dirty="0"/>
              </a:p>
              <a:p>
                <a:r>
                  <a:rPr lang="cs-CZ" sz="1800" dirty="0"/>
                  <a:t>Smyk – plný průřez: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𝑒𝑝</m:t>
                            </m:r>
                          </m:sub>
                        </m:sSub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1,27</m:t>
                        </m:r>
                      </m:den>
                    </m:f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𝑒𝑝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1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𝑒𝑝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𝑒𝑝</m:t>
                        </m:r>
                      </m:sub>
                    </m:sSub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𝑒𝑝</m:t>
                        </m:r>
                      </m:sub>
                    </m:sSub>
                  </m:oMath>
                </a14:m>
                <a:endParaRPr lang="cs-CZ" sz="1800" dirty="0"/>
              </a:p>
              <a:p>
                <a:r>
                  <a:rPr lang="cs-CZ" sz="1800" dirty="0"/>
                  <a:t>Smyk – oslabený průřez: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𝑛𝑒𝑡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𝑒𝑝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1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𝑛𝑒𝑡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𝑒𝑝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𝑒𝑝</m:t>
                        </m:r>
                      </m:sub>
                    </m:sSub>
                  </m:oMath>
                </a14:m>
                <a:endParaRPr lang="cs-CZ" sz="1800" dirty="0"/>
              </a:p>
              <a:p>
                <a:r>
                  <a:rPr lang="cs-CZ" sz="1800" dirty="0"/>
                  <a:t>Vytržení skupiny šroubů: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𝑅𝑑</m:t>
                          </m:r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𝑛𝑡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cs-CZ" sz="1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𝑛𝑣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800" dirty="0"/>
              </a:p>
              <a:p>
                <a:r>
                  <a:rPr lang="cs-CZ" sz="1800" dirty="0"/>
                  <a:t>Smyková únosnost od ohybu čelní desky:</a:t>
                </a:r>
              </a:p>
              <a:p>
                <a:pPr algn="ctr"/>
                <a:r>
                  <a:rPr lang="cs-CZ" sz="1800" dirty="0"/>
                  <a:t>Pro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𝑒𝑝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≥1,36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1800" b="0" i="1" dirty="0">
                    <a:latin typeface="Cambria Math" panose="02040503050406030204" pitchFamily="18" charset="0"/>
                  </a:rPr>
                  <a:t> </a:t>
                </a:r>
                <a:r>
                  <a:rPr lang="cs-CZ" sz="1800" dirty="0"/>
                  <a:t>… není relevantní</a:t>
                </a:r>
              </a:p>
              <a:p>
                <a:pPr algn="ctr"/>
                <a:r>
                  <a:rPr lang="cs-CZ" sz="1800" dirty="0"/>
                  <a:t>Pro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𝑒𝑝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cs-CZ" sz="1800" i="1">
                        <a:latin typeface="Cambria Math" panose="02040503050406030204" pitchFamily="18" charset="0"/>
                      </a:rPr>
                      <m:t>1,36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1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𝑒𝑝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𝑒𝑝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𝑒𝑝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𝑒𝑝</m:t>
                            </m:r>
                          </m:sub>
                        </m:sSub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cs-CZ" sz="2400" dirty="0"/>
              </a:p>
              <a:p>
                <a14:m>
                  <m:oMath xmlns:m="http://schemas.openxmlformats.org/officeDocument/2006/math"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sz="1400" dirty="0"/>
                  <a:t> – počet šroubů, </a:t>
                </a:r>
                <a14:m>
                  <m:oMath xmlns:m="http://schemas.openxmlformats.org/officeDocument/2006/math"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𝑒𝑝</m:t>
                    </m:r>
                  </m:oMath>
                </a14:m>
                <a:r>
                  <a:rPr lang="cs-CZ" sz="1400" dirty="0"/>
                  <a:t> – čelní deska, </a:t>
                </a:r>
                <a14:m>
                  <m:oMath xmlns:m="http://schemas.openxmlformats.org/officeDocument/2006/math"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cs-CZ" sz="1400" dirty="0"/>
                  <a:t> – stojina</a:t>
                </a:r>
              </a:p>
              <a:p>
                <a:endParaRPr lang="cs-CZ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94F22-9AC6-C33C-521B-4F760DC027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7430616" cy="4641379"/>
              </a:xfrm>
              <a:blipFill>
                <a:blip r:embed="rId3"/>
                <a:stretch>
                  <a:fillRect l="-656" b="-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4E359AE7-C926-85F6-5DAE-202FC39541FD}"/>
              </a:ext>
            </a:extLst>
          </p:cNvPr>
          <p:cNvSpPr/>
          <p:nvPr/>
        </p:nvSpPr>
        <p:spPr>
          <a:xfrm>
            <a:off x="3863752" y="2924944"/>
            <a:ext cx="2952328" cy="288032"/>
          </a:xfrm>
          <a:prstGeom prst="wedgeRoundRectCallout">
            <a:avLst>
              <a:gd name="adj1" fmla="val -116610"/>
              <a:gd name="adj2" fmla="val -80964"/>
              <a:gd name="adj3" fmla="val 16667"/>
            </a:avLst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Zohledňuje vliv momentu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7C43F0-8AAD-F965-7120-DAAE8CBC6A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135" b="34561"/>
          <a:stretch/>
        </p:blipFill>
        <p:spPr>
          <a:xfrm>
            <a:off x="8510258" y="44624"/>
            <a:ext cx="3547090" cy="345638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F356DB4-C840-E320-5600-BEBD7F518F83}"/>
              </a:ext>
            </a:extLst>
          </p:cNvPr>
          <p:cNvCxnSpPr>
            <a:cxnSpLocks/>
          </p:cNvCxnSpPr>
          <p:nvPr/>
        </p:nvCxnSpPr>
        <p:spPr>
          <a:xfrm flipV="1">
            <a:off x="9160672" y="1445274"/>
            <a:ext cx="504056" cy="6586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5EC1E4D0-ED4F-C5C0-D613-BAFDCB704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425" y="3645024"/>
            <a:ext cx="5277681" cy="269716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24A451-E44A-19C5-07D0-D2223979BD9F}"/>
              </a:ext>
            </a:extLst>
          </p:cNvPr>
          <p:cNvCxnSpPr>
            <a:cxnSpLocks/>
          </p:cNvCxnSpPr>
          <p:nvPr/>
        </p:nvCxnSpPr>
        <p:spPr>
          <a:xfrm>
            <a:off x="9849081" y="980728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E64E1A-739D-2EF0-DCAB-BAFA48F296FF}"/>
              </a:ext>
            </a:extLst>
          </p:cNvPr>
          <p:cNvCxnSpPr>
            <a:cxnSpLocks/>
          </p:cNvCxnSpPr>
          <p:nvPr/>
        </p:nvCxnSpPr>
        <p:spPr>
          <a:xfrm>
            <a:off x="9540000" y="2348880"/>
            <a:ext cx="309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5A84C9-6EC4-A028-4565-F5D50C3E9EED}"/>
                  </a:ext>
                </a:extLst>
              </p:cNvPr>
              <p:cNvSpPr txBox="1"/>
              <p:nvPr/>
            </p:nvSpPr>
            <p:spPr>
              <a:xfrm>
                <a:off x="9774730" y="1331476"/>
                <a:ext cx="7200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𝑛𝑣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5A84C9-6EC4-A028-4565-F5D50C3E9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730" y="1331476"/>
                <a:ext cx="72008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99C923-4D6C-87C6-04ED-23D019DF109F}"/>
                  </a:ext>
                </a:extLst>
              </p:cNvPr>
              <p:cNvSpPr txBox="1"/>
              <p:nvPr/>
            </p:nvSpPr>
            <p:spPr>
              <a:xfrm>
                <a:off x="9264352" y="2350971"/>
                <a:ext cx="7200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𝑛𝑡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99C923-4D6C-87C6-04ED-23D019DF1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352" y="2350971"/>
                <a:ext cx="72008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5993A46-1CD8-D50E-3FF0-6FAE7863895D}"/>
              </a:ext>
            </a:extLst>
          </p:cNvPr>
          <p:cNvCxnSpPr>
            <a:cxnSpLocks/>
          </p:cNvCxnSpPr>
          <p:nvPr/>
        </p:nvCxnSpPr>
        <p:spPr>
          <a:xfrm>
            <a:off x="10728000" y="980728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BBA583A-9D01-D1CE-10AF-48E8B482B5BC}"/>
              </a:ext>
            </a:extLst>
          </p:cNvPr>
          <p:cNvCxnSpPr>
            <a:cxnSpLocks/>
          </p:cNvCxnSpPr>
          <p:nvPr/>
        </p:nvCxnSpPr>
        <p:spPr>
          <a:xfrm>
            <a:off x="10727999" y="2348880"/>
            <a:ext cx="3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308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490B6-93AF-4F71-EDA4-8733054B8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Smyková únosnost nosníku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0794DC-2D1B-22B8-B3F1-8B95A450AB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6854552" cy="4641379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𝐸𝑑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2400" dirty="0"/>
              </a:p>
              <a:p>
                <a:r>
                  <a:rPr lang="cs-CZ" sz="2400" dirty="0"/>
                  <a:t>Únosnost stojiny přivařené ke krátké čelní desce: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  <m:r>
                        <a:rPr lang="cs-CZ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𝑒𝑝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𝑤𝑏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0794DC-2D1B-22B8-B3F1-8B95A450AB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6854552" cy="4641379"/>
              </a:xfrm>
              <a:blipFill>
                <a:blip r:embed="rId3"/>
                <a:stretch>
                  <a:fillRect l="-1335" r="-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0118AE6-227A-9EE9-D0CF-D7482FF337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135"/>
          <a:stretch/>
        </p:blipFill>
        <p:spPr>
          <a:xfrm>
            <a:off x="9840416" y="44624"/>
            <a:ext cx="2216932" cy="346312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2D50723-89E9-832D-2E67-132623E5F2AE}"/>
              </a:ext>
            </a:extLst>
          </p:cNvPr>
          <p:cNvCxnSpPr>
            <a:cxnSpLocks/>
          </p:cNvCxnSpPr>
          <p:nvPr/>
        </p:nvCxnSpPr>
        <p:spPr>
          <a:xfrm flipV="1">
            <a:off x="10444826" y="1772816"/>
            <a:ext cx="504056" cy="6586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8670062-5072-3765-7BD5-C624CD820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425" y="3645024"/>
            <a:ext cx="5277681" cy="26971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E1A1C9E-F341-578D-8BDF-B134255A7A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894" y="3284984"/>
            <a:ext cx="2866786" cy="297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3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5576-B350-B368-2DE3-0CE8397C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74638"/>
            <a:ext cx="10814992" cy="994122"/>
          </a:xfrm>
        </p:spPr>
        <p:txBody>
          <a:bodyPr/>
          <a:lstStyle/>
          <a:p>
            <a:pPr algn="l"/>
            <a:r>
              <a:rPr lang="cs-CZ" dirty="0"/>
              <a:t>Prezentuje</a:t>
            </a:r>
            <a:endParaRPr lang="en-US" dirty="0"/>
          </a:p>
        </p:txBody>
      </p:sp>
      <p:pic>
        <p:nvPicPr>
          <p:cNvPr id="9" name="Content Placeholder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2CD84DC-9BB6-9D1C-0ADE-89A615B54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1456968"/>
            <a:ext cx="2808312" cy="3334475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A4E7861-C315-1202-CF9C-35BC1AF5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1497405"/>
            <a:ext cx="3237232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888EA33A-16B5-960C-E64C-5085C8902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2798715"/>
            <a:ext cx="3278236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E44249-EC96-B003-13B7-B26140FE8BA7}"/>
              </a:ext>
            </a:extLst>
          </p:cNvPr>
          <p:cNvSpPr txBox="1"/>
          <p:nvPr/>
        </p:nvSpPr>
        <p:spPr>
          <a:xfrm>
            <a:off x="3855705" y="1456968"/>
            <a:ext cx="386528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Ing. Martin Vild, Ph.D.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 StatiCa – Product Owner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VUT FAST </a:t>
            </a:r>
            <a:r>
              <a:rPr lang="en-US" dirty="0"/>
              <a:t>– </a:t>
            </a:r>
            <a:r>
              <a:rPr lang="cs-CZ" dirty="0"/>
              <a:t>Odborný asistent</a:t>
            </a:r>
            <a:endParaRPr lang="en-US" dirty="0"/>
          </a:p>
          <a:p>
            <a:endParaRPr lang="en-US" dirty="0"/>
          </a:p>
          <a:p>
            <a:r>
              <a:rPr lang="cs-CZ" dirty="0"/>
              <a:t>Výzkum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Přípoje ocelových konstrukcí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Metoda konečných prvků</a:t>
            </a:r>
            <a:endParaRPr lang="en-US" dirty="0"/>
          </a:p>
          <a:p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  <a:hlinkClick r:id="" action="ppaction://noaction"/>
            </a:endParaRPr>
          </a:p>
          <a:p>
            <a:r>
              <a:rPr lang="en-US" sz="1600" b="0" i="0" u="none" strike="noStrike" dirty="0">
                <a:solidFill>
                  <a:srgbClr val="2E7F9F"/>
                </a:solidFill>
                <a:effectLst/>
                <a:latin typeface="Noto Sans" panose="020B0502040204020203" pitchFamily="34" charset="0"/>
                <a:hlinkClick r:id="rId5"/>
              </a:rPr>
              <a:t>Scopus Author ID: 56188615700</a:t>
            </a:r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</a:endParaRPr>
          </a:p>
          <a:p>
            <a:endParaRPr lang="en-US" dirty="0"/>
          </a:p>
          <a:p>
            <a:r>
              <a:rPr lang="cs-CZ" dirty="0"/>
              <a:t>Člen komisí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CEN/TC 250/SC 3/WG 8 "Evolution of EN 1993-1-8 - Joints and connections“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ECCS TC10 “Structural Connections”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A05DB-49BC-F303-3E88-2D8445E05E2C}"/>
              </a:ext>
            </a:extLst>
          </p:cNvPr>
          <p:cNvSpPr txBox="1"/>
          <p:nvPr/>
        </p:nvSpPr>
        <p:spPr>
          <a:xfrm>
            <a:off x="8119833" y="4100025"/>
            <a:ext cx="386528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Web:</a:t>
            </a:r>
          </a:p>
          <a:p>
            <a:r>
              <a:rPr lang="en-US" dirty="0">
                <a:hlinkClick r:id="rId6"/>
              </a:rPr>
              <a:t>https://www.fce.vutbr.cz/KDK/vild.m/</a:t>
            </a:r>
            <a:endParaRPr lang="en-US" dirty="0"/>
          </a:p>
          <a:p>
            <a:endParaRPr lang="cs-CZ" sz="600" dirty="0"/>
          </a:p>
          <a:p>
            <a:r>
              <a:rPr lang="cs-CZ" dirty="0"/>
              <a:t>email: </a:t>
            </a:r>
            <a:r>
              <a:rPr lang="en-US" dirty="0" err="1">
                <a:hlinkClick r:id="rId7"/>
              </a:rPr>
              <a:t>martin.vild</a:t>
            </a:r>
            <a:r>
              <a:rPr lang="cs-CZ" dirty="0">
                <a:hlinkClick r:id="rId7"/>
              </a:rPr>
              <a:t>@vutbr.cz</a:t>
            </a:r>
            <a:endParaRPr lang="cs-CZ" dirty="0"/>
          </a:p>
          <a:p>
            <a:endParaRPr lang="en-US" sz="600" dirty="0"/>
          </a:p>
          <a:p>
            <a:r>
              <a:rPr lang="cs-CZ" dirty="0"/>
              <a:t>Kancelář</a:t>
            </a:r>
            <a:r>
              <a:rPr lang="en-US" dirty="0"/>
              <a:t>: C203</a:t>
            </a:r>
            <a:endParaRPr lang="cs-CZ" dirty="0"/>
          </a:p>
          <a:p>
            <a:r>
              <a:rPr lang="cs-CZ" dirty="0"/>
              <a:t>Konzultace: Čtvrtek 10–11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61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10E93-D2BB-2198-5357-08081F95A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Natočení průvlaku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634931-BD6E-403D-1929-B71FFEADCB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7574632" cy="4641379"/>
              </a:xfrm>
            </p:spPr>
            <p:txBody>
              <a:bodyPr/>
              <a:lstStyle/>
              <a:p>
                <a:r>
                  <a:rPr lang="cs-CZ" dirty="0"/>
                  <a:t>Rotační kapacita styčníku s krátkou čelní deskou: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𝐶𝑑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𝑒𝑝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634931-BD6E-403D-1929-B71FFEADCB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7574632" cy="4641379"/>
              </a:xfrm>
              <a:blipFill>
                <a:blip r:embed="rId2"/>
                <a:stretch>
                  <a:fillRect l="-1609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432935E-EBB9-AF85-698F-8641121B5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16" y="1268760"/>
            <a:ext cx="3800686" cy="505814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26CCA1F-21C1-DAE8-4425-6F4FD5EC2A39}"/>
              </a:ext>
            </a:extLst>
          </p:cNvPr>
          <p:cNvCxnSpPr>
            <a:cxnSpLocks/>
          </p:cNvCxnSpPr>
          <p:nvPr/>
        </p:nvCxnSpPr>
        <p:spPr>
          <a:xfrm>
            <a:off x="9021600" y="4788000"/>
            <a:ext cx="0" cy="115212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631432-A928-94A6-5FCA-30E9B08F2171}"/>
                  </a:ext>
                </a:extLst>
              </p:cNvPr>
              <p:cNvSpPr txBox="1"/>
              <p:nvPr/>
            </p:nvSpPr>
            <p:spPr>
              <a:xfrm>
                <a:off x="8616280" y="5198492"/>
                <a:ext cx="494431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631432-A928-94A6-5FCA-30E9B08F2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280" y="5198492"/>
                <a:ext cx="494431" cy="390748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4C3F28-2E24-6CCC-8F45-B285FA4F3B60}"/>
              </a:ext>
            </a:extLst>
          </p:cNvPr>
          <p:cNvCxnSpPr>
            <a:cxnSpLocks/>
          </p:cNvCxnSpPr>
          <p:nvPr/>
        </p:nvCxnSpPr>
        <p:spPr>
          <a:xfrm>
            <a:off x="8904312" y="5940128"/>
            <a:ext cx="792088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54">
                <a:extLst>
                  <a:ext uri="{FF2B5EF4-FFF2-40B4-BE49-F238E27FC236}">
                    <a16:creationId xmlns:a16="http://schemas.microsoft.com/office/drawing/2014/main" id="{975832A8-C3B5-46E6-06CB-0D74B1F312D3}"/>
                  </a:ext>
                </a:extLst>
              </p:cNvPr>
              <p:cNvSpPr/>
              <p:nvPr/>
            </p:nvSpPr>
            <p:spPr>
              <a:xfrm>
                <a:off x="859012" y="3284984"/>
                <a:ext cx="2096471" cy="9511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f>
                        <m:fPr>
                          <m:ctrlP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bdélník 54">
                <a:extLst>
                  <a:ext uri="{FF2B5EF4-FFF2-40B4-BE49-F238E27FC236}">
                    <a16:creationId xmlns:a16="http://schemas.microsoft.com/office/drawing/2014/main" id="{975832A8-C3B5-46E6-06CB-0D74B1F312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12" y="3284984"/>
                <a:ext cx="2096471" cy="9511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55">
                <a:extLst>
                  <a:ext uri="{FF2B5EF4-FFF2-40B4-BE49-F238E27FC236}">
                    <a16:creationId xmlns:a16="http://schemas.microsoft.com/office/drawing/2014/main" id="{6C1AFC53-4F48-4DBE-6229-AEFAAFF8617E}"/>
                  </a:ext>
                </a:extLst>
              </p:cNvPr>
              <p:cNvSpPr/>
              <p:nvPr/>
            </p:nvSpPr>
            <p:spPr>
              <a:xfrm>
                <a:off x="859011" y="4178016"/>
                <a:ext cx="1921359" cy="9511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f>
                        <m:fPr>
                          <m:ctrlP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Obdélník 55">
                <a:extLst>
                  <a:ext uri="{FF2B5EF4-FFF2-40B4-BE49-F238E27FC236}">
                    <a16:creationId xmlns:a16="http://schemas.microsoft.com/office/drawing/2014/main" id="{6C1AFC53-4F48-4DBE-6229-AEFAAFF861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11" y="4178016"/>
                <a:ext cx="1921359" cy="9511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56">
                <a:extLst>
                  <a:ext uri="{FF2B5EF4-FFF2-40B4-BE49-F238E27FC236}">
                    <a16:creationId xmlns:a16="http://schemas.microsoft.com/office/drawing/2014/main" id="{33D7E306-71A7-4F2F-4FE3-A24E242B07C8}"/>
                  </a:ext>
                </a:extLst>
              </p:cNvPr>
              <p:cNvSpPr/>
              <p:nvPr/>
            </p:nvSpPr>
            <p:spPr>
              <a:xfrm>
                <a:off x="859011" y="5070130"/>
                <a:ext cx="2091277" cy="9511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f>
                        <m:fPr>
                          <m:ctrlP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Obdélník 56">
                <a:extLst>
                  <a:ext uri="{FF2B5EF4-FFF2-40B4-BE49-F238E27FC236}">
                    <a16:creationId xmlns:a16="http://schemas.microsoft.com/office/drawing/2014/main" id="{33D7E306-71A7-4F2F-4FE3-A24E242B07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11" y="5070130"/>
                <a:ext cx="2091277" cy="9511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bdélník 57">
            <a:extLst>
              <a:ext uri="{FF2B5EF4-FFF2-40B4-BE49-F238E27FC236}">
                <a16:creationId xmlns:a16="http://schemas.microsoft.com/office/drawing/2014/main" id="{0F74E2D7-F7F0-BB94-5397-F02DA8637C15}"/>
              </a:ext>
            </a:extLst>
          </p:cNvPr>
          <p:cNvSpPr/>
          <p:nvPr/>
        </p:nvSpPr>
        <p:spPr>
          <a:xfrm>
            <a:off x="3085063" y="3480016"/>
            <a:ext cx="4019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cs typeface="Calibri" panose="020F0502020204030204" pitchFamily="34" charset="0"/>
              </a:rPr>
              <a:t>Spojité rovnoměrné zatížení</a:t>
            </a:r>
            <a:endParaRPr lang="en-GB" sz="2400" dirty="0"/>
          </a:p>
        </p:txBody>
      </p:sp>
      <p:sp>
        <p:nvSpPr>
          <p:cNvPr id="20" name="Obdélník 58">
            <a:extLst>
              <a:ext uri="{FF2B5EF4-FFF2-40B4-BE49-F238E27FC236}">
                <a16:creationId xmlns:a16="http://schemas.microsoft.com/office/drawing/2014/main" id="{8BD11622-3BC0-E6F7-9DB1-7D31C4262EB1}"/>
              </a:ext>
            </a:extLst>
          </p:cNvPr>
          <p:cNvSpPr/>
          <p:nvPr/>
        </p:nvSpPr>
        <p:spPr>
          <a:xfrm>
            <a:off x="3085063" y="4359019"/>
            <a:ext cx="2374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cs typeface="Calibri" panose="020F0502020204030204" pitchFamily="34" charset="0"/>
              </a:rPr>
              <a:t>Síly ve třetinách</a:t>
            </a:r>
            <a:endParaRPr lang="en-GB" sz="2400" dirty="0"/>
          </a:p>
        </p:txBody>
      </p:sp>
      <p:sp>
        <p:nvSpPr>
          <p:cNvPr id="21" name="Obdélník 59">
            <a:extLst>
              <a:ext uri="{FF2B5EF4-FFF2-40B4-BE49-F238E27FC236}">
                <a16:creationId xmlns:a16="http://schemas.microsoft.com/office/drawing/2014/main" id="{5E0583B6-640A-E9DB-CA48-5B7530258C14}"/>
              </a:ext>
            </a:extLst>
          </p:cNvPr>
          <p:cNvSpPr/>
          <p:nvPr/>
        </p:nvSpPr>
        <p:spPr>
          <a:xfrm>
            <a:off x="3085063" y="5216122"/>
            <a:ext cx="2510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cs typeface="Calibri" panose="020F0502020204030204" pitchFamily="34" charset="0"/>
              </a:rPr>
              <a:t>Síly ve čtvrtinách</a:t>
            </a:r>
            <a:endParaRPr lang="en-GB" sz="2400" dirty="0"/>
          </a:p>
        </p:txBody>
      </p:sp>
      <p:sp>
        <p:nvSpPr>
          <p:cNvPr id="22" name="Zahnutá šipka dolů 47">
            <a:extLst>
              <a:ext uri="{FF2B5EF4-FFF2-40B4-BE49-F238E27FC236}">
                <a16:creationId xmlns:a16="http://schemas.microsoft.com/office/drawing/2014/main" id="{09B02E8C-95D7-D84C-BE7B-E037820AAECC}"/>
              </a:ext>
            </a:extLst>
          </p:cNvPr>
          <p:cNvSpPr/>
          <p:nvPr/>
        </p:nvSpPr>
        <p:spPr>
          <a:xfrm rot="5400000">
            <a:off x="11335334" y="5959046"/>
            <a:ext cx="388955" cy="10720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délník 48">
                <a:extLst>
                  <a:ext uri="{FF2B5EF4-FFF2-40B4-BE49-F238E27FC236}">
                    <a16:creationId xmlns:a16="http://schemas.microsoft.com/office/drawing/2014/main" id="{1FE636CA-5091-1360-43B6-C71B650127E3}"/>
                  </a:ext>
                </a:extLst>
              </p:cNvPr>
              <p:cNvSpPr/>
              <p:nvPr/>
            </p:nvSpPr>
            <p:spPr>
              <a:xfrm>
                <a:off x="11498800" y="5745460"/>
                <a:ext cx="4862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bdélník 48">
                <a:extLst>
                  <a:ext uri="{FF2B5EF4-FFF2-40B4-BE49-F238E27FC236}">
                    <a16:creationId xmlns:a16="http://schemas.microsoft.com/office/drawing/2014/main" id="{1FE636CA-5091-1360-43B6-C71B650127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8800" y="5745460"/>
                <a:ext cx="486223" cy="461665"/>
              </a:xfrm>
              <a:prstGeom prst="rect">
                <a:avLst/>
              </a:prstGeom>
              <a:blipFill>
                <a:blip r:embed="rId8"/>
                <a:stretch>
                  <a:fillRect l="-1250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863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4A9B8-7E4B-92AB-4DC0-7C409A170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 příště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90CF9-CEF4-77D8-B0EA-4059FB657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Zatížení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Návrh a posouzení střešní konstrukce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Návrh a posouzení stropní konstrukce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Návrh sloupu: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Návrh styčníků: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Stropnice na průvlak: Styčníkový plech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Průvlak na sloup: Krátká čelní deska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algn="just"/>
            <a:r>
              <a:rPr lang="cs-CZ" dirty="0"/>
              <a:t>Zdroje: </a:t>
            </a:r>
            <a:r>
              <a:rPr lang="cs-CZ" dirty="0" err="1"/>
              <a:t>FprEN</a:t>
            </a:r>
            <a:r>
              <a:rPr lang="cs-CZ" dirty="0"/>
              <a:t> 1993-1-8:2023, SCI P358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3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C0B06-4AE8-DEA2-BFEC-541A17B93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Semestrální projekt – Patrové garáže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A7DD5-FDA0-4505-2991-443050CC0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5"/>
            <a:ext cx="5414392" cy="464137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Dispozice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Střešní konstrukce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Stropní konstrukce - spřažená stropnice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Stropní konstrukce - prolamovaný průvlak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Plnostěnný sloup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1" dirty="0"/>
              <a:t>Přípoje stropnice a průvlaku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Příhradová ztužidla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Patka sloupu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09154D-5C56-5926-9DC1-113D532C3587}"/>
              </a:ext>
            </a:extLst>
          </p:cNvPr>
          <p:cNvSpPr txBox="1">
            <a:spLocks/>
          </p:cNvSpPr>
          <p:nvPr/>
        </p:nvSpPr>
        <p:spPr>
          <a:xfrm>
            <a:off x="6528048" y="1484785"/>
            <a:ext cx="5414392" cy="46413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Harmonogram</a:t>
            </a:r>
          </a:p>
          <a:p>
            <a:endParaRPr lang="cs-CZ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80A1C9-3C5C-F9AE-2D52-7378A8444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365012"/>
              </p:ext>
            </p:extLst>
          </p:nvPr>
        </p:nvGraphicFramePr>
        <p:xfrm>
          <a:off x="6575280" y="2033737"/>
          <a:ext cx="5616720" cy="4203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2088">
                  <a:extLst>
                    <a:ext uri="{9D8B030D-6E8A-4147-A177-3AD203B41FA5}">
                      <a16:colId xmlns:a16="http://schemas.microsoft.com/office/drawing/2014/main" val="42493373"/>
                    </a:ext>
                  </a:extLst>
                </a:gridCol>
                <a:gridCol w="4694632">
                  <a:extLst>
                    <a:ext uri="{9D8B030D-6E8A-4147-A177-3AD203B41FA5}">
                      <a16:colId xmlns:a16="http://schemas.microsoft.com/office/drawing/2014/main" val="3491423515"/>
                    </a:ext>
                  </a:extLst>
                </a:gridCol>
              </a:tblGrid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9/19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 Dispozice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236138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u="none" strike="noStrike" noProof="0" dirty="0">
                          <a:effectLst/>
                        </a:rPr>
                        <a:t>9/26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noProof="0" dirty="0">
                          <a:effectLst/>
                        </a:rPr>
                        <a:t> Střešní konstrukce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395296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u="none" strike="noStrike" noProof="0" dirty="0">
                          <a:effectLst/>
                        </a:rPr>
                        <a:t>10/3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noProof="0" dirty="0">
                          <a:effectLst/>
                        </a:rPr>
                        <a:t> Stropní konstrukce - spřažená stropnice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063842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10/10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 Konzultace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577780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u="none" strike="noStrike" noProof="0" dirty="0">
                          <a:effectLst/>
                        </a:rPr>
                        <a:t>10/17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noProof="0" dirty="0">
                          <a:effectLst/>
                        </a:rPr>
                        <a:t> Stropní konstrukce - prolamovaný průvlak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37932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u="none" strike="noStrike" noProof="0" dirty="0">
                          <a:effectLst/>
                        </a:rPr>
                        <a:t>10/24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noProof="0" dirty="0">
                          <a:effectLst/>
                        </a:rPr>
                        <a:t> Sloup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687100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noProof="0" dirty="0">
                          <a:effectLst/>
                        </a:rPr>
                        <a:t>10/31 </a:t>
                      </a:r>
                      <a:endParaRPr lang="cs-CZ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noProof="0" dirty="0">
                          <a:effectLst/>
                        </a:rPr>
                        <a:t> Přípoje stropnice a průvlaku</a:t>
                      </a:r>
                      <a:endParaRPr lang="cs-CZ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674539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11/7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Konzultace (Libor Žáček)</a:t>
                      </a: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259818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11/14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Konzultace (Libor Žáček)</a:t>
                      </a: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268734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11/21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 Ztužidla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64286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11/28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 Patka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165613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12/5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 Konzultace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241089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12/12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 Konzultace + Zápočet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162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949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A8D-9B61-59DE-6F45-2E1B1042C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 máte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4C41C-4DF9-ABC7-C42B-052D88FB5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5"/>
            <a:ext cx="10814992" cy="464137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Dispozice: Půdorys, příčný a podélný řez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Zatížení: Stálé, sněhem, větrem, užitné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Střešní konstrukce: Trapézový plech, vaznice, vazník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Stropní konstrukce: Spřažená stropnice, Prolamovaný průvlak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Sloup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131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77182-D6B9-595B-EE8B-B2D4F915E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cvičení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9F6E8-E9B2-B2F7-57E3-D6421CAF1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Vybrané spoje stropní konstrukce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Přípoj stropnice na průvlak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Přípoj průvlaku na sloup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Literatura: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EN 1993-1-8</a:t>
            </a:r>
            <a:endParaRPr lang="cs-CZ" dirty="0">
              <a:hlinkClick r:id="rId2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UK Green </a:t>
            </a:r>
            <a:r>
              <a:rPr lang="cs-CZ" dirty="0" err="1">
                <a:hlinkClick r:id="rId2"/>
              </a:rPr>
              <a:t>book</a:t>
            </a:r>
            <a:r>
              <a:rPr lang="cs-CZ" dirty="0"/>
              <a:t> SCI P358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3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5AA11-F098-F896-8FED-0415870CB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Přípoje stropnice na průvlak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0C196-F290-20DE-5030-02589EC54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484785"/>
            <a:ext cx="2883442" cy="4641379"/>
          </a:xfrm>
        </p:spPr>
        <p:txBody>
          <a:bodyPr/>
          <a:lstStyle/>
          <a:p>
            <a:pPr algn="ctr"/>
            <a:r>
              <a:rPr lang="cs-CZ" dirty="0"/>
              <a:t>Krátká čelní deska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045ABC-C872-4583-E221-17DDD27C6A0B}"/>
              </a:ext>
            </a:extLst>
          </p:cNvPr>
          <p:cNvSpPr txBox="1">
            <a:spLocks/>
          </p:cNvSpPr>
          <p:nvPr/>
        </p:nvSpPr>
        <p:spPr>
          <a:xfrm>
            <a:off x="4118527" y="1484785"/>
            <a:ext cx="3205611" cy="46413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Přivařený styčníkový plech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FF9F65-8DAA-9404-2C88-00C32A63C53A}"/>
              </a:ext>
            </a:extLst>
          </p:cNvPr>
          <p:cNvSpPr txBox="1">
            <a:spLocks/>
          </p:cNvSpPr>
          <p:nvPr/>
        </p:nvSpPr>
        <p:spPr>
          <a:xfrm>
            <a:off x="8069884" y="1484785"/>
            <a:ext cx="3512515" cy="46413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Šroubované L-profily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E7D3D3-1BBF-082F-AABD-4088067D8333}"/>
              </a:ext>
            </a:extLst>
          </p:cNvPr>
          <p:cNvSpPr txBox="1"/>
          <p:nvPr/>
        </p:nvSpPr>
        <p:spPr>
          <a:xfrm>
            <a:off x="9120336" y="6057516"/>
            <a:ext cx="2296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hlinkClick r:id="rId2"/>
              </a:rPr>
              <a:t>Viewer</a:t>
            </a:r>
            <a:r>
              <a:rPr lang="cs-CZ" dirty="0">
                <a:hlinkClick r:id="rId2"/>
              </a:rPr>
              <a:t> IDEA StatiCa</a:t>
            </a:r>
            <a:endParaRPr lang="cs-CZ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7B85F2-A0BE-51C8-402C-133B51C5B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964" y="3252679"/>
            <a:ext cx="3686969" cy="24758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DDDDD3-92A4-7B3A-6DB5-3BF3D9C42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6992"/>
            <a:ext cx="4116086" cy="24885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CFF7B2-2FD8-D639-663E-D7444FE73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6933" y="3173019"/>
            <a:ext cx="4176464" cy="25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8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5AA11-F098-F896-8FED-0415870CB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Přípoje ke sloupu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0C196-F290-20DE-5030-02589EC54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484785"/>
            <a:ext cx="2883442" cy="4641379"/>
          </a:xfrm>
        </p:spPr>
        <p:txBody>
          <a:bodyPr/>
          <a:lstStyle/>
          <a:p>
            <a:pPr algn="ctr"/>
            <a:r>
              <a:rPr lang="cs-CZ" dirty="0"/>
              <a:t>Krátká čelní deska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ED76AF-6A95-CD9F-19AD-B051C48E9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23" y="2523474"/>
            <a:ext cx="2899319" cy="36082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2D77D5-44A7-6385-F7D5-41C7E8D0B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528" y="2621138"/>
            <a:ext cx="3205611" cy="35077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E5CD3F-A9B3-C7CE-0C1B-D8A05F3DE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9885" y="2492069"/>
            <a:ext cx="3528392" cy="356544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045ABC-C872-4583-E221-17DDD27C6A0B}"/>
              </a:ext>
            </a:extLst>
          </p:cNvPr>
          <p:cNvSpPr txBox="1">
            <a:spLocks/>
          </p:cNvSpPr>
          <p:nvPr/>
        </p:nvSpPr>
        <p:spPr>
          <a:xfrm>
            <a:off x="4118527" y="1484785"/>
            <a:ext cx="3205611" cy="46413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Přivařený styčníkový plech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FF9F65-8DAA-9404-2C88-00C32A63C53A}"/>
              </a:ext>
            </a:extLst>
          </p:cNvPr>
          <p:cNvSpPr txBox="1">
            <a:spLocks/>
          </p:cNvSpPr>
          <p:nvPr/>
        </p:nvSpPr>
        <p:spPr>
          <a:xfrm>
            <a:off x="8069884" y="1484785"/>
            <a:ext cx="3512515" cy="46413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Šroubované L-profily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E7D3D3-1BBF-082F-AABD-4088067D8333}"/>
              </a:ext>
            </a:extLst>
          </p:cNvPr>
          <p:cNvSpPr txBox="1"/>
          <p:nvPr/>
        </p:nvSpPr>
        <p:spPr>
          <a:xfrm>
            <a:off x="9120336" y="6057516"/>
            <a:ext cx="2296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hlinkClick r:id="rId5"/>
              </a:rPr>
              <a:t>Viewer</a:t>
            </a:r>
            <a:r>
              <a:rPr lang="cs-CZ" dirty="0">
                <a:hlinkClick r:id="rId5"/>
              </a:rPr>
              <a:t> IDEA StatiCa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7257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E8A1C-38B4-FAC0-6297-5110D2740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Přípoj stropnice na průvlak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39CFB-E639-AC9D-955C-60A96AB3D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68" y="1501623"/>
            <a:ext cx="6134353" cy="411927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A1FA16A-D4DC-C08F-D91F-F0C47D7CAECC}"/>
              </a:ext>
            </a:extLst>
          </p:cNvPr>
          <p:cNvCxnSpPr/>
          <p:nvPr/>
        </p:nvCxnSpPr>
        <p:spPr>
          <a:xfrm>
            <a:off x="4151784" y="2204864"/>
            <a:ext cx="4536504" cy="2160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04EB892-C8AB-1456-4D4B-2E74B1B9CB0D}"/>
              </a:ext>
            </a:extLst>
          </p:cNvPr>
          <p:cNvCxnSpPr>
            <a:cxnSpLocks/>
          </p:cNvCxnSpPr>
          <p:nvPr/>
        </p:nvCxnSpPr>
        <p:spPr>
          <a:xfrm flipV="1">
            <a:off x="4007768" y="2653751"/>
            <a:ext cx="4968552" cy="553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9F4512-5D55-82C5-0953-6332A519B830}"/>
              </a:ext>
            </a:extLst>
          </p:cNvPr>
          <p:cNvCxnSpPr>
            <a:cxnSpLocks/>
          </p:cNvCxnSpPr>
          <p:nvPr/>
        </p:nvCxnSpPr>
        <p:spPr>
          <a:xfrm flipV="1">
            <a:off x="4309533" y="2941980"/>
            <a:ext cx="4378755" cy="2098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D7D40A-A1BD-880F-BA7F-EA46C5FDFD64}"/>
              </a:ext>
            </a:extLst>
          </p:cNvPr>
          <p:cNvCxnSpPr>
            <a:cxnSpLocks/>
          </p:cNvCxnSpPr>
          <p:nvPr/>
        </p:nvCxnSpPr>
        <p:spPr>
          <a:xfrm flipV="1">
            <a:off x="5735960" y="3212976"/>
            <a:ext cx="2952328" cy="3205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A1EDC-8DC2-6055-9A5F-8B35EB1BC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5"/>
            <a:ext cx="6350496" cy="464137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Styčníkový plech – šroubový přípoj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Posudek šroubů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Posudek svarů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Styčníkový plech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Smyková únosnost nosníku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820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8A376-3952-AFD8-989A-47D14572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Účinky sil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D37524-491B-6660-DB37-B7645F7639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5702424" cy="4641379"/>
              </a:xfrm>
            </p:spPr>
            <p:txBody>
              <a:bodyPr/>
              <a:lstStyle/>
              <a:p>
                <a:r>
                  <a:rPr lang="cs-CZ" dirty="0"/>
                  <a:t>Mohou nastat dva případy: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Poddajná podpora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Smyková síla působí ve svarech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Svar: pouze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endParaRPr lang="cs-CZ" dirty="0"/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Šrouby: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</m:oMath>
                </a14:m>
                <a:endParaRPr lang="cs-CZ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Tuhá podpora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Smyková síla působí ve šroubech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Svar: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endParaRPr lang="cs-CZ" dirty="0"/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Šrouby: pouze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</m:oMath>
                </a14:m>
                <a:r>
                  <a:rPr lang="cs-CZ" dirty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D37524-491B-6660-DB37-B7645F7639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5702424" cy="4641379"/>
              </a:xfrm>
              <a:blipFill>
                <a:blip r:embed="rId2"/>
                <a:stretch>
                  <a:fillRect l="-2139" t="-1445" b="-9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B4FE280-19FE-2DED-B0A1-B493E8D23F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6083"/>
          <a:stretch/>
        </p:blipFill>
        <p:spPr>
          <a:xfrm>
            <a:off x="6096000" y="910228"/>
            <a:ext cx="2752092" cy="25826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97A5C5-8E12-13F1-DD28-022103EED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016" y="3513158"/>
            <a:ext cx="3096344" cy="2880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763AF7-E071-8A5E-460C-780C50B03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525" y="836451"/>
            <a:ext cx="2021083" cy="27302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32F975-3B5C-82D7-1CB6-79DE40580C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8286" y="3629269"/>
            <a:ext cx="2674657" cy="275205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DA2741A-8C3A-D066-DF1C-0298FED3B695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4250471" y="2201570"/>
            <a:ext cx="1845529" cy="904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90BC5F3-2563-0DC8-9092-94F001724C10}"/>
              </a:ext>
            </a:extLst>
          </p:cNvPr>
          <p:cNvCxnSpPr>
            <a:cxnSpLocks/>
          </p:cNvCxnSpPr>
          <p:nvPr/>
        </p:nvCxnSpPr>
        <p:spPr>
          <a:xfrm>
            <a:off x="3503712" y="4536442"/>
            <a:ext cx="2448273" cy="3327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5944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VUT">
      <a:dk1>
        <a:srgbClr val="000000"/>
      </a:dk1>
      <a:lt1>
        <a:srgbClr val="FFFFFF"/>
      </a:lt1>
      <a:dk2>
        <a:srgbClr val="595959"/>
      </a:dk2>
      <a:lt2>
        <a:srgbClr val="F1F5F5"/>
      </a:lt2>
      <a:accent1>
        <a:srgbClr val="C00000"/>
      </a:accent1>
      <a:accent2>
        <a:srgbClr val="FF0000"/>
      </a:accent2>
      <a:accent3>
        <a:srgbClr val="FFC000"/>
      </a:accent3>
      <a:accent4>
        <a:srgbClr val="FFFF00"/>
      </a:accent4>
      <a:accent5>
        <a:srgbClr val="B0F0C1"/>
      </a:accent5>
      <a:accent6>
        <a:srgbClr val="92CDDC"/>
      </a:accent6>
      <a:hlink>
        <a:srgbClr val="31859B"/>
      </a:hlink>
      <a:folHlink>
        <a:srgbClr val="205867"/>
      </a:folHlink>
    </a:clrScheme>
    <a:fontScheme name="VU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622D1BFAF5F44F85D35E69B0B30D79" ma:contentTypeVersion="13" ma:contentTypeDescription="Create a new document." ma:contentTypeScope="" ma:versionID="2d9aec797481ff8219a35c23df20c85d">
  <xsd:schema xmlns:xsd="http://www.w3.org/2001/XMLSchema" xmlns:xs="http://www.w3.org/2001/XMLSchema" xmlns:p="http://schemas.microsoft.com/office/2006/metadata/properties" xmlns:ns2="8105bf9c-1805-4ff7-8334-bbb2af79fc35" xmlns:ns3="aa9b80a4-2691-4765-9533-82ab4a6eb616" targetNamespace="http://schemas.microsoft.com/office/2006/metadata/properties" ma:root="true" ma:fieldsID="2f6fd967ce6c39382fbb310ecc7d2103" ns2:_="" ns3:_="">
    <xsd:import namespace="8105bf9c-1805-4ff7-8334-bbb2af79fc35"/>
    <xsd:import namespace="aa9b80a4-2691-4765-9533-82ab4a6eb6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5bf9c-1805-4ff7-8334-bbb2af79f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b80a4-2691-4765-9533-82ab4a6eb6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067ED0-22FE-4709-9794-F841898DD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5bf9c-1805-4ff7-8334-bbb2af79fc35"/>
    <ds:schemaRef ds:uri="aa9b80a4-2691-4765-9533-82ab4a6eb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B27EF7-B385-422E-B64A-6AE743D0E9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4648B6-8DDD-42FA-B3C8-9C0989E09A36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aa9b80a4-2691-4765-9533-82ab4a6eb616"/>
    <ds:schemaRef ds:uri="http://schemas.microsoft.com/office/infopath/2007/PartnerControls"/>
    <ds:schemaRef ds:uri="8105bf9c-1805-4ff7-8334-bbb2af79fc3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25564</TotalTime>
  <Words>980</Words>
  <Application>Microsoft Office PowerPoint</Application>
  <PresentationFormat>Widescreen</PresentationFormat>
  <Paragraphs>234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 Math</vt:lpstr>
      <vt:lpstr>Noto Sans</vt:lpstr>
      <vt:lpstr>Wingdings</vt:lpstr>
      <vt:lpstr>Motiv systému Office</vt:lpstr>
      <vt:lpstr>Kovové konstrukce II</vt:lpstr>
      <vt:lpstr>Prezentuje</vt:lpstr>
      <vt:lpstr>Semestrální projekt – Patrové garáže</vt:lpstr>
      <vt:lpstr>Už máte</vt:lpstr>
      <vt:lpstr>Obsah cvičení</vt:lpstr>
      <vt:lpstr>Přípoje stropnice na průvlak</vt:lpstr>
      <vt:lpstr>Přípoje ke sloupu</vt:lpstr>
      <vt:lpstr>Přípoj stropnice na průvlak</vt:lpstr>
      <vt:lpstr>Účinky sil</vt:lpstr>
      <vt:lpstr>Návrh šroubů</vt:lpstr>
      <vt:lpstr>Návrh svarů</vt:lpstr>
      <vt:lpstr>Styčníkový plech</vt:lpstr>
      <vt:lpstr>Smyková únosnost nosníku</vt:lpstr>
      <vt:lpstr>Přípoj průvlaku na sloup</vt:lpstr>
      <vt:lpstr>Účinky sil</vt:lpstr>
      <vt:lpstr>Návrh šroubů</vt:lpstr>
      <vt:lpstr>Návrh svarů</vt:lpstr>
      <vt:lpstr>Čelní deska</vt:lpstr>
      <vt:lpstr>Smyková únosnost nosníku</vt:lpstr>
      <vt:lpstr>Natočení průvlaku</vt:lpstr>
      <vt:lpstr>Do příště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martin.vild@ideastatica.com</dc:creator>
  <cp:lastModifiedBy>Martin Vild</cp:lastModifiedBy>
  <cp:revision>360</cp:revision>
  <dcterms:created xsi:type="dcterms:W3CDTF">2016-01-14T08:43:43Z</dcterms:created>
  <dcterms:modified xsi:type="dcterms:W3CDTF">2024-11-21T15:48:04Z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0x010100D6622D1BFAF5F44F85D35E69B0B30D79</vt:lpwstr>
  </property>
</Properties>
</file>