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306" r:id="rId6"/>
    <p:sldId id="322" r:id="rId7"/>
    <p:sldId id="321" r:id="rId8"/>
    <p:sldId id="307" r:id="rId9"/>
    <p:sldId id="324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40" r:id="rId23"/>
    <p:sldId id="338" r:id="rId24"/>
    <p:sldId id="339" r:id="rId25"/>
    <p:sldId id="323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002B"/>
    <a:srgbClr val="658D1B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5071" autoAdjust="0"/>
  </p:normalViewPr>
  <p:slideViewPr>
    <p:cSldViewPr>
      <p:cViewPr varScale="1">
        <p:scale>
          <a:sx n="104" d="100"/>
          <a:sy n="104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Sloupy přenáší primárně svislá zatížení, ale mohou být namáhány i příčnými silami.</a:t>
            </a:r>
          </a:p>
          <a:p>
            <a:r>
              <a:rPr lang="cs-CZ" noProof="0" dirty="0"/>
              <a:t>- vodorovné síly od větru (u krajních a rohových sloupů – podle konstrukčního řešení opláštění)</a:t>
            </a:r>
          </a:p>
          <a:p>
            <a:r>
              <a:rPr lang="cs-CZ" noProof="0" dirty="0"/>
              <a:t>- mohou se podílet na přenosu vodorovného zatížení budovy, pokud jsou součástí tuhé vazby</a:t>
            </a:r>
          </a:p>
          <a:p>
            <a:r>
              <a:rPr lang="cs-CZ" noProof="0" dirty="0"/>
              <a:t>- mohou být namáhány mimořádnými účinky zatížení – v případě garáží např. náraz vozidla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15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Interakční diagram lze spočítat pro libovolný ocelobetonový průřez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9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Kruhový ocelobetonový průřez je komplikovaný, těžko lze nalézt polohu neutrální osy, protože plocha se mění nelineárně. Řešení je připraveno od prof. Studničky.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26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cs-CZ" dirty="0"/>
                  <a:t>může</a:t>
                </a:r>
                <a:r>
                  <a:rPr lang="cs-CZ" baseline="0" dirty="0"/>
                  <a:t> být větší než jedna pouze v případě, kdy ohybový moment vznikl vlivem excentricity tlakové síly.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𝜇_𝑑</a:t>
                </a:r>
                <a:r>
                  <a:rPr lang="en-US" dirty="0"/>
                  <a:t> </a:t>
                </a:r>
                <a:r>
                  <a:rPr lang="cs-CZ" dirty="0"/>
                  <a:t>může</a:t>
                </a:r>
                <a:r>
                  <a:rPr lang="cs-CZ" baseline="0" dirty="0"/>
                  <a:t> být větší než jedna pouze v případě, kdy ohybový moment vznikl vlivem excentricity tlakové síly.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00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86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Sloup bude v této kombinaci namáhán pouze extrémní centrickou tlakovou silou – posuďte na vzpěr. Jelikož uvažujeme sloup jako kyvnou stojku, je vzpěrná délka pro všechny způsoby ztráty stability rovna konstrukční výšce posuzovaného sloupu v nejnižším podlaží.</a:t>
            </a:r>
          </a:p>
          <a:p>
            <a:r>
              <a:rPr lang="cs-CZ" noProof="0" dirty="0"/>
              <a:t>V posudku ponechte rezervu cca 15% pro normálovou sílu od vodorovného zatížení větrem, pro případ, že by byl sloup součástí ztužidla.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Užitná zatížení se obvykle neuvažuje v plné hodnotě návrhového extrému v každém jednom podlaží. Takové uspořádání zatížení je vysoce nepravděpodobné. Upravuje se součinitelem podle počtu pater.</a:t>
            </a:r>
          </a:p>
          <a:p>
            <a:r>
              <a:rPr lang="cs-CZ" noProof="0" dirty="0"/>
              <a:t>Patrové garáže jsou ale výjimkou. – Uvažujte plnou hodnotu užitného zatížení ve všech patrech.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85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Podle navržené dispozice dohledejte jaké možné nárazy jsou vzhledem k posuzovanému vnitřnímu sloupu možné.</a:t>
            </a:r>
          </a:p>
          <a:p>
            <a:r>
              <a:rPr lang="cs-CZ" noProof="0" dirty="0"/>
              <a:t>Posuďte sloup na možnost nárazu na tuhou i měkkou osu průřezu. </a:t>
            </a:r>
          </a:p>
          <a:p>
            <a:r>
              <a:rPr lang="cs-CZ" noProof="0" dirty="0"/>
              <a:t>(Ve směru jízdy nebo kolmo na něj, podle toho co horšího může nastat)</a:t>
            </a:r>
          </a:p>
          <a:p>
            <a:endParaRPr lang="cs-CZ" noProof="0" dirty="0"/>
          </a:p>
          <a:p>
            <a:r>
              <a:rPr lang="cs-CZ" noProof="0" dirty="0"/>
              <a:t>V případě nárazu na měkkou osu průřezu jde o kombinaci vzpěru a prostého ohybu</a:t>
            </a:r>
          </a:p>
          <a:p>
            <a:endParaRPr lang="cs-CZ" noProof="0" dirty="0"/>
          </a:p>
          <a:p>
            <a:r>
              <a:rPr lang="cs-CZ" noProof="0" dirty="0"/>
              <a:t>V případě nárazu na tuhou osu průřezu jde o kombinaci vzpěru a klopení. Kritická délka na klopení je opět rovna konstrukční výšce sloupu. Příčné zatížení zjednodušeně uvažujte jako osamělé břemeno uprostřed délky.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11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zjednodušené metodě posouzení zanedbáme výztuž v betonu. Ta se často u vybetonované trubky nenavrhuje, nebo se navrhuje jen konstrukčně. Navržením vyššího stupně vyztužení lze zvýšit spolehlivost při požáru. Maximální stupeň vyztužení se uvažuje 6%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92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předpokladu plné plastifikace materiálu je charakteristická plastická únosnost v tlaku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průřez s vybetonovanou trubkou lze použít namísto součinitele 0,85 hodnotu 1,0.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Dále je možné za určitých podmínek zvýšit únosnost zahrnutím efektu ovinutí betonu (beton se nemůže při namáhání deformovat v příčném směru).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Příspěvek výztuže k únosnosti je velmi malý a zjednodušeně jej lze zanedbat.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1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výpočtu je třeba zahrnout vliv globální stability – vzpěr. 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výpočet kritické tlakové síly je třeba použít </a:t>
            </a:r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efektivní ohybovou tuhost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26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Poměrnou štíhlost směřujte do intervalu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0,5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V tomto intervalu lze použít tuto zjednodušenou metodu bez vlivu ovinutí betonu.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Poměrnou štíhlost směřujte do intervalu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0,5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&lt;𝜆 ̅≤</a:t>
                </a:r>
                <a:r>
                  <a:rPr lang="cs-CZ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V tomto intervalu lze použít tuto zjednodušenou metodu bez vlivu ovinutí betonu. 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8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Jde o kombinaci normálové síly a ohybového momentu. Toto posouzení se provede s využitím interakčního diagramu N-M se zohledněním teorie druhého řádu.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6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+mn-lt"/>
              </a:rPr>
              <a:t>Vysoké učení technické v Brně • Fakulta stavební</a:t>
            </a:r>
            <a:endParaRPr lang="cs-CZ" sz="14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  <a:latin typeface="+mn-lt"/>
              </a:rPr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e.vutbr.cz/KDK/vild.m/BOA002/BOA002-07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1.emf"/><Relationship Id="rId9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ticstools.eu/cs/profile-heb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9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10/2024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80D1-7A88-622A-4B7B-377A2E15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Extrémní tlaková síla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C688D-D64E-09E1-2843-298BCA3DB6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Charakteristická kombinace – 6.10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Garáže: Plná užitná zatížení ve všech patrech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Namáhání</a:t>
                </a:r>
                <a:r>
                  <a:rPr lang="cs-CZ" dirty="0"/>
                  <a:t>: Tlaková síla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Posudek: </a:t>
                </a:r>
                <a:r>
                  <a:rPr lang="cs-CZ" dirty="0">
                    <a:solidFill>
                      <a:schemeClr val="tx1"/>
                    </a:solidFill>
                    <a:hlinkClick r:id="rId3"/>
                  </a:rPr>
                  <a:t>Vzpěr (2× rovinný, zkroucením)</a:t>
                </a:r>
                <a:endParaRPr lang="cs-CZ" dirty="0">
                  <a:solidFill>
                    <a:schemeClr val="tx1"/>
                  </a:solidFill>
                </a:endParaRPr>
              </a:p>
              <a:p>
                <a:r>
                  <a:rPr lang="cs-CZ" dirty="0"/>
                  <a:t>Využití: 50–85% (Rezerva na ztužidlo)</a:t>
                </a: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C688D-D64E-09E1-2843-298BCA3DB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00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C033-F322-81C6-C1A2-A0219BD0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Náraz vozidla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1D8B28-6CDC-4450-AB56-E73187C7E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Kombinace 6.11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– vodorovná síla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=1,0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Náraz na měkkou osu: Vzpěr + prostý ohyb</a:t>
                </a:r>
              </a:p>
              <a:p>
                <a:r>
                  <a:rPr lang="cs-CZ" dirty="0"/>
                  <a:t>Náraz na tuhou osu: Vzpěr + klopení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Klopení: Zjednodušení: Součinitele </a:t>
                </a:r>
                <a:r>
                  <a:rPr lang="cs-CZ" i="1" dirty="0">
                    <a:solidFill>
                      <a:schemeClr val="tx1"/>
                    </a:solidFill>
                  </a:rPr>
                  <a:t>C</a:t>
                </a:r>
                <a:r>
                  <a:rPr lang="cs-CZ" dirty="0">
                    <a:solidFill>
                      <a:schemeClr val="tx1"/>
                    </a:solidFill>
                  </a:rPr>
                  <a:t> jako pro sílu upros</a:t>
                </a:r>
                <a:r>
                  <a:rPr lang="cs-CZ" dirty="0"/>
                  <a:t>třed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1D8B28-6CDC-4450-AB56-E73187C7E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67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190C-84E1-DCC1-85B8-8FDD44BF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Kombinační součinitele</a:t>
            </a:r>
            <a:endParaRPr lang="en-US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E3D1AC91-39CF-FCE7-FE6F-58EC63A6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01" y="3501008"/>
            <a:ext cx="5409271" cy="2757323"/>
          </a:xfrm>
          <a:prstGeom prst="rect">
            <a:avLst/>
          </a:prstGeom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6BFA514D-5BBC-E1C5-22D9-DBCC92269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06" y="1268760"/>
            <a:ext cx="5037842" cy="19442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7EAAE3-827E-DE1F-7024-1B41BF0E4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8" y="1268760"/>
            <a:ext cx="5344696" cy="51845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58DC57-D3F4-DF40-30BF-0813E30FD0CE}"/>
              </a:ext>
            </a:extLst>
          </p:cNvPr>
          <p:cNvSpPr/>
          <p:nvPr/>
        </p:nvSpPr>
        <p:spPr>
          <a:xfrm>
            <a:off x="3359696" y="4889332"/>
            <a:ext cx="43204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AD1BB-E52B-E4DD-9ED4-7588EBD974C1}"/>
              </a:ext>
            </a:extLst>
          </p:cNvPr>
          <p:cNvSpPr/>
          <p:nvPr/>
        </p:nvSpPr>
        <p:spPr>
          <a:xfrm>
            <a:off x="3359696" y="5229200"/>
            <a:ext cx="43204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621C8-FE47-0F22-DA90-63152BB07A72}"/>
              </a:ext>
            </a:extLst>
          </p:cNvPr>
          <p:cNvSpPr/>
          <p:nvPr/>
        </p:nvSpPr>
        <p:spPr>
          <a:xfrm>
            <a:off x="7176120" y="5445224"/>
            <a:ext cx="440628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190C-84E1-DCC1-85B8-8FDD44BF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Kombinační součinitele</a:t>
            </a:r>
            <a:endParaRPr lang="en-US" dirty="0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DF3DF94D-79A4-D8D4-FF17-385FF36CE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532" y="980728"/>
            <a:ext cx="8424935" cy="54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F2E5-4035-F615-18C6-0D61BA95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Alternativa: Ocelobetonový sloup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64ECCC-ADB4-C373-43F6-621F28BD3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Návrh ocelové trubky vyplněné betonem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</a:rPr>
                  <a:t>S235 / S355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</a:rPr>
                  <a:t>C20/25–C40/50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Výztuž (konstrukčně – zanedbáme)</a:t>
                </a:r>
                <a:endParaRPr lang="cs-CZ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Lokální boulení při betonování:</a:t>
                </a:r>
                <a:endParaRPr lang="cs-CZ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90∙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235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64ECCC-ADB4-C373-43F6-621F28BD3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2">
            <a:extLst>
              <a:ext uri="{FF2B5EF4-FFF2-40B4-BE49-F238E27FC236}">
                <a16:creationId xmlns:a16="http://schemas.microsoft.com/office/drawing/2014/main" id="{6C4DC9C3-A059-7CC2-33BE-57E2F6F5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938" y="980728"/>
            <a:ext cx="2199710" cy="2375219"/>
          </a:xfrm>
          <a:prstGeom prst="rect">
            <a:avLst/>
          </a:prstGeom>
        </p:spPr>
      </p:pic>
      <p:cxnSp>
        <p:nvCxnSpPr>
          <p:cNvPr id="10" name="Přímá spojnice se šipkou 13">
            <a:extLst>
              <a:ext uri="{FF2B5EF4-FFF2-40B4-BE49-F238E27FC236}">
                <a16:creationId xmlns:a16="http://schemas.microsoft.com/office/drawing/2014/main" id="{838707D5-BFBF-EC44-6082-8A864EA83F49}"/>
              </a:ext>
            </a:extLst>
          </p:cNvPr>
          <p:cNvCxnSpPr/>
          <p:nvPr/>
        </p:nvCxnSpPr>
        <p:spPr>
          <a:xfrm>
            <a:off x="10573000" y="1315395"/>
            <a:ext cx="672123" cy="14170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4">
                <a:extLst>
                  <a:ext uri="{FF2B5EF4-FFF2-40B4-BE49-F238E27FC236}">
                    <a16:creationId xmlns:a16="http://schemas.microsoft.com/office/drawing/2014/main" id="{6B0E520F-8B8B-48D5-F183-0F39FED38707}"/>
                  </a:ext>
                </a:extLst>
              </p:cNvPr>
              <p:cNvSpPr/>
              <p:nvPr/>
            </p:nvSpPr>
            <p:spPr>
              <a:xfrm>
                <a:off x="10811532" y="1701915"/>
                <a:ext cx="389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Obdélník 14">
                <a:extLst>
                  <a:ext uri="{FF2B5EF4-FFF2-40B4-BE49-F238E27FC236}">
                    <a16:creationId xmlns:a16="http://schemas.microsoft.com/office/drawing/2014/main" id="{6B0E520F-8B8B-48D5-F183-0F39FED38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1532" y="1701915"/>
                <a:ext cx="3891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délník 16">
                <a:extLst>
                  <a:ext uri="{FF2B5EF4-FFF2-40B4-BE49-F238E27FC236}">
                    <a16:creationId xmlns:a16="http://schemas.microsoft.com/office/drawing/2014/main" id="{BEAFD116-0E4D-1DDA-D295-6C203D00BAB9}"/>
                  </a:ext>
                </a:extLst>
              </p:cNvPr>
              <p:cNvSpPr/>
              <p:nvPr/>
            </p:nvSpPr>
            <p:spPr>
              <a:xfrm>
                <a:off x="11320965" y="1095609"/>
                <a:ext cx="345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bdélník 16">
                <a:extLst>
                  <a:ext uri="{FF2B5EF4-FFF2-40B4-BE49-F238E27FC236}">
                    <a16:creationId xmlns:a16="http://schemas.microsoft.com/office/drawing/2014/main" id="{BEAFD116-0E4D-1DDA-D295-6C203D00B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965" y="1095609"/>
                <a:ext cx="3457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8">
            <a:extLst>
              <a:ext uri="{FF2B5EF4-FFF2-40B4-BE49-F238E27FC236}">
                <a16:creationId xmlns:a16="http://schemas.microsoft.com/office/drawing/2014/main" id="{C0DCE499-C7BF-CBB5-423D-19271BBE39D4}"/>
              </a:ext>
            </a:extLst>
          </p:cNvPr>
          <p:cNvCxnSpPr/>
          <p:nvPr/>
        </p:nvCxnSpPr>
        <p:spPr>
          <a:xfrm flipH="1">
            <a:off x="11283713" y="1315395"/>
            <a:ext cx="130273" cy="1096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1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5A30-1AF5-770E-AFEA-0C05A5C4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Alternativa: Ocelobetonový sloup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1402E-1AF7-6F1F-7140-07022A7FE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Návrh na extrémní tlakovou sílu</a:t>
                </a:r>
              </a:p>
              <a:p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Prostý tlak: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𝑅𝑘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+0,85∙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cs-CZ" dirty="0">
                  <a:solidFill>
                    <a:schemeClr val="tx1"/>
                  </a:solidFill>
                </a:endParaRPr>
              </a:p>
              <a:p>
                <a:endParaRPr lang="cs-CZ" dirty="0">
                  <a:solidFill>
                    <a:schemeClr val="tx1"/>
                  </a:solidFill>
                </a:endParaRPr>
              </a:p>
              <a:p>
                <a:endParaRPr lang="cs-CZ" dirty="0">
                  <a:solidFill>
                    <a:schemeClr val="tx1"/>
                  </a:solidFill>
                </a:endParaRPr>
              </a:p>
              <a:p>
                <a:r>
                  <a:rPr lang="cs-CZ" dirty="0"/>
                  <a:t>Návrhová únosnost:</a:t>
                </a:r>
                <a:endParaRPr lang="cs-CZ" dirty="0">
                  <a:solidFill>
                    <a:schemeClr val="tx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1402E-1AF7-6F1F-7140-07022A7FE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">
            <a:extLst>
              <a:ext uri="{FF2B5EF4-FFF2-40B4-BE49-F238E27FC236}">
                <a16:creationId xmlns:a16="http://schemas.microsoft.com/office/drawing/2014/main" id="{47B2FFBA-F8D3-F047-8AFA-DD212B97E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908720"/>
            <a:ext cx="2199710" cy="23752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14">
                <a:extLst>
                  <a:ext uri="{FF2B5EF4-FFF2-40B4-BE49-F238E27FC236}">
                    <a16:creationId xmlns:a16="http://schemas.microsoft.com/office/drawing/2014/main" id="{0A4FFB20-07EF-DC10-C569-633BE342BF4E}"/>
                  </a:ext>
                </a:extLst>
              </p:cNvPr>
              <p:cNvSpPr/>
              <p:nvPr/>
            </p:nvSpPr>
            <p:spPr>
              <a:xfrm>
                <a:off x="10778994" y="1629907"/>
                <a:ext cx="389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bdélník 14">
                <a:extLst>
                  <a:ext uri="{FF2B5EF4-FFF2-40B4-BE49-F238E27FC236}">
                    <a16:creationId xmlns:a16="http://schemas.microsoft.com/office/drawing/2014/main" id="{0A4FFB20-07EF-DC10-C569-633BE342B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994" y="1629907"/>
                <a:ext cx="3891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7D09D02-5D02-3429-C59B-16D5F127FA30}"/>
                  </a:ext>
                </a:extLst>
              </p:cNvPr>
              <p:cNvSpPr/>
              <p:nvPr/>
            </p:nvSpPr>
            <p:spPr>
              <a:xfrm>
                <a:off x="9831196" y="2731757"/>
                <a:ext cx="514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7D09D02-5D02-3429-C59B-16D5F127F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196" y="2731757"/>
                <a:ext cx="5141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19">
            <a:extLst>
              <a:ext uri="{FF2B5EF4-FFF2-40B4-BE49-F238E27FC236}">
                <a16:creationId xmlns:a16="http://schemas.microsoft.com/office/drawing/2014/main" id="{3D73A84D-B705-C4F2-EAC4-33376F454932}"/>
              </a:ext>
            </a:extLst>
          </p:cNvPr>
          <p:cNvCxnSpPr/>
          <p:nvPr/>
        </p:nvCxnSpPr>
        <p:spPr>
          <a:xfrm flipV="1">
            <a:off x="10188770" y="2629175"/>
            <a:ext cx="243575" cy="226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20">
                <a:extLst>
                  <a:ext uri="{FF2B5EF4-FFF2-40B4-BE49-F238E27FC236}">
                    <a16:creationId xmlns:a16="http://schemas.microsoft.com/office/drawing/2014/main" id="{BE0D23A9-D6DF-5063-5560-5A1E44706040}"/>
                  </a:ext>
                </a:extLst>
              </p:cNvPr>
              <p:cNvSpPr/>
              <p:nvPr/>
            </p:nvSpPr>
            <p:spPr>
              <a:xfrm>
                <a:off x="11367736" y="2669827"/>
                <a:ext cx="494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Obdélník 20">
                <a:extLst>
                  <a:ext uri="{FF2B5EF4-FFF2-40B4-BE49-F238E27FC236}">
                    <a16:creationId xmlns:a16="http://schemas.microsoft.com/office/drawing/2014/main" id="{BE0D23A9-D6DF-5063-5560-5A1E44706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36" y="2669827"/>
                <a:ext cx="4944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21">
            <a:extLst>
              <a:ext uri="{FF2B5EF4-FFF2-40B4-BE49-F238E27FC236}">
                <a16:creationId xmlns:a16="http://schemas.microsoft.com/office/drawing/2014/main" id="{31D8C4E0-B7A2-35EF-82C4-F3B4032C77A8}"/>
              </a:ext>
            </a:extLst>
          </p:cNvPr>
          <p:cNvCxnSpPr/>
          <p:nvPr/>
        </p:nvCxnSpPr>
        <p:spPr>
          <a:xfrm flipH="1" flipV="1">
            <a:off x="11021426" y="2096329"/>
            <a:ext cx="388910" cy="7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25">
                <a:extLst>
                  <a:ext uri="{FF2B5EF4-FFF2-40B4-BE49-F238E27FC236}">
                    <a16:creationId xmlns:a16="http://schemas.microsoft.com/office/drawing/2014/main" id="{75F8E079-4B82-0128-CC2B-7B39B7FAE3D1}"/>
                  </a:ext>
                </a:extLst>
              </p:cNvPr>
              <p:cNvSpPr/>
              <p:nvPr/>
            </p:nvSpPr>
            <p:spPr>
              <a:xfrm>
                <a:off x="11308948" y="908720"/>
                <a:ext cx="489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bdélník 25">
                <a:extLst>
                  <a:ext uri="{FF2B5EF4-FFF2-40B4-BE49-F238E27FC236}">
                    <a16:creationId xmlns:a16="http://schemas.microsoft.com/office/drawing/2014/main" id="{75F8E079-4B82-0128-CC2B-7B39B7FAE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948" y="908720"/>
                <a:ext cx="4894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26">
            <a:extLst>
              <a:ext uri="{FF2B5EF4-FFF2-40B4-BE49-F238E27FC236}">
                <a16:creationId xmlns:a16="http://schemas.microsoft.com/office/drawing/2014/main" id="{66505E4B-B3D8-640E-FF13-64C2A1D8176A}"/>
              </a:ext>
            </a:extLst>
          </p:cNvPr>
          <p:cNvCxnSpPr/>
          <p:nvPr/>
        </p:nvCxnSpPr>
        <p:spPr>
          <a:xfrm flipH="1">
            <a:off x="11054449" y="1278052"/>
            <a:ext cx="499214" cy="169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9982F8E-69D7-7504-0352-0490575355AD}"/>
              </a:ext>
            </a:extLst>
          </p:cNvPr>
          <p:cNvSpPr/>
          <p:nvPr/>
        </p:nvSpPr>
        <p:spPr>
          <a:xfrm>
            <a:off x="2207568" y="3645024"/>
            <a:ext cx="2016224" cy="612648"/>
          </a:xfrm>
          <a:prstGeom prst="wedgeRoundRectCallout">
            <a:avLst>
              <a:gd name="adj1" fmla="val 38220"/>
              <a:gd name="adj2" fmla="val -1606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 </a:t>
            </a:r>
            <a:r>
              <a:rPr lang="en-US" dirty="0" err="1"/>
              <a:t>kruhov</a:t>
            </a:r>
            <a:r>
              <a:rPr lang="cs-CZ" dirty="0" err="1"/>
              <a:t>ých</a:t>
            </a:r>
            <a:r>
              <a:rPr lang="cs-CZ" dirty="0"/>
              <a:t> trubek lze 1,0</a:t>
            </a:r>
            <a:endParaRPr lang="en-US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82A0892-8104-E5DD-044E-25D40A46CF09}"/>
              </a:ext>
            </a:extLst>
          </p:cNvPr>
          <p:cNvSpPr/>
          <p:nvPr/>
        </p:nvSpPr>
        <p:spPr>
          <a:xfrm>
            <a:off x="4813648" y="3645024"/>
            <a:ext cx="2016224" cy="612648"/>
          </a:xfrm>
          <a:prstGeom prst="wedgeRoundRectCallout">
            <a:avLst>
              <a:gd name="adj1" fmla="val 38220"/>
              <a:gd name="adj2" fmla="val -1606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Výztuž zanedbáme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8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5A30-1AF5-770E-AFEA-0C05A5C4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 ocelobetonového sloupu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1402E-1AF7-6F1F-7140-07022A7FE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Efektivní ohybová tuhost: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𝐸𝐼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0,6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cs-CZ" dirty="0">
                  <a:solidFill>
                    <a:schemeClr val="tx1"/>
                  </a:solidFill>
                </a:endParaRPr>
              </a:p>
              <a:p>
                <a:endParaRPr lang="cs-CZ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Eulerova kritická síla: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𝐶𝑅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𝐸𝐼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1402E-1AF7-6F1F-7140-07022A7FE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">
            <a:extLst>
              <a:ext uri="{FF2B5EF4-FFF2-40B4-BE49-F238E27FC236}">
                <a16:creationId xmlns:a16="http://schemas.microsoft.com/office/drawing/2014/main" id="{47B2FFBA-F8D3-F047-8AFA-DD212B97E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908720"/>
            <a:ext cx="2199710" cy="23752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14">
                <a:extLst>
                  <a:ext uri="{FF2B5EF4-FFF2-40B4-BE49-F238E27FC236}">
                    <a16:creationId xmlns:a16="http://schemas.microsoft.com/office/drawing/2014/main" id="{0A4FFB20-07EF-DC10-C569-633BE342BF4E}"/>
                  </a:ext>
                </a:extLst>
              </p:cNvPr>
              <p:cNvSpPr/>
              <p:nvPr/>
            </p:nvSpPr>
            <p:spPr>
              <a:xfrm>
                <a:off x="10778994" y="1629907"/>
                <a:ext cx="389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bdélník 14">
                <a:extLst>
                  <a:ext uri="{FF2B5EF4-FFF2-40B4-BE49-F238E27FC236}">
                    <a16:creationId xmlns:a16="http://schemas.microsoft.com/office/drawing/2014/main" id="{0A4FFB20-07EF-DC10-C569-633BE342B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994" y="1629907"/>
                <a:ext cx="3891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7D09D02-5D02-3429-C59B-16D5F127FA30}"/>
                  </a:ext>
                </a:extLst>
              </p:cNvPr>
              <p:cNvSpPr/>
              <p:nvPr/>
            </p:nvSpPr>
            <p:spPr>
              <a:xfrm>
                <a:off x="9831196" y="2731757"/>
                <a:ext cx="514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7D09D02-5D02-3429-C59B-16D5F127F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196" y="2731757"/>
                <a:ext cx="5141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19">
            <a:extLst>
              <a:ext uri="{FF2B5EF4-FFF2-40B4-BE49-F238E27FC236}">
                <a16:creationId xmlns:a16="http://schemas.microsoft.com/office/drawing/2014/main" id="{3D73A84D-B705-C4F2-EAC4-33376F454932}"/>
              </a:ext>
            </a:extLst>
          </p:cNvPr>
          <p:cNvCxnSpPr/>
          <p:nvPr/>
        </p:nvCxnSpPr>
        <p:spPr>
          <a:xfrm flipV="1">
            <a:off x="10188770" y="2629175"/>
            <a:ext cx="243575" cy="226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20">
                <a:extLst>
                  <a:ext uri="{FF2B5EF4-FFF2-40B4-BE49-F238E27FC236}">
                    <a16:creationId xmlns:a16="http://schemas.microsoft.com/office/drawing/2014/main" id="{BE0D23A9-D6DF-5063-5560-5A1E44706040}"/>
                  </a:ext>
                </a:extLst>
              </p:cNvPr>
              <p:cNvSpPr/>
              <p:nvPr/>
            </p:nvSpPr>
            <p:spPr>
              <a:xfrm>
                <a:off x="11367736" y="2669827"/>
                <a:ext cx="494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Obdélník 20">
                <a:extLst>
                  <a:ext uri="{FF2B5EF4-FFF2-40B4-BE49-F238E27FC236}">
                    <a16:creationId xmlns:a16="http://schemas.microsoft.com/office/drawing/2014/main" id="{BE0D23A9-D6DF-5063-5560-5A1E44706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36" y="2669827"/>
                <a:ext cx="4944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21">
            <a:extLst>
              <a:ext uri="{FF2B5EF4-FFF2-40B4-BE49-F238E27FC236}">
                <a16:creationId xmlns:a16="http://schemas.microsoft.com/office/drawing/2014/main" id="{31D8C4E0-B7A2-35EF-82C4-F3B4032C77A8}"/>
              </a:ext>
            </a:extLst>
          </p:cNvPr>
          <p:cNvCxnSpPr/>
          <p:nvPr/>
        </p:nvCxnSpPr>
        <p:spPr>
          <a:xfrm flipH="1" flipV="1">
            <a:off x="11021426" y="2096329"/>
            <a:ext cx="388910" cy="7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25">
                <a:extLst>
                  <a:ext uri="{FF2B5EF4-FFF2-40B4-BE49-F238E27FC236}">
                    <a16:creationId xmlns:a16="http://schemas.microsoft.com/office/drawing/2014/main" id="{75F8E079-4B82-0128-CC2B-7B39B7FAE3D1}"/>
                  </a:ext>
                </a:extLst>
              </p:cNvPr>
              <p:cNvSpPr/>
              <p:nvPr/>
            </p:nvSpPr>
            <p:spPr>
              <a:xfrm>
                <a:off x="11308948" y="908720"/>
                <a:ext cx="489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bdélník 25">
                <a:extLst>
                  <a:ext uri="{FF2B5EF4-FFF2-40B4-BE49-F238E27FC236}">
                    <a16:creationId xmlns:a16="http://schemas.microsoft.com/office/drawing/2014/main" id="{75F8E079-4B82-0128-CC2B-7B39B7FAE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948" y="908720"/>
                <a:ext cx="4894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26">
            <a:extLst>
              <a:ext uri="{FF2B5EF4-FFF2-40B4-BE49-F238E27FC236}">
                <a16:creationId xmlns:a16="http://schemas.microsoft.com/office/drawing/2014/main" id="{66505E4B-B3D8-640E-FF13-64C2A1D8176A}"/>
              </a:ext>
            </a:extLst>
          </p:cNvPr>
          <p:cNvCxnSpPr/>
          <p:nvPr/>
        </p:nvCxnSpPr>
        <p:spPr>
          <a:xfrm flipH="1">
            <a:off x="11054449" y="1278052"/>
            <a:ext cx="499214" cy="169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00AAEED-5E91-7D83-D600-3101201F6E8F}"/>
              </a:ext>
            </a:extLst>
          </p:cNvPr>
          <p:cNvSpPr/>
          <p:nvPr/>
        </p:nvSpPr>
        <p:spPr>
          <a:xfrm>
            <a:off x="2351584" y="2766867"/>
            <a:ext cx="2016224" cy="612648"/>
          </a:xfrm>
          <a:prstGeom prst="wedgeRoundRectCallout">
            <a:avLst>
              <a:gd name="adj1" fmla="val 35471"/>
              <a:gd name="adj2" fmla="val -912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Výztuž zanedbáme</a:t>
            </a:r>
            <a:endParaRPr lang="en-US" dirty="0"/>
          </a:p>
        </p:txBody>
      </p:sp>
      <p:pic>
        <p:nvPicPr>
          <p:cNvPr id="15" name="Obrázek 29">
            <a:extLst>
              <a:ext uri="{FF2B5EF4-FFF2-40B4-BE49-F238E27FC236}">
                <a16:creationId xmlns:a16="http://schemas.microsoft.com/office/drawing/2014/main" id="{CCC890C8-7FB5-DF00-4CE0-734D9D3F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5115" y="4750630"/>
            <a:ext cx="6742764" cy="16263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57F17-B7B1-CCC4-0DA8-4045FBA0AC06}"/>
                  </a:ext>
                </a:extLst>
              </p:cNvPr>
              <p:cNvSpPr txBox="1"/>
              <p:nvPr/>
            </p:nvSpPr>
            <p:spPr>
              <a:xfrm>
                <a:off x="5498846" y="3219538"/>
                <a:ext cx="4814010" cy="1766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modul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pru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nosti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oceli</m:t>
                    </m:r>
                  </m:oMath>
                </a14:m>
                <a:r>
                  <a:rPr lang="cs-CZ" sz="18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nov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modul</m:t>
                    </m:r>
                    <m: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pru</m:t>
                    </m:r>
                    <m: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nosti</m:t>
                    </m:r>
                    <m: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betonu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moment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setrva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nosti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ocelov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profilu</m:t>
                    </m:r>
                  </m:oMath>
                </a14:m>
                <a:r>
                  <a:rPr lang="cs-CZ" sz="1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moment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setrva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nosti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betonov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profilu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vzp</m:t>
                    </m:r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ě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rn</m:t>
                    </m:r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 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lka</m:t>
                    </m:r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tla</m:t>
                    </m:r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</m:t>
                    </m:r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prutu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57F17-B7B1-CCC4-0DA8-4045FBA0A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46" y="3219538"/>
                <a:ext cx="4814010" cy="1766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57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9EE1-E942-06E6-2DFB-E7AFEE4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 ocelobetonového sloupu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5DADF-7604-5BC0-9D79-964B240D6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Poměrná štíhlost: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𝑝𝑙</m:t>
                                </m:r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𝐶𝑅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cs-CZ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Součinitel vzpěru:</a:t>
                </a:r>
              </a:p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−0,2</m:t>
                            </m:r>
                          </m:e>
                        </m:d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Vzpěrná únosnost </a:t>
                </a:r>
                <a:endParaRPr lang="cs-CZ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5DADF-7604-5BC0-9D79-964B240D6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B01AC13A-CDCA-5CA0-5D4F-77B25426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3215664"/>
            <a:ext cx="5449589" cy="19577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F605A0-2A58-5EF3-5857-D7887E0B4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301208"/>
            <a:ext cx="621188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6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EDD1-4E3F-5B2E-9D70-A83DABC1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Náraz vozidla</a:t>
            </a:r>
            <a:r>
              <a:rPr lang="en-US" dirty="0"/>
              <a:t> – </a:t>
            </a:r>
            <a:r>
              <a:rPr lang="cs-CZ" dirty="0"/>
              <a:t>osová síla a ohybový moment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5111F-859D-DF51-D7CF-F5FF5EECA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Vliv teorie 2. řádu: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𝐼𝐼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Efektivní ohybová tuhost s vlivem 2. řádu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𝐸𝐼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0,5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Kritická síla s vlivem druhého řádu</a:t>
                </a:r>
                <a:endParaRPr lang="cs-CZ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𝐶𝑅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𝐸𝐼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5111F-859D-DF51-D7CF-F5FF5EECA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17">
            <a:extLst>
              <a:ext uri="{FF2B5EF4-FFF2-40B4-BE49-F238E27FC236}">
                <a16:creationId xmlns:a16="http://schemas.microsoft.com/office/drawing/2014/main" id="{9FE5D983-8EE2-EF2E-A989-CDD895F3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1556792"/>
            <a:ext cx="5375920" cy="32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2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DC4CB-67E6-B2FA-C516-810596BC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8" y="188640"/>
            <a:ext cx="11321351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7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3">
            <a:extLst>
              <a:ext uri="{FF2B5EF4-FFF2-40B4-BE49-F238E27FC236}">
                <a16:creationId xmlns:a16="http://schemas.microsoft.com/office/drawing/2014/main" id="{005EE1A9-E507-D5CA-2DB0-AB3C3026A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3792007"/>
            <a:ext cx="3899003" cy="2320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71D2F-4535-A54D-AAAF-F5E8D4B7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Osová síla a ohybový moment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A961-0E94-18E8-29BB-E663206ED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−2∙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∙(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(1+0,01∙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𝐸𝑑</m:t>
                            </m:r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𝑝𝑙</m:t>
                            </m:r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EA961-0E94-18E8-29BB-E663206ED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22">
            <a:extLst>
              <a:ext uri="{FF2B5EF4-FFF2-40B4-BE49-F238E27FC236}">
                <a16:creationId xmlns:a16="http://schemas.microsoft.com/office/drawing/2014/main" id="{0B8A10AC-6713-68FE-DC69-D7FEFEAD1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2276872"/>
            <a:ext cx="5022164" cy="4161063"/>
          </a:xfrm>
          <a:prstGeom prst="rect">
            <a:avLst/>
          </a:prstGeom>
        </p:spPr>
      </p:pic>
      <p:cxnSp>
        <p:nvCxnSpPr>
          <p:cNvPr id="6" name="Přímá spojnice 20">
            <a:extLst>
              <a:ext uri="{FF2B5EF4-FFF2-40B4-BE49-F238E27FC236}">
                <a16:creationId xmlns:a16="http://schemas.microsoft.com/office/drawing/2014/main" id="{074F3702-51D2-0C34-DAB3-9EA38ED94628}"/>
              </a:ext>
            </a:extLst>
          </p:cNvPr>
          <p:cNvCxnSpPr>
            <a:cxnSpLocks/>
          </p:cNvCxnSpPr>
          <p:nvPr/>
        </p:nvCxnSpPr>
        <p:spPr>
          <a:xfrm>
            <a:off x="5663952" y="2924944"/>
            <a:ext cx="1296144" cy="93610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CAE34A-1C2B-422F-CA43-543C9389F5B7}"/>
              </a:ext>
            </a:extLst>
          </p:cNvPr>
          <p:cNvSpPr txBox="1"/>
          <p:nvPr/>
        </p:nvSpPr>
        <p:spPr>
          <a:xfrm>
            <a:off x="460229" y="6117989"/>
            <a:ext cx="5851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Studnička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J.: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Ocelobetonové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spřažené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konstrukce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ČVUT v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Praze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Praha, 2010.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5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4839-F584-A2E2-6CCA-298B1B98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Osová síla a ohybový moment</a:t>
            </a:r>
            <a:endParaRPr lang="en-US" dirty="0"/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FB072A30-8C4A-B108-994C-0BF44127ED41}"/>
              </a:ext>
            </a:extLst>
          </p:cNvPr>
          <p:cNvSpPr txBox="1"/>
          <p:nvPr/>
        </p:nvSpPr>
        <p:spPr>
          <a:xfrm>
            <a:off x="425116" y="978568"/>
            <a:ext cx="473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BD3F77D2-0184-A24E-C1B9-4ACFEA6E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26" y="1988840"/>
            <a:ext cx="7252746" cy="44423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13">
                <a:extLst>
                  <a:ext uri="{FF2B5EF4-FFF2-40B4-BE49-F238E27FC236}">
                    <a16:creationId xmlns:a16="http://schemas.microsoft.com/office/drawing/2014/main" id="{34E7D8C7-1995-BC40-027F-296657BBE6A9}"/>
                  </a:ext>
                </a:extLst>
              </p:cNvPr>
              <p:cNvSpPr/>
              <p:nvPr/>
            </p:nvSpPr>
            <p:spPr>
              <a:xfrm>
                <a:off x="9549798" y="3018358"/>
                <a:ext cx="1475917" cy="70371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𝑝𝑙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bdélník 13">
                <a:extLst>
                  <a:ext uri="{FF2B5EF4-FFF2-40B4-BE49-F238E27FC236}">
                    <a16:creationId xmlns:a16="http://schemas.microsoft.com/office/drawing/2014/main" id="{34E7D8C7-1995-BC40-027F-296657BBE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798" y="3018358"/>
                <a:ext cx="1475917" cy="703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20">
            <a:extLst>
              <a:ext uri="{FF2B5EF4-FFF2-40B4-BE49-F238E27FC236}">
                <a16:creationId xmlns:a16="http://schemas.microsoft.com/office/drawing/2014/main" id="{A5148A97-205B-B872-BC46-A94D888AC150}"/>
              </a:ext>
            </a:extLst>
          </p:cNvPr>
          <p:cNvCxnSpPr>
            <a:cxnSpLocks/>
          </p:cNvCxnSpPr>
          <p:nvPr/>
        </p:nvCxnSpPr>
        <p:spPr>
          <a:xfrm>
            <a:off x="5404072" y="4089314"/>
            <a:ext cx="242012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25">
            <a:extLst>
              <a:ext uri="{FF2B5EF4-FFF2-40B4-BE49-F238E27FC236}">
                <a16:creationId xmlns:a16="http://schemas.microsoft.com/office/drawing/2014/main" id="{26A38B23-EE84-3AFF-07AC-4BA41BA5BE2E}"/>
              </a:ext>
            </a:extLst>
          </p:cNvPr>
          <p:cNvCxnSpPr>
            <a:cxnSpLocks/>
          </p:cNvCxnSpPr>
          <p:nvPr/>
        </p:nvCxnSpPr>
        <p:spPr>
          <a:xfrm>
            <a:off x="7824192" y="4114183"/>
            <a:ext cx="0" cy="18648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délník 5">
                <a:extLst>
                  <a:ext uri="{FF2B5EF4-FFF2-40B4-BE49-F238E27FC236}">
                    <a16:creationId xmlns:a16="http://schemas.microsoft.com/office/drawing/2014/main" id="{83CBCC87-547D-F9EB-E750-3753A80F9983}"/>
                  </a:ext>
                </a:extLst>
              </p:cNvPr>
              <p:cNvSpPr/>
              <p:nvPr/>
            </p:nvSpPr>
            <p:spPr>
              <a:xfrm>
                <a:off x="7597959" y="6120640"/>
                <a:ext cx="514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3" name="Obdélník 5">
                <a:extLst>
                  <a:ext uri="{FF2B5EF4-FFF2-40B4-BE49-F238E27FC236}">
                    <a16:creationId xmlns:a16="http://schemas.microsoft.com/office/drawing/2014/main" id="{83CBCC87-547D-F9EB-E750-3753A80F9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59" y="6120640"/>
                <a:ext cx="514820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délník 6">
                <a:extLst>
                  <a:ext uri="{FF2B5EF4-FFF2-40B4-BE49-F238E27FC236}">
                    <a16:creationId xmlns:a16="http://schemas.microsoft.com/office/drawing/2014/main" id="{A5AFC1B1-0789-22AA-C999-8BE78469E0C3}"/>
                  </a:ext>
                </a:extLst>
              </p:cNvPr>
              <p:cNvSpPr/>
              <p:nvPr/>
            </p:nvSpPr>
            <p:spPr>
              <a:xfrm>
                <a:off x="8750643" y="4054094"/>
                <a:ext cx="3812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Obdélník 6">
                <a:extLst>
                  <a:ext uri="{FF2B5EF4-FFF2-40B4-BE49-F238E27FC236}">
                    <a16:creationId xmlns:a16="http://schemas.microsoft.com/office/drawing/2014/main" id="{A5AFC1B1-0789-22AA-C999-8BE78469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643" y="4054094"/>
                <a:ext cx="3812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B8262-97CE-142B-A487-01D3C4A2C8AA}"/>
              </a:ext>
            </a:extLst>
          </p:cNvPr>
          <p:cNvSpPr txBox="1"/>
          <p:nvPr/>
        </p:nvSpPr>
        <p:spPr>
          <a:xfrm>
            <a:off x="368817" y="5818969"/>
            <a:ext cx="389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Studnička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J.: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Ocelobetonové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spřažené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konstrukce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ČVUT v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Praze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Praha, 2010.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8660A-BE5F-3134-9B36-1451DE00C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</p:spPr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Momentová únosnost při současně působící tlakové síle </a:t>
                </a:r>
                <a:r>
                  <a:rPr lang="cs-CZ" i="1" dirty="0" err="1">
                    <a:solidFill>
                      <a:schemeClr val="tx1"/>
                    </a:solidFill>
                  </a:rPr>
                  <a:t>N</a:t>
                </a:r>
                <a:r>
                  <a:rPr lang="cs-CZ" baseline="-25000" dirty="0" err="1">
                    <a:solidFill>
                      <a:schemeClr val="tx1"/>
                    </a:solidFill>
                  </a:rPr>
                  <a:t>Ed</a:t>
                </a:r>
                <a:endParaRPr lang="cs-CZ" baseline="-25000" dirty="0">
                  <a:solidFill>
                    <a:schemeClr val="tx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𝑝𝑙</m:t>
                            </m:r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1,0</m:t>
                    </m:r>
                  </m:oMath>
                </a14:m>
                <a:r>
                  <a:rPr lang="cs-CZ" baseline="-25000" dirty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𝐸𝑑</m:t>
                            </m:r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𝑝𝑙</m:t>
                            </m:r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</m:t>
                    </m:r>
                  </m:oMath>
                </a14:m>
                <a:r>
                  <a:rPr lang="cs-CZ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pro S235 a S355</a:t>
                </a:r>
                <a:endParaRPr lang="cs-CZ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8660A-BE5F-3134-9B36-1451DE00C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  <a:blipFill>
                <a:blip r:embed="rId7"/>
                <a:stretch>
                  <a:fillRect l="-1919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8FCB52-8A01-7FEC-634C-37A1C470EB45}"/>
              </a:ext>
            </a:extLst>
          </p:cNvPr>
          <p:cNvCxnSpPr/>
          <p:nvPr/>
        </p:nvCxnSpPr>
        <p:spPr>
          <a:xfrm flipV="1">
            <a:off x="8472264" y="2780928"/>
            <a:ext cx="0" cy="319811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9F7D6B-9F00-2E0E-C90B-DFEAE5222CC0}"/>
                  </a:ext>
                </a:extLst>
              </p:cNvPr>
              <p:cNvSpPr txBox="1"/>
              <p:nvPr/>
            </p:nvSpPr>
            <p:spPr>
              <a:xfrm>
                <a:off x="7879948" y="2340798"/>
                <a:ext cx="1103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≤1.0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9F7D6B-9F00-2E0E-C90B-DFEAE522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48" y="2340798"/>
                <a:ext cx="1103635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3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A9B8-7E4B-92AB-4DC0-7C409A17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0CF9-CEF4-77D8-B0EA-4059FB65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a posouzení 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a posouzení stropní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sloupu: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HEB / alternativně ocelobetonový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Kombinace zatížení: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Maximální tlakové zatížení (charakteristická)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Náraz vozidla (mimořádná)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0B06-4AE8-DEA2-BFEC-541A17B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Semestrální projekt – Patrové garáže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DD5-FDA0-4505-2991-443050CC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1439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Dispozice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spřažená stropnice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prolamovaný průvlak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Plnostěnný sloup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Přípoje stropnice a průvlaku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Příhradová ztužidla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Patka sloupu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09154D-5C56-5926-9DC1-113D532C3587}"/>
              </a:ext>
            </a:extLst>
          </p:cNvPr>
          <p:cNvSpPr txBox="1">
            <a:spLocks/>
          </p:cNvSpPr>
          <p:nvPr/>
        </p:nvSpPr>
        <p:spPr>
          <a:xfrm>
            <a:off x="6528048" y="1484785"/>
            <a:ext cx="5414392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Harmonogram</a:t>
            </a:r>
          </a:p>
          <a:p>
            <a:endParaRPr lang="cs-CZ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80A1C9-3C5C-F9AE-2D52-7378A844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87004"/>
              </p:ext>
            </p:extLst>
          </p:nvPr>
        </p:nvGraphicFramePr>
        <p:xfrm>
          <a:off x="6575280" y="2033737"/>
          <a:ext cx="5616720" cy="4203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088">
                  <a:extLst>
                    <a:ext uri="{9D8B030D-6E8A-4147-A177-3AD203B41FA5}">
                      <a16:colId xmlns:a16="http://schemas.microsoft.com/office/drawing/2014/main" val="42493373"/>
                    </a:ext>
                  </a:extLst>
                </a:gridCol>
                <a:gridCol w="4694632">
                  <a:extLst>
                    <a:ext uri="{9D8B030D-6E8A-4147-A177-3AD203B41FA5}">
                      <a16:colId xmlns:a16="http://schemas.microsoft.com/office/drawing/2014/main" val="3491423515"/>
                    </a:ext>
                  </a:extLst>
                </a:gridCol>
              </a:tblGrid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9/19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Dispozice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3613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9/26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Střešní konstrukce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9529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10/3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Stropní konstrukce - spřažená stropnice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6384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10/10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7778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10/17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Stropní konstrukce - prolamovaný průvlak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793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noProof="0" dirty="0">
                          <a:effectLst/>
                        </a:rPr>
                        <a:t>10/24 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noProof="0" dirty="0">
                          <a:effectLst/>
                        </a:rPr>
                        <a:t>Sloup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8710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10/31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Přípoje stropnice a průvlaku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7453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Zrušeno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5981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11/14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 - Přesunout na pondělí/úterý?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68734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Ztužidla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428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11/28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Patka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65613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12/5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4108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12/12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 err="1">
                          <a:effectLst/>
                        </a:rPr>
                        <a:t>Konzultace+Zápočet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6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A8D-9B61-59DE-6F45-2E1B1042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C41C-4DF9-ABC7-C42B-052D88FB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6206480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Dispozice: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Půdorys, příčný a podélný řez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Stálé, sněhem, větrem, užitné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Střešní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Trapézový plech, vaznice, vazník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Stropní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Spřažená stropnice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Prolamovaný průvlak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3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DA7A-6922-1489-DEAC-C1EFB11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cvičení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485E-AB1F-5FB4-B55A-1B0B3177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702424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ocelového sloupu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08241C61-B9A9-8C04-3606-349D64A7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436779"/>
            <a:ext cx="7393021" cy="992221"/>
          </a:xfrm>
          <a:prstGeom prst="rect">
            <a:avLst/>
          </a:prstGeom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38995C18-CDD5-EF25-A07B-7E9FA9675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4941168"/>
            <a:ext cx="5234500" cy="12718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AB2A56-8046-93C0-0AA8-5D33BC437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3669332"/>
            <a:ext cx="4862603" cy="1271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CED1C6-D478-13CF-A0CA-667F19AF3EC0}"/>
              </a:ext>
            </a:extLst>
          </p:cNvPr>
          <p:cNvSpPr txBox="1"/>
          <p:nvPr/>
        </p:nvSpPr>
        <p:spPr>
          <a:xfrm>
            <a:off x="2638813" y="270205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Ocelové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610FA-FF4B-E342-95DA-7163D5F7F872}"/>
              </a:ext>
            </a:extLst>
          </p:cNvPr>
          <p:cNvSpPr txBox="1"/>
          <p:nvPr/>
        </p:nvSpPr>
        <p:spPr>
          <a:xfrm>
            <a:off x="2638813" y="4581128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Ocelobetonové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48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2E97-B5C5-5F57-433E-8499F198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Zatěžovací plocha sloupu</a:t>
            </a:r>
            <a:endParaRPr lang="en-US" dirty="0"/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E1DEC208-15A5-A429-8FB2-62B692096A30}"/>
              </a:ext>
            </a:extLst>
          </p:cNvPr>
          <p:cNvSpPr txBox="1"/>
          <p:nvPr/>
        </p:nvSpPr>
        <p:spPr>
          <a:xfrm>
            <a:off x="1145185" y="1309611"/>
            <a:ext cx="8240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Svislé zatížení v jednotlivých podlažích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655B24C5-9510-B154-A6A8-733A3B1D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66" y="1771275"/>
            <a:ext cx="5426558" cy="4682061"/>
          </a:xfrm>
          <a:prstGeom prst="rect">
            <a:avLst/>
          </a:prstGeom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0ED6C331-1F16-6C01-63B4-861B90BF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58" y="1974044"/>
            <a:ext cx="3090999" cy="4276522"/>
          </a:xfrm>
          <a:prstGeom prst="rect">
            <a:avLst/>
          </a:prstGeom>
        </p:spPr>
      </p:pic>
      <p:pic>
        <p:nvPicPr>
          <p:cNvPr id="7" name="Obrázek 10">
            <a:extLst>
              <a:ext uri="{FF2B5EF4-FFF2-40B4-BE49-F238E27FC236}">
                <a16:creationId xmlns:a16="http://schemas.microsoft.com/office/drawing/2014/main" id="{7397C4ED-CAF9-8C60-6DC3-320463853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19"/>
          <a:stretch/>
        </p:blipFill>
        <p:spPr>
          <a:xfrm>
            <a:off x="9933919" y="1926216"/>
            <a:ext cx="1962997" cy="4312080"/>
          </a:xfrm>
          <a:prstGeom prst="rect">
            <a:avLst/>
          </a:prstGeom>
        </p:spPr>
      </p:pic>
      <p:sp>
        <p:nvSpPr>
          <p:cNvPr id="8" name="Obdélník 3">
            <a:extLst>
              <a:ext uri="{FF2B5EF4-FFF2-40B4-BE49-F238E27FC236}">
                <a16:creationId xmlns:a16="http://schemas.microsoft.com/office/drawing/2014/main" id="{F229916C-58A3-B68E-91B2-7477BFD49C79}"/>
              </a:ext>
            </a:extLst>
          </p:cNvPr>
          <p:cNvSpPr/>
          <p:nvPr/>
        </p:nvSpPr>
        <p:spPr>
          <a:xfrm>
            <a:off x="706996" y="2417606"/>
            <a:ext cx="47529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Řešte vnitřní sloup s největší zatěžovací plochou</a:t>
            </a:r>
          </a:p>
        </p:txBody>
      </p:sp>
    </p:spTree>
    <p:extLst>
      <p:ext uri="{BB962C8B-B14F-4D97-AF65-F5344CB8AC3E}">
        <p14:creationId xmlns:p14="http://schemas.microsoft.com/office/powerpoint/2010/main" val="220957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B5BF-C0EC-CE97-F00B-3DD3CDDF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 – Zatížení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C857A-B7F6-D12F-A3BF-EC94305F2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Svislá zatížení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B55BA-1936-5DAF-9582-18DDC2EF76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ZS1: Vlastní tíha sloupu</a:t>
            </a:r>
          </a:p>
          <a:p>
            <a:r>
              <a:rPr lang="cs-CZ" dirty="0"/>
              <a:t>ZS2: Stálé zatížení – reakce od průvlaků a střešních vazníků</a:t>
            </a:r>
          </a:p>
          <a:p>
            <a:r>
              <a:rPr lang="cs-CZ" dirty="0"/>
              <a:t>ZS3	Proměnné zatížení – reakce průvlaků od užitného zatížení kategorie F</a:t>
            </a:r>
          </a:p>
          <a:p>
            <a:r>
              <a:rPr lang="cs-CZ" dirty="0"/>
              <a:t>ZS4	Proměnné zatížení – reakce vazníků od zatížení sněhem</a:t>
            </a:r>
          </a:p>
          <a:p>
            <a:r>
              <a:rPr lang="cs-CZ" dirty="0"/>
              <a:t>ZS5	Proměnné zatížení </a:t>
            </a:r>
          </a:p>
          <a:p>
            <a:pPr lvl="1"/>
            <a:r>
              <a:rPr lang="cs-CZ" dirty="0"/>
              <a:t>reakce vazníků od zatížení větrem</a:t>
            </a:r>
          </a:p>
          <a:p>
            <a:pPr lvl="1"/>
            <a:r>
              <a:rPr lang="cs-CZ" dirty="0"/>
              <a:t>vnitřní síly od zatížení větrem, pokud je sloup součástí tuhé vazby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63B4E-1E83-8A3E-C689-E6141FCAF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Vodorovná zatížení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224A0-7359-B73D-F682-3C15CDE3B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508250"/>
          </a:xfrm>
        </p:spPr>
        <p:txBody>
          <a:bodyPr/>
          <a:lstStyle/>
          <a:p>
            <a:r>
              <a:rPr lang="cs-CZ" dirty="0"/>
              <a:t>ZS3	Mimořádné zatížení – náraz vozidla (pokud konstrukce není chráněna bezpečnostními záchytnými systémy (svodidla).</a:t>
            </a:r>
          </a:p>
          <a:p>
            <a:r>
              <a:rPr lang="cs-CZ" dirty="0"/>
              <a:t>ZS5	Proměnné zatížení – přímé zatížení větrem (pouze u krajního nebo rohového sloupu)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8D7CBB-0C31-8A8C-FA7C-51CDAA7ED5C2}"/>
              </a:ext>
            </a:extLst>
          </p:cNvPr>
          <p:cNvSpPr txBox="1">
            <a:spLocks/>
          </p:cNvSpPr>
          <p:nvPr/>
        </p:nvSpPr>
        <p:spPr>
          <a:xfrm>
            <a:off x="6193367" y="468312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Kombinace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7078DF9-5406-7EAC-1869-5F7FF8C0EA9F}"/>
              </a:ext>
            </a:extLst>
          </p:cNvPr>
          <p:cNvSpPr txBox="1">
            <a:spLocks/>
          </p:cNvSpPr>
          <p:nvPr/>
        </p:nvSpPr>
        <p:spPr>
          <a:xfrm>
            <a:off x="6193367" y="5322887"/>
            <a:ext cx="5389033" cy="9864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6.10 – běžné návrhové situace</a:t>
            </a:r>
          </a:p>
          <a:p>
            <a:r>
              <a:rPr lang="cs-CZ" dirty="0"/>
              <a:t>6.11 – s mimořádným zatížením</a:t>
            </a:r>
          </a:p>
        </p:txBody>
      </p:sp>
    </p:spTree>
    <p:extLst>
      <p:ext uri="{BB962C8B-B14F-4D97-AF65-F5344CB8AC3E}">
        <p14:creationId xmlns:p14="http://schemas.microsoft.com/office/powerpoint/2010/main" val="4946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6B93-FEBC-DC28-B2EB-8A0F4A63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Náraz vozidla</a:t>
            </a:r>
            <a:endParaRPr lang="en-US" dirty="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B567A53B-4099-1629-52C9-733D49E7E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2"/>
          <a:stretch/>
        </p:blipFill>
        <p:spPr>
          <a:xfrm>
            <a:off x="1354803" y="1003929"/>
            <a:ext cx="1826180" cy="4214711"/>
          </a:xfrm>
          <a:prstGeom prst="rect">
            <a:avLst/>
          </a:prstGeom>
        </p:spPr>
      </p:pic>
      <p:sp>
        <p:nvSpPr>
          <p:cNvPr id="6" name="TextovéPole 8">
            <a:extLst>
              <a:ext uri="{FF2B5EF4-FFF2-40B4-BE49-F238E27FC236}">
                <a16:creationId xmlns:a16="http://schemas.microsoft.com/office/drawing/2014/main" id="{8551A27A-1F44-5DAC-892D-95B5D50C2DE4}"/>
              </a:ext>
            </a:extLst>
          </p:cNvPr>
          <p:cNvSpPr txBox="1"/>
          <p:nvPr/>
        </p:nvSpPr>
        <p:spPr>
          <a:xfrm>
            <a:off x="1354803" y="4267413"/>
            <a:ext cx="441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1B9A479E-EAA8-A1D7-EE16-79C5E670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44" y="2109842"/>
            <a:ext cx="5447817" cy="3823426"/>
          </a:xfrm>
          <a:prstGeom prst="rect">
            <a:avLst/>
          </a:prstGeom>
        </p:spPr>
      </p:pic>
      <p:sp>
        <p:nvSpPr>
          <p:cNvPr id="8" name="Obdélník 11">
            <a:extLst>
              <a:ext uri="{FF2B5EF4-FFF2-40B4-BE49-F238E27FC236}">
                <a16:creationId xmlns:a16="http://schemas.microsoft.com/office/drawing/2014/main" id="{72EC6782-884C-7B3C-8D24-BDCC162367D0}"/>
              </a:ext>
            </a:extLst>
          </p:cNvPr>
          <p:cNvSpPr/>
          <p:nvPr/>
        </p:nvSpPr>
        <p:spPr>
          <a:xfrm>
            <a:off x="9931632" y="4917876"/>
            <a:ext cx="2260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Sloup orientujte pásnicí k průvlaku</a:t>
            </a: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12">
            <a:extLst>
              <a:ext uri="{FF2B5EF4-FFF2-40B4-BE49-F238E27FC236}">
                <a16:creationId xmlns:a16="http://schemas.microsoft.com/office/drawing/2014/main" id="{5442B1C2-C239-9AC2-1949-767BB5BAB356}"/>
              </a:ext>
            </a:extLst>
          </p:cNvPr>
          <p:cNvSpPr/>
          <p:nvPr/>
        </p:nvSpPr>
        <p:spPr>
          <a:xfrm>
            <a:off x="9488277" y="1196451"/>
            <a:ext cx="226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Náraz ve směru jízdy na hlavní osu sloupu.</a:t>
            </a:r>
          </a:p>
        </p:txBody>
      </p:sp>
      <p:sp>
        <p:nvSpPr>
          <p:cNvPr id="10" name="Obdélník 13">
            <a:extLst>
              <a:ext uri="{FF2B5EF4-FFF2-40B4-BE49-F238E27FC236}">
                <a16:creationId xmlns:a16="http://schemas.microsoft.com/office/drawing/2014/main" id="{D42D1CC5-EA52-1556-331A-DC66196114CD}"/>
              </a:ext>
            </a:extLst>
          </p:cNvPr>
          <p:cNvSpPr/>
          <p:nvPr/>
        </p:nvSpPr>
        <p:spPr>
          <a:xfrm>
            <a:off x="3884869" y="1351204"/>
            <a:ext cx="4899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Náraz kolmo na směr jízdy (např. odrazem)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Zde na měkkou osu sloupu.</a:t>
            </a: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4">
            <a:extLst>
              <a:ext uri="{FF2B5EF4-FFF2-40B4-BE49-F238E27FC236}">
                <a16:creationId xmlns:a16="http://schemas.microsoft.com/office/drawing/2014/main" id="{479167B9-A8D3-BA0B-19EC-7AE968E72D4E}"/>
              </a:ext>
            </a:extLst>
          </p:cNvPr>
          <p:cNvSpPr/>
          <p:nvPr/>
        </p:nvSpPr>
        <p:spPr>
          <a:xfrm>
            <a:off x="5186877" y="5841206"/>
            <a:ext cx="4039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Náraz ve směru jízdy na měkkou osu sloupu.</a:t>
            </a:r>
          </a:p>
        </p:txBody>
      </p:sp>
      <p:cxnSp>
        <p:nvCxnSpPr>
          <p:cNvPr id="12" name="Přímá spojnice se šipkou 9">
            <a:extLst>
              <a:ext uri="{FF2B5EF4-FFF2-40B4-BE49-F238E27FC236}">
                <a16:creationId xmlns:a16="http://schemas.microsoft.com/office/drawing/2014/main" id="{B98A2075-6B38-EEA8-0D5C-A35D385C7077}"/>
              </a:ext>
            </a:extLst>
          </p:cNvPr>
          <p:cNvCxnSpPr/>
          <p:nvPr/>
        </p:nvCxnSpPr>
        <p:spPr>
          <a:xfrm flipH="1">
            <a:off x="8715375" y="1874039"/>
            <a:ext cx="1543050" cy="312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6">
            <a:extLst>
              <a:ext uri="{FF2B5EF4-FFF2-40B4-BE49-F238E27FC236}">
                <a16:creationId xmlns:a16="http://schemas.microsoft.com/office/drawing/2014/main" id="{D5F281E7-8489-6EE3-8D2C-FB4B9D9E10E3}"/>
              </a:ext>
            </a:extLst>
          </p:cNvPr>
          <p:cNvCxnSpPr/>
          <p:nvPr/>
        </p:nvCxnSpPr>
        <p:spPr>
          <a:xfrm>
            <a:off x="5822920" y="2100186"/>
            <a:ext cx="1921510" cy="1385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9">
            <a:extLst>
              <a:ext uri="{FF2B5EF4-FFF2-40B4-BE49-F238E27FC236}">
                <a16:creationId xmlns:a16="http://schemas.microsoft.com/office/drawing/2014/main" id="{9BB36093-5663-149C-34FF-E8C38258890D}"/>
              </a:ext>
            </a:extLst>
          </p:cNvPr>
          <p:cNvCxnSpPr>
            <a:cxnSpLocks/>
          </p:cNvCxnSpPr>
          <p:nvPr/>
        </p:nvCxnSpPr>
        <p:spPr>
          <a:xfrm flipV="1">
            <a:off x="6168008" y="5240987"/>
            <a:ext cx="366142" cy="618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bdélník 23">
            <a:extLst>
              <a:ext uri="{FF2B5EF4-FFF2-40B4-BE49-F238E27FC236}">
                <a16:creationId xmlns:a16="http://schemas.microsoft.com/office/drawing/2014/main" id="{CAC42908-FE94-3201-85E4-ACF2C634C67B}"/>
              </a:ext>
            </a:extLst>
          </p:cNvPr>
          <p:cNvSpPr/>
          <p:nvPr/>
        </p:nvSpPr>
        <p:spPr>
          <a:xfrm>
            <a:off x="306090" y="5157192"/>
            <a:ext cx="242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= 0,5 m nad podlahou</a:t>
            </a:r>
          </a:p>
        </p:txBody>
      </p:sp>
      <p:sp>
        <p:nvSpPr>
          <p:cNvPr id="16" name="Obdélník 24">
            <a:extLst>
              <a:ext uri="{FF2B5EF4-FFF2-40B4-BE49-F238E27FC236}">
                <a16:creationId xmlns:a16="http://schemas.microsoft.com/office/drawing/2014/main" id="{91B03499-842D-94F3-F8BA-930D524A132B}"/>
              </a:ext>
            </a:extLst>
          </p:cNvPr>
          <p:cNvSpPr/>
          <p:nvPr/>
        </p:nvSpPr>
        <p:spPr>
          <a:xfrm>
            <a:off x="306090" y="5518041"/>
            <a:ext cx="434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= 50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pro náraz ve směru jízdy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= 25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pro náraz kolmo na směr jízdy</a:t>
            </a:r>
          </a:p>
        </p:txBody>
      </p:sp>
      <p:cxnSp>
        <p:nvCxnSpPr>
          <p:cNvPr id="17" name="Přímá spojnice se šipkou 25">
            <a:extLst>
              <a:ext uri="{FF2B5EF4-FFF2-40B4-BE49-F238E27FC236}">
                <a16:creationId xmlns:a16="http://schemas.microsoft.com/office/drawing/2014/main" id="{D18444F4-CFFE-ACA5-16DF-7FF36AD6695B}"/>
              </a:ext>
            </a:extLst>
          </p:cNvPr>
          <p:cNvCxnSpPr>
            <a:cxnSpLocks/>
          </p:cNvCxnSpPr>
          <p:nvPr/>
        </p:nvCxnSpPr>
        <p:spPr>
          <a:xfrm flipH="1">
            <a:off x="9316734" y="5379541"/>
            <a:ext cx="614898" cy="212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89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F285-9C26-47A8-ABCA-59D26F2A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sloupu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6D5CC-7A38-7C45-603A-F9A7222BC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Úkol: Návrh sloupu průřezu HEA nebo HEB v přízemním podlaží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Extrémní tlaková síla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Náraz vozidla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Sloup = kyvná stojka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6D5CC-7A38-7C45-603A-F9A7222BC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94FFB2F-86D4-9753-295F-14D79CEB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132856"/>
            <a:ext cx="3078088" cy="41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290CAD-1650-55F8-8940-53E2BDDA5025}"/>
              </a:ext>
            </a:extLst>
          </p:cNvPr>
          <p:cNvSpPr txBox="1"/>
          <p:nvPr/>
        </p:nvSpPr>
        <p:spPr>
          <a:xfrm>
            <a:off x="8391107" y="5972275"/>
            <a:ext cx="3459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https://www.staticstools.eu/cs/profile-heb</a:t>
            </a:r>
            <a:r>
              <a:rPr lang="cs-CZ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89216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25406</TotalTime>
  <Words>1428</Words>
  <Application>Microsoft Office PowerPoint</Application>
  <PresentationFormat>Widescreen</PresentationFormat>
  <Paragraphs>262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Noto Sans</vt:lpstr>
      <vt:lpstr>Wingdings</vt:lpstr>
      <vt:lpstr>Motiv systému Office</vt:lpstr>
      <vt:lpstr>Kovové konstrukce II</vt:lpstr>
      <vt:lpstr>Prezentuje</vt:lpstr>
      <vt:lpstr>Semestrální projekt – Patrové garáže</vt:lpstr>
      <vt:lpstr>Už máte</vt:lpstr>
      <vt:lpstr>Náplň cvičení</vt:lpstr>
      <vt:lpstr>Zatěžovací plocha sloupu</vt:lpstr>
      <vt:lpstr>Sloup – Zatížení </vt:lpstr>
      <vt:lpstr>Náraz vozidla</vt:lpstr>
      <vt:lpstr>Návrh sloupu</vt:lpstr>
      <vt:lpstr>Extrémní tlaková síla</vt:lpstr>
      <vt:lpstr>Náraz vozidla</vt:lpstr>
      <vt:lpstr>Kombinační součinitele</vt:lpstr>
      <vt:lpstr>Kombinační součinitele</vt:lpstr>
      <vt:lpstr>Alternativa: Ocelobetonový sloup</vt:lpstr>
      <vt:lpstr>Alternativa: Ocelobetonový sloup</vt:lpstr>
      <vt:lpstr>Vzpěr ocelobetonového sloupu</vt:lpstr>
      <vt:lpstr>Vzpěr ocelobetonového sloupu</vt:lpstr>
      <vt:lpstr>Náraz vozidla – osová síla a ohybový moment</vt:lpstr>
      <vt:lpstr>PowerPoint Presentation</vt:lpstr>
      <vt:lpstr>Osová síla a ohybový moment</vt:lpstr>
      <vt:lpstr>Osová síla a ohybový moment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352</cp:revision>
  <dcterms:created xsi:type="dcterms:W3CDTF">2016-01-14T08:43:43Z</dcterms:created>
  <dcterms:modified xsi:type="dcterms:W3CDTF">2024-10-24T14:10:49Z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