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5"/>
  </p:notesMasterIdLst>
  <p:sldIdLst>
    <p:sldId id="257" r:id="rId5"/>
    <p:sldId id="306" r:id="rId6"/>
    <p:sldId id="322" r:id="rId7"/>
    <p:sldId id="321" r:id="rId8"/>
    <p:sldId id="307" r:id="rId9"/>
    <p:sldId id="326" r:id="rId10"/>
    <p:sldId id="347" r:id="rId11"/>
    <p:sldId id="348" r:id="rId12"/>
    <p:sldId id="349" r:id="rId13"/>
    <p:sldId id="350" r:id="rId14"/>
    <p:sldId id="351" r:id="rId15"/>
    <p:sldId id="352" r:id="rId16"/>
    <p:sldId id="353" r:id="rId17"/>
    <p:sldId id="354" r:id="rId18"/>
    <p:sldId id="355" r:id="rId19"/>
    <p:sldId id="356" r:id="rId20"/>
    <p:sldId id="357" r:id="rId21"/>
    <p:sldId id="358" r:id="rId22"/>
    <p:sldId id="359" r:id="rId23"/>
    <p:sldId id="323" r:id="rId2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E4002B"/>
    <a:srgbClr val="658D1B"/>
    <a:srgbClr val="EEF8F6"/>
    <a:srgbClr val="003DA5"/>
    <a:srgbClr val="00AB8E"/>
    <a:srgbClr val="8246AF"/>
    <a:srgbClr val="00A9E0"/>
    <a:srgbClr val="7A99AC"/>
    <a:srgbClr val="D4EC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0" autoAdjust="0"/>
    <p:restoredTop sz="85071" autoAdjust="0"/>
  </p:normalViewPr>
  <p:slideViewPr>
    <p:cSldViewPr>
      <p:cViewPr varScale="1">
        <p:scale>
          <a:sx n="104" d="100"/>
          <a:sy n="104" d="100"/>
        </p:scale>
        <p:origin x="870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104" d="100"/>
          <a:sy n="104" d="100"/>
        </p:scale>
        <p:origin x="324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47B827-01B0-40C7-BA68-3ACC7CEACCE7}" type="datetimeFigureOut">
              <a:rPr lang="cs-CZ" smtClean="0"/>
              <a:t>07.10.2024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1BD250-9BF5-4AE8-86BD-080F3A2227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64090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1BD250-9BF5-4AE8-86BD-080F3A22271A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91571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1BD250-9BF5-4AE8-86BD-080F3A22271A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34190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b="0" u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Volba geometrie prolamování je důležitá i s ohledem na možnosti připojení ke sloupu  a předpokládaným polohám stropnic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b="0" u="none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Pozice stropnic předpokládáme ve třetinách či čtvrtinách osové vzdálenosti sloupu. Nicméně přípoj musí být proveditelný</a:t>
            </a:r>
          </a:p>
          <a:p>
            <a:endParaRPr lang="en-US" b="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1BD250-9BF5-4AE8-86BD-080F3A22271A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68700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Konzervativně (ale principálně ne správně) můžete posoudit průvlak na maximální hodnoty vnitřních sil</a:t>
            </a:r>
            <a:endParaRPr lang="en-GB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1BD250-9BF5-4AE8-86BD-080F3A22271A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47615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V </a:t>
            </a:r>
            <a:r>
              <a:rPr lang="en-US" dirty="0" err="1"/>
              <a:t>blízkosti</a:t>
            </a:r>
            <a:r>
              <a:rPr lang="en-US" dirty="0"/>
              <a:t> </a:t>
            </a:r>
            <a:r>
              <a:rPr lang="en-US" dirty="0" err="1"/>
              <a:t>extrému</a:t>
            </a:r>
            <a:r>
              <a:rPr lang="en-US" dirty="0"/>
              <a:t> </a:t>
            </a:r>
            <a:r>
              <a:rPr lang="en-US" dirty="0" err="1"/>
              <a:t>vnitřních</a:t>
            </a:r>
            <a:r>
              <a:rPr lang="en-US" dirty="0"/>
              <a:t> </a:t>
            </a:r>
            <a:r>
              <a:rPr lang="en-US" dirty="0" err="1"/>
              <a:t>sil</a:t>
            </a:r>
            <a:r>
              <a:rPr lang="en-US" dirty="0"/>
              <a:t> je </a:t>
            </a:r>
            <a:r>
              <a:rPr lang="en-US" dirty="0" err="1"/>
              <a:t>vždy</a:t>
            </a:r>
            <a:r>
              <a:rPr lang="cs-CZ" dirty="0"/>
              <a:t> n</a:t>
            </a:r>
            <a:r>
              <a:rPr lang="en-US" dirty="0" err="1"/>
              <a:t>ejslabší</a:t>
            </a:r>
            <a:r>
              <a:rPr lang="en-US" dirty="0"/>
              <a:t> </a:t>
            </a:r>
            <a:r>
              <a:rPr lang="en-US" dirty="0" err="1"/>
              <a:t>místo</a:t>
            </a:r>
            <a:r>
              <a:rPr lang="en-US" dirty="0"/>
              <a:t> tam</a:t>
            </a:r>
            <a:r>
              <a:rPr lang="cs-CZ" dirty="0"/>
              <a:t>,</a:t>
            </a:r>
            <a:r>
              <a:rPr lang="en-US" dirty="0"/>
              <a:t> </a:t>
            </a:r>
            <a:r>
              <a:rPr lang="en-US" dirty="0" err="1"/>
              <a:t>kde</a:t>
            </a:r>
            <a:r>
              <a:rPr lang="en-US" dirty="0"/>
              <a:t> je </a:t>
            </a:r>
            <a:r>
              <a:rPr lang="en-US" dirty="0" err="1"/>
              <a:t>otvor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1BD250-9BF5-4AE8-86BD-080F3A22271A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46800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1BD250-9BF5-4AE8-86BD-080F3A22271A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38628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text 15"/>
          <p:cNvSpPr>
            <a:spLocks noGrp="1"/>
          </p:cNvSpPr>
          <p:nvPr>
            <p:ph type="body" sz="quarter" idx="11" hasCustomPrompt="1"/>
          </p:nvPr>
        </p:nvSpPr>
        <p:spPr>
          <a:xfrm>
            <a:off x="1195918" y="3933825"/>
            <a:ext cx="9503833" cy="122336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 baseline="0"/>
            </a:lvl1pPr>
          </a:lstStyle>
          <a:p>
            <a:pPr lvl="0"/>
            <a:r>
              <a:rPr lang="cs-CZ"/>
              <a:t>doplňující popis prezentace</a:t>
            </a:r>
          </a:p>
        </p:txBody>
      </p:sp>
      <p:sp>
        <p:nvSpPr>
          <p:cNvPr id="18" name="Zástupný symbol pro text 17"/>
          <p:cNvSpPr>
            <a:spLocks noGrp="1"/>
          </p:cNvSpPr>
          <p:nvPr>
            <p:ph type="body" sz="quarter" idx="12" hasCustomPrompt="1"/>
          </p:nvPr>
        </p:nvSpPr>
        <p:spPr>
          <a:xfrm>
            <a:off x="1195918" y="5661496"/>
            <a:ext cx="6724649" cy="431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aseline="0"/>
            </a:lvl1pPr>
          </a:lstStyle>
          <a:p>
            <a:pPr lvl="0"/>
            <a:r>
              <a:rPr lang="cs-CZ"/>
              <a:t>Autor: Jméno Příjmení</a:t>
            </a:r>
          </a:p>
        </p:txBody>
      </p:sp>
      <p:sp>
        <p:nvSpPr>
          <p:cNvPr id="20" name="Zástupný symbol pro text 19"/>
          <p:cNvSpPr>
            <a:spLocks noGrp="1"/>
          </p:cNvSpPr>
          <p:nvPr>
            <p:ph type="body" sz="quarter" idx="13" hasCustomPrompt="1"/>
          </p:nvPr>
        </p:nvSpPr>
        <p:spPr>
          <a:xfrm>
            <a:off x="8208434" y="5661496"/>
            <a:ext cx="2495551" cy="43180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600"/>
            </a:lvl1pPr>
          </a:lstStyle>
          <a:p>
            <a:pPr lvl="0"/>
            <a:r>
              <a:rPr lang="cs-CZ"/>
              <a:t>datum</a:t>
            </a:r>
          </a:p>
        </p:txBody>
      </p:sp>
      <p:sp>
        <p:nvSpPr>
          <p:cNvPr id="23" name="Nadpis 22"/>
          <p:cNvSpPr>
            <a:spLocks noGrp="1"/>
          </p:cNvSpPr>
          <p:nvPr>
            <p:ph type="title" hasCustomPrompt="1"/>
          </p:nvPr>
        </p:nvSpPr>
        <p:spPr>
          <a:xfrm>
            <a:off x="1199456" y="2852936"/>
            <a:ext cx="9505056" cy="936104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</a:lstStyle>
          <a:p>
            <a:r>
              <a:rPr lang="cs-CZ"/>
              <a:t>HLAVNÍ NÁZEV</a:t>
            </a:r>
            <a:br>
              <a:rPr lang="cs-CZ"/>
            </a:br>
            <a:r>
              <a:rPr lang="cs-CZ"/>
              <a:t>PREZENTACE</a:t>
            </a:r>
          </a:p>
        </p:txBody>
      </p:sp>
    </p:spTree>
    <p:extLst>
      <p:ext uri="{BB962C8B-B14F-4D97-AF65-F5344CB8AC3E}">
        <p14:creationId xmlns:p14="http://schemas.microsoft.com/office/powerpoint/2010/main" val="350086247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609600" y="274638"/>
            <a:ext cx="10972800" cy="994122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cs-CZ" dirty="0"/>
              <a:t>nadpis snímku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609600" y="1484785"/>
            <a:ext cx="10972800" cy="4641379"/>
          </a:xfrm>
          <a:prstGeom prst="rect">
            <a:avLst/>
          </a:prstGeom>
        </p:spPr>
        <p:txBody>
          <a:bodyPr/>
          <a:lstStyle>
            <a:lvl1pPr marL="0" indent="0" algn="l">
              <a:buFont typeface="Wingdings" panose="05000000000000000000" pitchFamily="2" charset="2"/>
              <a:buNone/>
              <a:defRPr sz="2800" baseline="0"/>
            </a:lvl1pPr>
            <a:lvl2pPr marL="742950" indent="-285750">
              <a:buFont typeface="Wingdings" panose="05000000000000000000" pitchFamily="2" charset="2"/>
              <a:buChar char="§"/>
              <a:defRPr sz="2400"/>
            </a:lvl2pPr>
            <a:lvl3pPr marL="1143000" indent="-228600">
              <a:buFont typeface="Wingdings" panose="05000000000000000000" pitchFamily="2" charset="2"/>
              <a:buChar char="§"/>
              <a:defRPr sz="2000"/>
            </a:lvl3pPr>
            <a:lvl4pPr marL="1600200" indent="-228600">
              <a:buFont typeface="Wingdings" panose="05000000000000000000" pitchFamily="2" charset="2"/>
              <a:buChar char="§"/>
              <a:defRPr sz="1800"/>
            </a:lvl4pPr>
            <a:lvl5pPr marL="2057400" indent="-228600">
              <a:buFont typeface="Wingdings" panose="05000000000000000000" pitchFamily="2" charset="2"/>
              <a:buChar char="§"/>
              <a:defRPr sz="2800"/>
            </a:lvl5pPr>
          </a:lstStyle>
          <a:p>
            <a:pPr lvl="0"/>
            <a:r>
              <a:rPr lang="cs-CZ" dirty="0"/>
              <a:t>Kliknutím na některou z ikon můžete vložit libovolný objekt (obrázek, graf, tabulku atd.)</a:t>
            </a:r>
          </a:p>
        </p:txBody>
      </p:sp>
    </p:spTree>
    <p:extLst>
      <p:ext uri="{BB962C8B-B14F-4D97-AF65-F5344CB8AC3E}">
        <p14:creationId xmlns:p14="http://schemas.microsoft.com/office/powerpoint/2010/main" val="2412591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 hasCustomPrompt="1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cs-CZ" dirty="0"/>
              <a:t>nadpis snímku</a:t>
            </a:r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10"/>
          </p:nvPr>
        </p:nvSpPr>
        <p:spPr>
          <a:xfrm>
            <a:off x="624418" y="1628775"/>
            <a:ext cx="5278967" cy="46799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endParaRPr lang="cs-CZ"/>
          </a:p>
        </p:txBody>
      </p:sp>
      <p:sp>
        <p:nvSpPr>
          <p:cNvPr id="10" name="Zástupný symbol pro text 8"/>
          <p:cNvSpPr>
            <a:spLocks noGrp="1"/>
          </p:cNvSpPr>
          <p:nvPr>
            <p:ph type="body" sz="quarter" idx="11"/>
          </p:nvPr>
        </p:nvSpPr>
        <p:spPr>
          <a:xfrm>
            <a:off x="6288022" y="1628800"/>
            <a:ext cx="5278967" cy="46799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26047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cs-CZ" dirty="0"/>
              <a:t>nadpis snímku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FF0000"/>
              </a:buClr>
              <a:buFont typeface="Wingdings" panose="05000000000000000000" pitchFamily="2" charset="2"/>
              <a:buChar char="§"/>
              <a:defRPr sz="2000"/>
            </a:lvl1pPr>
            <a:lvl2pPr marL="742950" indent="-285750">
              <a:buClr>
                <a:srgbClr val="FF0000"/>
              </a:buClr>
              <a:buFont typeface="Wingdings" panose="05000000000000000000" pitchFamily="2" charset="2"/>
              <a:buChar char="§"/>
              <a:defRPr sz="2000"/>
            </a:lvl2pPr>
            <a:lvl3pPr marL="1143000" indent="-228600">
              <a:buClr>
                <a:srgbClr val="FF0000"/>
              </a:buClr>
              <a:buFont typeface="Wingdings" panose="05000000000000000000" pitchFamily="2" charset="2"/>
              <a:buChar char="§"/>
              <a:defRPr sz="1800"/>
            </a:lvl3pPr>
            <a:lvl4pPr marL="1600200" indent="-228600">
              <a:buClr>
                <a:srgbClr val="FF0000"/>
              </a:buClr>
              <a:buFont typeface="Wingdings" panose="05000000000000000000" pitchFamily="2" charset="2"/>
              <a:buChar char="§"/>
              <a:defRPr sz="1600"/>
            </a:lvl4pPr>
            <a:lvl5pPr marL="2057400" indent="-228600">
              <a:buClr>
                <a:srgbClr val="FF0000"/>
              </a:buClr>
              <a:buFont typeface="Wingdings" panose="05000000000000000000" pitchFamily="2" charset="2"/>
              <a:buChar char="§"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FF0000"/>
              </a:buClr>
              <a:buFont typeface="Wingdings" panose="05000000000000000000" pitchFamily="2" charset="2"/>
              <a:buChar char="§"/>
              <a:defRPr sz="2000"/>
            </a:lvl1pPr>
            <a:lvl2pPr marL="742950" indent="-285750">
              <a:buClr>
                <a:srgbClr val="FF0000"/>
              </a:buClr>
              <a:buFont typeface="Wingdings" panose="05000000000000000000" pitchFamily="2" charset="2"/>
              <a:buChar char="§"/>
              <a:defRPr sz="2000"/>
            </a:lvl2pPr>
            <a:lvl3pPr marL="1143000" indent="-228600">
              <a:buClr>
                <a:srgbClr val="FF0000"/>
              </a:buClr>
              <a:buFont typeface="Wingdings" panose="05000000000000000000" pitchFamily="2" charset="2"/>
              <a:buChar char="§"/>
              <a:defRPr sz="1800"/>
            </a:lvl3pPr>
            <a:lvl4pPr marL="1600200" indent="-228600">
              <a:buClr>
                <a:srgbClr val="FF0000"/>
              </a:buClr>
              <a:buFont typeface="Wingdings" panose="05000000000000000000" pitchFamily="2" charset="2"/>
              <a:buChar char="§"/>
              <a:defRPr sz="1600"/>
            </a:lvl4pPr>
            <a:lvl5pPr marL="2057400" indent="-228600">
              <a:buClr>
                <a:srgbClr val="FF0000"/>
              </a:buClr>
              <a:buFont typeface="Wingdings" panose="05000000000000000000" pitchFamily="2" charset="2"/>
              <a:buChar char="§"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</p:spTree>
    <p:extLst>
      <p:ext uri="{BB962C8B-B14F-4D97-AF65-F5344CB8AC3E}">
        <p14:creationId xmlns:p14="http://schemas.microsoft.com/office/powerpoint/2010/main" val="11770502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atič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196012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411047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 userDrawn="1"/>
        </p:nvSpPr>
        <p:spPr>
          <a:xfrm>
            <a:off x="587023" y="6453398"/>
            <a:ext cx="11604977" cy="404603"/>
          </a:xfrm>
          <a:prstGeom prst="rect">
            <a:avLst/>
          </a:prstGeom>
          <a:solidFill>
            <a:srgbClr val="658D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80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09" y="6453397"/>
            <a:ext cx="539552" cy="404664"/>
          </a:xfrm>
          <a:prstGeom prst="rect">
            <a:avLst/>
          </a:prstGeom>
        </p:spPr>
      </p:pic>
      <p:sp>
        <p:nvSpPr>
          <p:cNvPr id="8" name="TextovéPole 7"/>
          <p:cNvSpPr txBox="1"/>
          <p:nvPr userDrawn="1"/>
        </p:nvSpPr>
        <p:spPr>
          <a:xfrm>
            <a:off x="2309" y="6505600"/>
            <a:ext cx="121896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>
                <a:solidFill>
                  <a:schemeClr val="bg1"/>
                </a:solidFill>
                <a:latin typeface="Calibri"/>
              </a:rPr>
              <a:t>Vysoké učení technické v Brně • </a:t>
            </a:r>
            <a:r>
              <a:rPr lang="cs-CZ" sz="1400" b="1" dirty="0">
                <a:solidFill>
                  <a:schemeClr val="bg1"/>
                </a:solidFill>
              </a:rPr>
              <a:t>Fakulta stavební</a:t>
            </a:r>
            <a:endParaRPr lang="cs-CZ" sz="1400" b="1" u="sng" dirty="0">
              <a:solidFill>
                <a:schemeClr val="bg1"/>
              </a:solidFill>
            </a:endParaRPr>
          </a:p>
        </p:txBody>
      </p:sp>
      <p:sp>
        <p:nvSpPr>
          <p:cNvPr id="2" name="TextovéPole 1"/>
          <p:cNvSpPr txBox="1"/>
          <p:nvPr userDrawn="1"/>
        </p:nvSpPr>
        <p:spPr>
          <a:xfrm>
            <a:off x="10945216" y="6505600"/>
            <a:ext cx="11994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4ADEBEA6-E072-4742-A160-4D4AA6A82949}" type="slidenum">
              <a:rPr lang="cs-CZ" sz="1400" b="1" smtClean="0">
                <a:solidFill>
                  <a:schemeClr val="bg1"/>
                </a:solidFill>
              </a:rPr>
              <a:pPr algn="r"/>
              <a:t>‹#›</a:t>
            </a:fld>
            <a:r>
              <a:rPr lang="cs-CZ" sz="1400" b="1" dirty="0">
                <a:solidFill>
                  <a:schemeClr val="bg1"/>
                </a:solidFill>
              </a:rPr>
              <a:t>/20</a:t>
            </a:r>
          </a:p>
        </p:txBody>
      </p:sp>
    </p:spTree>
    <p:extLst>
      <p:ext uri="{BB962C8B-B14F-4D97-AF65-F5344CB8AC3E}">
        <p14:creationId xmlns:p14="http://schemas.microsoft.com/office/powerpoint/2010/main" val="3027624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  <p:sldLayoutId id="2147483655" r:id="rId5"/>
    <p:sldLayoutId id="2147483656" r:id="rId6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e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13" Type="http://schemas.openxmlformats.org/officeDocument/2006/relationships/image" Target="../media/image32.png"/><Relationship Id="rId18" Type="http://schemas.openxmlformats.org/officeDocument/2006/relationships/image" Target="../media/image37.png"/><Relationship Id="rId3" Type="http://schemas.openxmlformats.org/officeDocument/2006/relationships/image" Target="../media/image22.png"/><Relationship Id="rId21" Type="http://schemas.openxmlformats.org/officeDocument/2006/relationships/image" Target="../media/image40.png"/><Relationship Id="rId7" Type="http://schemas.openxmlformats.org/officeDocument/2006/relationships/image" Target="../media/image26.png"/><Relationship Id="rId12" Type="http://schemas.openxmlformats.org/officeDocument/2006/relationships/image" Target="../media/image31.png"/><Relationship Id="rId17" Type="http://schemas.openxmlformats.org/officeDocument/2006/relationships/image" Target="../media/image36.png"/><Relationship Id="rId2" Type="http://schemas.openxmlformats.org/officeDocument/2006/relationships/image" Target="../media/image21.emf"/><Relationship Id="rId16" Type="http://schemas.openxmlformats.org/officeDocument/2006/relationships/image" Target="../media/image35.png"/><Relationship Id="rId20" Type="http://schemas.openxmlformats.org/officeDocument/2006/relationships/image" Target="../media/image3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11" Type="http://schemas.openxmlformats.org/officeDocument/2006/relationships/image" Target="../media/image30.png"/><Relationship Id="rId5" Type="http://schemas.openxmlformats.org/officeDocument/2006/relationships/image" Target="../media/image24.png"/><Relationship Id="rId15" Type="http://schemas.openxmlformats.org/officeDocument/2006/relationships/image" Target="../media/image34.png"/><Relationship Id="rId10" Type="http://schemas.openxmlformats.org/officeDocument/2006/relationships/image" Target="../media/image29.png"/><Relationship Id="rId19" Type="http://schemas.openxmlformats.org/officeDocument/2006/relationships/image" Target="../media/image38.png"/><Relationship Id="rId4" Type="http://schemas.openxmlformats.org/officeDocument/2006/relationships/image" Target="../media/image23.png"/><Relationship Id="rId9" Type="http://schemas.openxmlformats.org/officeDocument/2006/relationships/image" Target="../media/image28.png"/><Relationship Id="rId14" Type="http://schemas.openxmlformats.org/officeDocument/2006/relationships/image" Target="../media/image33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13" Type="http://schemas.openxmlformats.org/officeDocument/2006/relationships/image" Target="../media/image52.png"/><Relationship Id="rId3" Type="http://schemas.openxmlformats.org/officeDocument/2006/relationships/image" Target="../media/image42.emf"/><Relationship Id="rId7" Type="http://schemas.openxmlformats.org/officeDocument/2006/relationships/image" Target="../media/image46.png"/><Relationship Id="rId12" Type="http://schemas.openxmlformats.org/officeDocument/2006/relationships/image" Target="../media/image51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5.png"/><Relationship Id="rId11" Type="http://schemas.openxmlformats.org/officeDocument/2006/relationships/image" Target="../media/image50.png"/><Relationship Id="rId5" Type="http://schemas.openxmlformats.org/officeDocument/2006/relationships/image" Target="../media/image44.png"/><Relationship Id="rId15" Type="http://schemas.openxmlformats.org/officeDocument/2006/relationships/image" Target="../media/image54.png"/><Relationship Id="rId10" Type="http://schemas.openxmlformats.org/officeDocument/2006/relationships/image" Target="../media/image49.png"/><Relationship Id="rId4" Type="http://schemas.openxmlformats.org/officeDocument/2006/relationships/image" Target="../media/image43.png"/><Relationship Id="rId9" Type="http://schemas.openxmlformats.org/officeDocument/2006/relationships/image" Target="../media/image48.png"/><Relationship Id="rId14" Type="http://schemas.openxmlformats.org/officeDocument/2006/relationships/image" Target="../media/image53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1.png"/><Relationship Id="rId13" Type="http://schemas.openxmlformats.org/officeDocument/2006/relationships/image" Target="../media/image65.png"/><Relationship Id="rId3" Type="http://schemas.openxmlformats.org/officeDocument/2006/relationships/image" Target="../media/image56.png"/><Relationship Id="rId7" Type="http://schemas.openxmlformats.org/officeDocument/2006/relationships/image" Target="../media/image60.png"/><Relationship Id="rId12" Type="http://schemas.openxmlformats.org/officeDocument/2006/relationships/image" Target="../media/image64.png"/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9.png"/><Relationship Id="rId11" Type="http://schemas.openxmlformats.org/officeDocument/2006/relationships/image" Target="../media/image63.png"/><Relationship Id="rId5" Type="http://schemas.openxmlformats.org/officeDocument/2006/relationships/image" Target="../media/image58.png"/><Relationship Id="rId10" Type="http://schemas.openxmlformats.org/officeDocument/2006/relationships/image" Target="../media/image15.emf"/><Relationship Id="rId4" Type="http://schemas.openxmlformats.org/officeDocument/2006/relationships/image" Target="../media/image57.png"/><Relationship Id="rId9" Type="http://schemas.openxmlformats.org/officeDocument/2006/relationships/image" Target="../media/image62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1.png"/><Relationship Id="rId13" Type="http://schemas.openxmlformats.org/officeDocument/2006/relationships/image" Target="../media/image76.png"/><Relationship Id="rId3" Type="http://schemas.openxmlformats.org/officeDocument/2006/relationships/image" Target="../media/image42.emf"/><Relationship Id="rId7" Type="http://schemas.openxmlformats.org/officeDocument/2006/relationships/image" Target="../media/image70.png"/><Relationship Id="rId12" Type="http://schemas.openxmlformats.org/officeDocument/2006/relationships/image" Target="../media/image75.png"/><Relationship Id="rId17" Type="http://schemas.openxmlformats.org/officeDocument/2006/relationships/image" Target="../media/image80.png"/><Relationship Id="rId2" Type="http://schemas.openxmlformats.org/officeDocument/2006/relationships/image" Target="../media/image66.png"/><Relationship Id="rId16" Type="http://schemas.openxmlformats.org/officeDocument/2006/relationships/image" Target="../media/image7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9.png"/><Relationship Id="rId11" Type="http://schemas.openxmlformats.org/officeDocument/2006/relationships/image" Target="../media/image74.png"/><Relationship Id="rId5" Type="http://schemas.openxmlformats.org/officeDocument/2006/relationships/image" Target="../media/image68.png"/><Relationship Id="rId15" Type="http://schemas.openxmlformats.org/officeDocument/2006/relationships/image" Target="../media/image78.png"/><Relationship Id="rId10" Type="http://schemas.openxmlformats.org/officeDocument/2006/relationships/image" Target="../media/image73.png"/><Relationship Id="rId4" Type="http://schemas.openxmlformats.org/officeDocument/2006/relationships/image" Target="../media/image67.png"/><Relationship Id="rId9" Type="http://schemas.openxmlformats.org/officeDocument/2006/relationships/image" Target="../media/image72.png"/><Relationship Id="rId14" Type="http://schemas.openxmlformats.org/officeDocument/2006/relationships/image" Target="../media/image77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6.png"/><Relationship Id="rId3" Type="http://schemas.openxmlformats.org/officeDocument/2006/relationships/image" Target="../media/image82.png"/><Relationship Id="rId7" Type="http://schemas.openxmlformats.org/officeDocument/2006/relationships/image" Target="../media/image85.png"/><Relationship Id="rId2" Type="http://schemas.openxmlformats.org/officeDocument/2006/relationships/image" Target="../media/image8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4.png"/><Relationship Id="rId5" Type="http://schemas.openxmlformats.org/officeDocument/2006/relationships/image" Target="../media/image62.png"/><Relationship Id="rId10" Type="http://schemas.openxmlformats.org/officeDocument/2006/relationships/image" Target="../media/image88.png"/><Relationship Id="rId4" Type="http://schemas.openxmlformats.org/officeDocument/2006/relationships/image" Target="../media/image83.png"/><Relationship Id="rId9" Type="http://schemas.openxmlformats.org/officeDocument/2006/relationships/image" Target="../media/image87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0.png"/><Relationship Id="rId2" Type="http://schemas.openxmlformats.org/officeDocument/2006/relationships/image" Target="../media/image8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2.png"/><Relationship Id="rId4" Type="http://schemas.openxmlformats.org/officeDocument/2006/relationships/image" Target="../media/image9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3.png"/><Relationship Id="rId7" Type="http://schemas.openxmlformats.org/officeDocument/2006/relationships/image" Target="../media/image97.png"/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6.png"/><Relationship Id="rId5" Type="http://schemas.openxmlformats.org/officeDocument/2006/relationships/image" Target="../media/image95.png"/><Relationship Id="rId4" Type="http://schemas.openxmlformats.org/officeDocument/2006/relationships/image" Target="../media/image9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hyperlink" Target="mailto:vild.m@fce.vutbr.cz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fce.vutbr.cz/KDK/vild.m/" TargetMode="External"/><Relationship Id="rId5" Type="http://schemas.openxmlformats.org/officeDocument/2006/relationships/hyperlink" Target="https://www.scopus.com/authid/detail.uri?authorId=56188615700" TargetMode="External"/><Relationship Id="rId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Q5ez9i8GFT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emf"/><Relationship Id="rId4" Type="http://schemas.openxmlformats.org/officeDocument/2006/relationships/hyperlink" Target="https://www.youtube.com/watch?v=5hdwcnP7XLk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D496E5E-4976-E933-97B5-1E57CC15BDD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3200" dirty="0"/>
              <a:t>BOA00</a:t>
            </a:r>
            <a:r>
              <a:rPr lang="cs-CZ" sz="3200" dirty="0"/>
              <a:t>9</a:t>
            </a:r>
            <a:endParaRPr lang="en-US" sz="32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2F06B0-1F40-D574-D8DB-37D3014F846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Ing. Martin Vild, Ph.D.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4CD9D6-F97C-ADA7-8E0D-DFC0B163DB6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10/2024 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FE3DD58E-7DCB-BE97-4296-AB015D1DA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/>
              <a:t>Kovové konstrukce II</a:t>
            </a:r>
            <a:endParaRPr lang="en-US" sz="4000" dirty="0"/>
          </a:p>
        </p:txBody>
      </p:sp>
      <p:pic>
        <p:nvPicPr>
          <p:cNvPr id="6" name="Picture 2" descr="https://www.vutbr.cz/data_storage/multimedia/jvs/loga/02_fakulty/FAST/1-zakladni/EN/PNG/FCE_color_RGB_EN.png">
            <a:extLst>
              <a:ext uri="{FF2B5EF4-FFF2-40B4-BE49-F238E27FC236}">
                <a16:creationId xmlns:a16="http://schemas.microsoft.com/office/drawing/2014/main" id="{7C5F53A3-4C3E-BD7C-6079-581A0283FE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303912" cy="122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43119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A4733-5770-6782-DBE1-505A15C6C7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Zatížení průvlaku</a:t>
            </a:r>
            <a:endParaRPr lang="en-US" dirty="0"/>
          </a:p>
        </p:txBody>
      </p:sp>
      <p:pic>
        <p:nvPicPr>
          <p:cNvPr id="4" name="Obrázek 5">
            <a:extLst>
              <a:ext uri="{FF2B5EF4-FFF2-40B4-BE49-F238E27FC236}">
                <a16:creationId xmlns:a16="http://schemas.microsoft.com/office/drawing/2014/main" id="{2C75BA49-26A8-834F-EDFA-2DB74B1607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59896" y="1468287"/>
            <a:ext cx="6896997" cy="4810042"/>
          </a:xfrm>
          <a:prstGeom prst="rect">
            <a:avLst/>
          </a:prstGeom>
        </p:spPr>
      </p:pic>
      <p:sp>
        <p:nvSpPr>
          <p:cNvPr id="5" name="Ovál 11">
            <a:extLst>
              <a:ext uri="{FF2B5EF4-FFF2-40B4-BE49-F238E27FC236}">
                <a16:creationId xmlns:a16="http://schemas.microsoft.com/office/drawing/2014/main" id="{E7725793-C895-B274-DA56-C1363B89FC4C}"/>
              </a:ext>
            </a:extLst>
          </p:cNvPr>
          <p:cNvSpPr/>
          <p:nvPr/>
        </p:nvSpPr>
        <p:spPr>
          <a:xfrm>
            <a:off x="8586936" y="5210732"/>
            <a:ext cx="533400" cy="1092200"/>
          </a:xfrm>
          <a:prstGeom prst="ellipse">
            <a:avLst/>
          </a:prstGeom>
          <a:noFill/>
          <a:ln w="952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Obdélník 13">
            <a:extLst>
              <a:ext uri="{FF2B5EF4-FFF2-40B4-BE49-F238E27FC236}">
                <a16:creationId xmlns:a16="http://schemas.microsoft.com/office/drawing/2014/main" id="{7F7C2217-C973-1504-5357-F5AD960FC039}"/>
              </a:ext>
            </a:extLst>
          </p:cNvPr>
          <p:cNvSpPr/>
          <p:nvPr/>
        </p:nvSpPr>
        <p:spPr>
          <a:xfrm>
            <a:off x="9120336" y="5756832"/>
            <a:ext cx="8366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cs-CZ" baseline="-25000" dirty="0" err="1">
                <a:latin typeface="Calibri" panose="020F0502020204030204" pitchFamily="34" charset="0"/>
                <a:cs typeface="Calibri" panose="020F0502020204030204" pitchFamily="34" charset="0"/>
              </a:rPr>
              <a:t>Ed,max</a:t>
            </a:r>
            <a:endParaRPr lang="en-GB" baseline="-25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4D51B4-5D01-1DB8-F9CE-A7D9272027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84785"/>
            <a:ext cx="4982344" cy="4641379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Vlastní tíha průvlaku (ZS1)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Reakce stropnic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cs-CZ" dirty="0"/>
              <a:t>Stálé (ZS2)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cs-CZ" dirty="0"/>
              <a:t>Proměnné (ZS3)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Kombinace</a:t>
            </a:r>
            <a:br>
              <a:rPr lang="cs-CZ" dirty="0"/>
            </a:br>
            <a:r>
              <a:rPr lang="cs-CZ" dirty="0"/>
              <a:t>K1 = ZS1 + ZS2 + ZS3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50327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ECDD7F-6DB5-E5F3-F1B6-73550327A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Odhad průřezu průvlaku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396F761-F22F-6740-990D-F36C83E32C4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dirty="0">
                    <a:solidFill>
                      <a:schemeClr val="tx1"/>
                    </a:solidFill>
                  </a:rPr>
                  <a:t>Zjednodušená metoda posouzení:</a:t>
                </a: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cs-CZ" dirty="0">
                    <a:solidFill>
                      <a:schemeClr val="tx1"/>
                    </a:solidFill>
                  </a:rPr>
                  <a:t>Předpoklad plastického působení</a:t>
                </a: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cs-CZ" dirty="0">
                    <a:solidFill>
                      <a:schemeClr val="tx1"/>
                    </a:solidFill>
                  </a:rPr>
                  <a:t>Momentová únosnost T-pásů</a:t>
                </a:r>
                <a:br>
                  <a:rPr lang="cs-CZ" dirty="0">
                    <a:solidFill>
                      <a:schemeClr val="tx1"/>
                    </a:solidFill>
                  </a:rPr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en-GB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𝑝𝑙</m:t>
                        </m:r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𝑅𝑑</m:t>
                        </m:r>
                      </m:sub>
                    </m:sSub>
                    <m:r>
                      <a:rPr lang="en-GB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GB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GB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b>
                      <m:sSubPr>
                        <m:ctrlPr>
                          <a:rPr lang="en-GB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</m:sub>
                    </m:sSub>
                    <m:r>
                      <a:rPr lang="en-GB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b>
                      <m:sSubPr>
                        <m:ctrlPr>
                          <a:rPr lang="en-GB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</m:sub>
                    </m:sSub>
                  </m:oMath>
                </a14:m>
                <a:r>
                  <a:rPr lang="cs-CZ" dirty="0">
                    <a:solidFill>
                      <a:schemeClr val="tx1"/>
                    </a:solidFill>
                  </a:rPr>
                  <a:t> </a:t>
                </a:r>
                <a:endParaRPr lang="en-GB" dirty="0">
                  <a:solidFill>
                    <a:schemeClr val="tx1"/>
                  </a:solidFill>
                </a:endParaRP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cs-CZ" dirty="0">
                    <a:solidFill>
                      <a:schemeClr val="tx1"/>
                    </a:solidFill>
                  </a:rPr>
                  <a:t>Smyková únosnost T-pásů</a:t>
                </a:r>
                <a:br>
                  <a:rPr lang="cs-CZ" dirty="0">
                    <a:solidFill>
                      <a:schemeClr val="tx1"/>
                    </a:solidFill>
                  </a:rPr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en-GB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𝑝𝑙</m:t>
                        </m:r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𝑅𝑑</m:t>
                        </m:r>
                      </m:sub>
                    </m:sSub>
                    <m:r>
                      <a:rPr lang="en-GB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sSub>
                          <m:sSubPr>
                            <m:ctrlPr>
                              <a:rPr lang="en-GB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cs-CZ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𝑉</m:t>
                            </m:r>
                            <m:r>
                              <a:rPr lang="cs-CZ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cs-CZ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𝑇</m:t>
                            </m:r>
                          </m:sub>
                        </m:sSub>
                        <m:r>
                          <a:rPr lang="cs-CZ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sSub>
                          <m:sSubPr>
                            <m:ctrlPr>
                              <a:rPr lang="en-GB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cs-CZ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cs-CZ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cs-CZ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𝑑</m:t>
                            </m:r>
                          </m:sub>
                        </m:sSub>
                      </m:num>
                      <m:den>
                        <m:rad>
                          <m:radPr>
                            <m:degHide m:val="on"/>
                            <m:ctrlPr>
                              <a:rPr lang="en-GB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cs-CZ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den>
                    </m:f>
                  </m:oMath>
                </a14:m>
                <a:r>
                  <a:rPr lang="cs-CZ" dirty="0">
                    <a:solidFill>
                      <a:schemeClr val="tx1"/>
                    </a:solidFill>
                  </a:rPr>
                  <a:t> </a:t>
                </a:r>
                <a:endParaRPr lang="en-GB" dirty="0">
                  <a:solidFill>
                    <a:schemeClr val="tx1"/>
                  </a:solidFill>
                </a:endParaRP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cs-CZ" dirty="0">
                    <a:solidFill>
                      <a:schemeClr val="tx1"/>
                    </a:solidFill>
                  </a:rPr>
                  <a:t>Smyk sloupku</a:t>
                </a:r>
                <a:br>
                  <a:rPr lang="cs-CZ" dirty="0">
                    <a:solidFill>
                      <a:schemeClr val="tx1"/>
                    </a:solidFill>
                  </a:rPr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en-GB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𝑝𝑙</m:t>
                        </m:r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𝑅𝑑</m:t>
                        </m:r>
                      </m:sub>
                    </m:sSub>
                    <m:r>
                      <a:rPr lang="en-GB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sSub>
                          <m:sSubPr>
                            <m:ctrlPr>
                              <a:rPr lang="en-GB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cs-CZ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𝑠</m:t>
                            </m:r>
                            <m:r>
                              <a:rPr lang="cs-CZ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cs-CZ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𝑤</m:t>
                            </m:r>
                          </m:sub>
                        </m:sSub>
                        <m:r>
                          <a:rPr lang="cs-CZ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sSub>
                          <m:sSubPr>
                            <m:ctrlPr>
                              <a:rPr lang="en-GB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cs-CZ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cs-CZ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cs-CZ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𝑑</m:t>
                            </m:r>
                          </m:sub>
                        </m:sSub>
                      </m:num>
                      <m:den>
                        <m:rad>
                          <m:radPr>
                            <m:degHide m:val="on"/>
                            <m:ctrlPr>
                              <a:rPr lang="en-GB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cs-CZ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den>
                    </m:f>
                    <m:r>
                      <a:rPr lang="cs-CZ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cs-CZ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cs-CZ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𝑤</m:t>
                        </m:r>
                        <m:r>
                          <a:rPr lang="cs-CZ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sSub>
                          <m:sSubPr>
                            <m:ctrlPr>
                              <a:rPr lang="cs-CZ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cs-CZ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𝑤</m:t>
                            </m:r>
                          </m:sub>
                        </m:sSub>
                        <m:r>
                          <a:rPr lang="cs-CZ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sSub>
                          <m:sSubPr>
                            <m:ctrlPr>
                              <a:rPr lang="en-GB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cs-CZ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cs-CZ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cs-CZ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𝑑</m:t>
                            </m:r>
                          </m:sub>
                        </m:sSub>
                      </m:num>
                      <m:den>
                        <m:rad>
                          <m:radPr>
                            <m:degHide m:val="on"/>
                            <m:ctrlPr>
                              <a:rPr lang="en-GB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cs-CZ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den>
                    </m:f>
                  </m:oMath>
                </a14:m>
                <a:r>
                  <a:rPr lang="cs-CZ" dirty="0">
                    <a:solidFill>
                      <a:schemeClr val="tx1"/>
                    </a:solidFill>
                  </a:rPr>
                  <a:t> </a:t>
                </a:r>
                <a:endParaRPr lang="en-GB" dirty="0">
                  <a:solidFill>
                    <a:schemeClr val="tx1"/>
                  </a:solidFill>
                </a:endParaRP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396F761-F22F-6740-990D-F36C83E32C4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111" t="-14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Obrázek 19">
            <a:extLst>
              <a:ext uri="{FF2B5EF4-FFF2-40B4-BE49-F238E27FC236}">
                <a16:creationId xmlns:a16="http://schemas.microsoft.com/office/drawing/2014/main" id="{E8010CEB-82C5-6384-5D18-C1C3CED0FDE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51984" y="3779961"/>
            <a:ext cx="6240016" cy="2555301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5" name="Obdélník 27">
                <a:extLst>
                  <a:ext uri="{FF2B5EF4-FFF2-40B4-BE49-F238E27FC236}">
                    <a16:creationId xmlns:a16="http://schemas.microsoft.com/office/drawing/2014/main" id="{E12D50F4-9A8A-36EB-D8CD-46A318CA2D6F}"/>
                  </a:ext>
                </a:extLst>
              </p:cNvPr>
              <p:cNvSpPr/>
              <p:nvPr/>
            </p:nvSpPr>
            <p:spPr>
              <a:xfrm>
                <a:off x="9316012" y="4299136"/>
                <a:ext cx="488467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cs-CZ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𝑤</m:t>
                          </m:r>
                        </m:sub>
                      </m:sSub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5" name="Obdélník 27">
                <a:extLst>
                  <a:ext uri="{FF2B5EF4-FFF2-40B4-BE49-F238E27FC236}">
                    <a16:creationId xmlns:a16="http://schemas.microsoft.com/office/drawing/2014/main" id="{E12D50F4-9A8A-36EB-D8CD-46A318CA2D6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16012" y="4299136"/>
                <a:ext cx="488467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Přímá spojnice 33">
            <a:extLst>
              <a:ext uri="{FF2B5EF4-FFF2-40B4-BE49-F238E27FC236}">
                <a16:creationId xmlns:a16="http://schemas.microsoft.com/office/drawing/2014/main" id="{08FC525F-3F11-93AD-2123-5D7441DBAC23}"/>
              </a:ext>
            </a:extLst>
          </p:cNvPr>
          <p:cNvCxnSpPr>
            <a:cxnSpLocks/>
          </p:cNvCxnSpPr>
          <p:nvPr/>
        </p:nvCxnSpPr>
        <p:spPr>
          <a:xfrm>
            <a:off x="9048328" y="4485960"/>
            <a:ext cx="23042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35">
            <a:extLst>
              <a:ext uri="{FF2B5EF4-FFF2-40B4-BE49-F238E27FC236}">
                <a16:creationId xmlns:a16="http://schemas.microsoft.com/office/drawing/2014/main" id="{198310AB-5ECB-7517-6A67-DEA158C15304}"/>
              </a:ext>
            </a:extLst>
          </p:cNvPr>
          <p:cNvCxnSpPr>
            <a:cxnSpLocks/>
          </p:cNvCxnSpPr>
          <p:nvPr/>
        </p:nvCxnSpPr>
        <p:spPr>
          <a:xfrm flipV="1">
            <a:off x="9048328" y="4409172"/>
            <a:ext cx="154778" cy="2033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36">
            <a:extLst>
              <a:ext uri="{FF2B5EF4-FFF2-40B4-BE49-F238E27FC236}">
                <a16:creationId xmlns:a16="http://schemas.microsoft.com/office/drawing/2014/main" id="{941CA7FC-764E-3B9A-17DD-5C8956800019}"/>
              </a:ext>
            </a:extLst>
          </p:cNvPr>
          <p:cNvCxnSpPr>
            <a:cxnSpLocks/>
          </p:cNvCxnSpPr>
          <p:nvPr/>
        </p:nvCxnSpPr>
        <p:spPr>
          <a:xfrm flipV="1">
            <a:off x="9123971" y="4385501"/>
            <a:ext cx="154778" cy="2033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Obdélník 39">
                <a:extLst>
                  <a:ext uri="{FF2B5EF4-FFF2-40B4-BE49-F238E27FC236}">
                    <a16:creationId xmlns:a16="http://schemas.microsoft.com/office/drawing/2014/main" id="{C049E131-CC13-CF0B-C9E5-8A2B1E16B14F}"/>
                  </a:ext>
                </a:extLst>
              </p:cNvPr>
              <p:cNvSpPr/>
              <p:nvPr/>
            </p:nvSpPr>
            <p:spPr>
              <a:xfrm>
                <a:off x="9201360" y="5238099"/>
                <a:ext cx="664413" cy="38151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  <m:r>
                            <a:rPr lang="cs-CZ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9" name="Obdélník 39">
                <a:extLst>
                  <a:ext uri="{FF2B5EF4-FFF2-40B4-BE49-F238E27FC236}">
                    <a16:creationId xmlns:a16="http://schemas.microsoft.com/office/drawing/2014/main" id="{C049E131-CC13-CF0B-C9E5-8A2B1E16B14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01360" y="5238099"/>
                <a:ext cx="664413" cy="38151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Obdélník 40">
            <a:extLst>
              <a:ext uri="{FF2B5EF4-FFF2-40B4-BE49-F238E27FC236}">
                <a16:creationId xmlns:a16="http://schemas.microsoft.com/office/drawing/2014/main" id="{F5CCAB35-199D-5F1D-75D8-696BA650FD09}"/>
              </a:ext>
            </a:extLst>
          </p:cNvPr>
          <p:cNvSpPr/>
          <p:nvPr/>
        </p:nvSpPr>
        <p:spPr>
          <a:xfrm>
            <a:off x="9155641" y="5380607"/>
            <a:ext cx="45719" cy="3610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14" name="Obrázek 14">
            <a:extLst>
              <a:ext uri="{FF2B5EF4-FFF2-40B4-BE49-F238E27FC236}">
                <a16:creationId xmlns:a16="http://schemas.microsoft.com/office/drawing/2014/main" id="{82D9D396-92E4-3590-48F3-9EFB604C66F8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t="19372"/>
          <a:stretch/>
        </p:blipFill>
        <p:spPr>
          <a:xfrm>
            <a:off x="7606791" y="1484785"/>
            <a:ext cx="4248290" cy="1437983"/>
          </a:xfrm>
          <a:prstGeom prst="rect">
            <a:avLst/>
          </a:prstGeom>
        </p:spPr>
      </p:pic>
      <p:cxnSp>
        <p:nvCxnSpPr>
          <p:cNvPr id="15" name="Přímá spojnice se šipkou 16">
            <a:extLst>
              <a:ext uri="{FF2B5EF4-FFF2-40B4-BE49-F238E27FC236}">
                <a16:creationId xmlns:a16="http://schemas.microsoft.com/office/drawing/2014/main" id="{5D2A9D80-BBF8-A71F-993F-B39F8D896691}"/>
              </a:ext>
            </a:extLst>
          </p:cNvPr>
          <p:cNvCxnSpPr/>
          <p:nvPr/>
        </p:nvCxnSpPr>
        <p:spPr>
          <a:xfrm>
            <a:off x="8395033" y="1551912"/>
            <a:ext cx="0" cy="111135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6" name="Přímá spojnice se šipkou 18">
            <a:extLst>
              <a:ext uri="{FF2B5EF4-FFF2-40B4-BE49-F238E27FC236}">
                <a16:creationId xmlns:a16="http://schemas.microsoft.com/office/drawing/2014/main" id="{7BA0141C-83A3-4EA7-0E5C-E9AA491AA57C}"/>
              </a:ext>
            </a:extLst>
          </p:cNvPr>
          <p:cNvCxnSpPr/>
          <p:nvPr/>
        </p:nvCxnSpPr>
        <p:spPr>
          <a:xfrm>
            <a:off x="9742659" y="1528735"/>
            <a:ext cx="0" cy="111135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54702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61AAE5-627D-FF3B-30FF-9F6560133F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Posouzení průvlaku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BFCFE7-8964-963B-298C-0C30EBEBD3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Vierendeelův</a:t>
            </a:r>
            <a:r>
              <a:rPr lang="cs-CZ" dirty="0"/>
              <a:t> nosník</a:t>
            </a:r>
            <a:endParaRPr lang="en-US" dirty="0"/>
          </a:p>
        </p:txBody>
      </p:sp>
      <p:pic>
        <p:nvPicPr>
          <p:cNvPr id="4" name="Obrázek 2">
            <a:extLst>
              <a:ext uri="{FF2B5EF4-FFF2-40B4-BE49-F238E27FC236}">
                <a16:creationId xmlns:a16="http://schemas.microsoft.com/office/drawing/2014/main" id="{D7FA80A2-270C-FCC6-25D7-6943D78DD04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787"/>
          <a:stretch/>
        </p:blipFill>
        <p:spPr>
          <a:xfrm>
            <a:off x="4123891" y="1155828"/>
            <a:ext cx="7948773" cy="1867711"/>
          </a:xfrm>
          <a:prstGeom prst="rect">
            <a:avLst/>
          </a:prstGeom>
        </p:spPr>
      </p:pic>
      <p:pic>
        <p:nvPicPr>
          <p:cNvPr id="5" name="Obrázek 5">
            <a:extLst>
              <a:ext uri="{FF2B5EF4-FFF2-40B4-BE49-F238E27FC236}">
                <a16:creationId xmlns:a16="http://schemas.microsoft.com/office/drawing/2014/main" id="{484F576F-622A-E675-0274-C5C594394C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95800" y="3068960"/>
            <a:ext cx="7147154" cy="1642693"/>
          </a:xfrm>
          <a:prstGeom prst="rect">
            <a:avLst/>
          </a:prstGeom>
        </p:spPr>
      </p:pic>
      <p:pic>
        <p:nvPicPr>
          <p:cNvPr id="6" name="Obrázek 8">
            <a:extLst>
              <a:ext uri="{FF2B5EF4-FFF2-40B4-BE49-F238E27FC236}">
                <a16:creationId xmlns:a16="http://schemas.microsoft.com/office/drawing/2014/main" id="{04BD1948-476B-6069-D45D-AD676C8684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88513" y="4712462"/>
            <a:ext cx="7081736" cy="1663430"/>
          </a:xfrm>
          <a:prstGeom prst="rect">
            <a:avLst/>
          </a:prstGeom>
        </p:spPr>
      </p:pic>
      <p:sp>
        <p:nvSpPr>
          <p:cNvPr id="7" name="Obdélník 34">
            <a:extLst>
              <a:ext uri="{FF2B5EF4-FFF2-40B4-BE49-F238E27FC236}">
                <a16:creationId xmlns:a16="http://schemas.microsoft.com/office/drawing/2014/main" id="{21887F40-F2FD-6BC0-D018-286A214AAE4F}"/>
              </a:ext>
            </a:extLst>
          </p:cNvPr>
          <p:cNvSpPr/>
          <p:nvPr/>
        </p:nvSpPr>
        <p:spPr>
          <a:xfrm>
            <a:off x="609600" y="3474807"/>
            <a:ext cx="349120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>
                <a:cs typeface="Calibri" panose="020F0502020204030204" pitchFamily="34" charset="0"/>
              </a:rPr>
              <a:t>Náhrada rámovou konstrukcí</a:t>
            </a:r>
            <a:endParaRPr lang="en-GB" sz="2400" dirty="0"/>
          </a:p>
        </p:txBody>
      </p:sp>
      <p:sp>
        <p:nvSpPr>
          <p:cNvPr id="8" name="Obdélník 44">
            <a:extLst>
              <a:ext uri="{FF2B5EF4-FFF2-40B4-BE49-F238E27FC236}">
                <a16:creationId xmlns:a16="http://schemas.microsoft.com/office/drawing/2014/main" id="{15D3B27B-2922-4362-D7B9-B4D0968F2FF1}"/>
              </a:ext>
            </a:extLst>
          </p:cNvPr>
          <p:cNvSpPr/>
          <p:nvPr/>
        </p:nvSpPr>
        <p:spPr>
          <a:xfrm>
            <a:off x="609600" y="4640110"/>
            <a:ext cx="386219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>
                <a:cs typeface="Calibri" panose="020F0502020204030204" pitchFamily="34" charset="0"/>
              </a:rPr>
              <a:t>Další zjednodušení, vložení kloubů </a:t>
            </a:r>
          </a:p>
          <a:p>
            <a:r>
              <a:rPr lang="cs-CZ" sz="2400" dirty="0">
                <a:cs typeface="Calibri" panose="020F0502020204030204" pitchFamily="34" charset="0"/>
              </a:rPr>
              <a:t>Do nejslabších míst</a:t>
            </a:r>
            <a:endParaRPr lang="en-GB" sz="2400" dirty="0"/>
          </a:p>
        </p:txBody>
      </p:sp>
      <p:cxnSp>
        <p:nvCxnSpPr>
          <p:cNvPr id="10" name="Přímá spojnice se šipkou 45">
            <a:extLst>
              <a:ext uri="{FF2B5EF4-FFF2-40B4-BE49-F238E27FC236}">
                <a16:creationId xmlns:a16="http://schemas.microsoft.com/office/drawing/2014/main" id="{8CEC605B-65EA-8F8F-5235-86207AD963D9}"/>
              </a:ext>
            </a:extLst>
          </p:cNvPr>
          <p:cNvCxnSpPr>
            <a:cxnSpLocks/>
          </p:cNvCxnSpPr>
          <p:nvPr/>
        </p:nvCxnSpPr>
        <p:spPr>
          <a:xfrm>
            <a:off x="3431704" y="5373215"/>
            <a:ext cx="864096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45">
            <a:extLst>
              <a:ext uri="{FF2B5EF4-FFF2-40B4-BE49-F238E27FC236}">
                <a16:creationId xmlns:a16="http://schemas.microsoft.com/office/drawing/2014/main" id="{6A0B0546-9F44-C5A6-2415-76F97E9B16E8}"/>
              </a:ext>
            </a:extLst>
          </p:cNvPr>
          <p:cNvCxnSpPr>
            <a:cxnSpLocks/>
          </p:cNvCxnSpPr>
          <p:nvPr/>
        </p:nvCxnSpPr>
        <p:spPr>
          <a:xfrm flipV="1">
            <a:off x="3324417" y="3212976"/>
            <a:ext cx="1043391" cy="57629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75467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AAD454-7017-E6CF-49E1-CA7B2CC0EE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Vierendeelův</a:t>
            </a:r>
            <a:r>
              <a:rPr lang="cs-CZ" dirty="0"/>
              <a:t> nosník</a:t>
            </a:r>
            <a:endParaRPr lang="en-US" dirty="0"/>
          </a:p>
        </p:txBody>
      </p:sp>
      <p:pic>
        <p:nvPicPr>
          <p:cNvPr id="4" name="Obrázek 6">
            <a:extLst>
              <a:ext uri="{FF2B5EF4-FFF2-40B4-BE49-F238E27FC236}">
                <a16:creationId xmlns:a16="http://schemas.microsoft.com/office/drawing/2014/main" id="{2BC7A579-B439-5F9D-49A6-9FE886B615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975" y="1088600"/>
            <a:ext cx="10799779" cy="3853666"/>
          </a:xfrm>
          <a:prstGeom prst="rect">
            <a:avLst/>
          </a:prstGeom>
          <a:solidFill>
            <a:schemeClr val="bg1"/>
          </a:solidFill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ovéPole 21">
                <a:extLst>
                  <a:ext uri="{FF2B5EF4-FFF2-40B4-BE49-F238E27FC236}">
                    <a16:creationId xmlns:a16="http://schemas.microsoft.com/office/drawing/2014/main" id="{382C78E6-C64E-CE72-07A5-1F6F77655902}"/>
                  </a:ext>
                </a:extLst>
              </p:cNvPr>
              <p:cNvSpPr txBox="1"/>
              <p:nvPr/>
            </p:nvSpPr>
            <p:spPr>
              <a:xfrm>
                <a:off x="1458574" y="2780928"/>
                <a:ext cx="737550" cy="36933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400" i="1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</a:rPr>
                          </m:ctrlPr>
                        </m:sSubPr>
                        <m:e>
                          <m:r>
                            <a:rPr lang="en-GB" sz="2400" b="0" i="1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</a:rPr>
                            <m:t>𝑉</m:t>
                          </m:r>
                        </m:e>
                        <m:sub>
                          <m:r>
                            <a:rPr lang="en-GB" sz="2400" b="0" i="1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</a:rPr>
                            <m:t>𝐸𝑑</m:t>
                          </m:r>
                        </m:sub>
                      </m:sSub>
                    </m:oMath>
                  </m:oMathPara>
                </a14:m>
                <a:endParaRPr lang="en-GB" sz="2400" dirty="0">
                  <a:ln>
                    <a:noFill/>
                  </a:ln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6" name="TextovéPole 21">
                <a:extLst>
                  <a:ext uri="{FF2B5EF4-FFF2-40B4-BE49-F238E27FC236}">
                    <a16:creationId xmlns:a16="http://schemas.microsoft.com/office/drawing/2014/main" id="{382C78E6-C64E-CE72-07A5-1F6F776559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8574" y="2780928"/>
                <a:ext cx="737550" cy="369332"/>
              </a:xfrm>
              <a:prstGeom prst="rect">
                <a:avLst/>
              </a:prstGeom>
              <a:blipFill>
                <a:blip r:embed="rId3"/>
                <a:stretch>
                  <a:fillRect b="-196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ovéPole 17">
                <a:extLst>
                  <a:ext uri="{FF2B5EF4-FFF2-40B4-BE49-F238E27FC236}">
                    <a16:creationId xmlns:a16="http://schemas.microsoft.com/office/drawing/2014/main" id="{6F480A16-20A6-278C-D001-81F126348BFD}"/>
                  </a:ext>
                </a:extLst>
              </p:cNvPr>
              <p:cNvSpPr txBox="1"/>
              <p:nvPr/>
            </p:nvSpPr>
            <p:spPr>
              <a:xfrm>
                <a:off x="644637" y="3511893"/>
                <a:ext cx="737550" cy="36933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400" i="1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</a:rPr>
                          </m:ctrlPr>
                        </m:sSubPr>
                        <m:e>
                          <m:r>
                            <a:rPr lang="en-GB" sz="2400" b="0" i="1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</a:rPr>
                            <m:t>𝑀</m:t>
                          </m:r>
                        </m:e>
                        <m:sub>
                          <m:r>
                            <a:rPr lang="en-GB" sz="2400" b="0" i="1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</a:rPr>
                            <m:t>𝐸𝑑</m:t>
                          </m:r>
                        </m:sub>
                      </m:sSub>
                    </m:oMath>
                  </m:oMathPara>
                </a14:m>
                <a:endParaRPr lang="en-GB" sz="2400" dirty="0">
                  <a:ln>
                    <a:noFill/>
                  </a:ln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7" name="TextovéPole 17">
                <a:extLst>
                  <a:ext uri="{FF2B5EF4-FFF2-40B4-BE49-F238E27FC236}">
                    <a16:creationId xmlns:a16="http://schemas.microsoft.com/office/drawing/2014/main" id="{6F480A16-20A6-278C-D001-81F126348B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637" y="3511893"/>
                <a:ext cx="737550" cy="369332"/>
              </a:xfrm>
              <a:prstGeom prst="rect">
                <a:avLst/>
              </a:prstGeom>
              <a:blipFill>
                <a:blip r:embed="rId4"/>
                <a:stretch>
                  <a:fillRect l="-826" b="-196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ovéPole 18">
                <a:extLst>
                  <a:ext uri="{FF2B5EF4-FFF2-40B4-BE49-F238E27FC236}">
                    <a16:creationId xmlns:a16="http://schemas.microsoft.com/office/drawing/2014/main" id="{27CEC305-90E3-CD7C-4FB8-261D82DD2564}"/>
                  </a:ext>
                </a:extLst>
              </p:cNvPr>
              <p:cNvSpPr txBox="1"/>
              <p:nvPr/>
            </p:nvSpPr>
            <p:spPr>
              <a:xfrm>
                <a:off x="3260020" y="2780928"/>
                <a:ext cx="737550" cy="36933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400" i="1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</a:rPr>
                          </m:ctrlPr>
                        </m:sSubPr>
                        <m:e>
                          <m:r>
                            <a:rPr lang="en-GB" sz="2400" b="0" i="1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</a:rPr>
                            <m:t>𝑉</m:t>
                          </m:r>
                        </m:e>
                        <m:sub>
                          <m:r>
                            <a:rPr lang="en-GB" sz="2400" b="0" i="1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</a:rPr>
                            <m:t>𝐸𝑑</m:t>
                          </m:r>
                        </m:sub>
                      </m:sSub>
                    </m:oMath>
                  </m:oMathPara>
                </a14:m>
                <a:endParaRPr lang="en-GB" sz="2400" dirty="0">
                  <a:ln>
                    <a:noFill/>
                  </a:ln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8" name="TextovéPole 18">
                <a:extLst>
                  <a:ext uri="{FF2B5EF4-FFF2-40B4-BE49-F238E27FC236}">
                    <a16:creationId xmlns:a16="http://schemas.microsoft.com/office/drawing/2014/main" id="{27CEC305-90E3-CD7C-4FB8-261D82DD25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0020" y="2780928"/>
                <a:ext cx="737550" cy="369332"/>
              </a:xfrm>
              <a:prstGeom prst="rect">
                <a:avLst/>
              </a:prstGeom>
              <a:blipFill>
                <a:blip r:embed="rId5"/>
                <a:stretch>
                  <a:fillRect b="-196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ovéPole 20">
                <a:extLst>
                  <a:ext uri="{FF2B5EF4-FFF2-40B4-BE49-F238E27FC236}">
                    <a16:creationId xmlns:a16="http://schemas.microsoft.com/office/drawing/2014/main" id="{D0BB654B-FB3B-07D8-8CE6-210B515E848E}"/>
                  </a:ext>
                </a:extLst>
              </p:cNvPr>
              <p:cNvSpPr txBox="1"/>
              <p:nvPr/>
            </p:nvSpPr>
            <p:spPr>
              <a:xfrm>
                <a:off x="4088925" y="1997137"/>
                <a:ext cx="737550" cy="36933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400" i="1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</a:rPr>
                          </m:ctrlPr>
                        </m:sSubPr>
                        <m:e>
                          <m:r>
                            <a:rPr lang="en-GB" sz="2400" b="0" i="1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</a:rPr>
                            <m:t>𝑀</m:t>
                          </m:r>
                        </m:e>
                        <m:sub>
                          <m:r>
                            <a:rPr lang="en-GB" sz="2400" b="0" i="1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</a:rPr>
                            <m:t>𝐸𝑑</m:t>
                          </m:r>
                        </m:sub>
                      </m:sSub>
                    </m:oMath>
                  </m:oMathPara>
                </a14:m>
                <a:endParaRPr lang="en-GB" sz="2400" dirty="0">
                  <a:ln>
                    <a:noFill/>
                  </a:ln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9" name="TextovéPole 20">
                <a:extLst>
                  <a:ext uri="{FF2B5EF4-FFF2-40B4-BE49-F238E27FC236}">
                    <a16:creationId xmlns:a16="http://schemas.microsoft.com/office/drawing/2014/main" id="{D0BB654B-FB3B-07D8-8CE6-210B515E84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8925" y="1997137"/>
                <a:ext cx="737550" cy="369332"/>
              </a:xfrm>
              <a:prstGeom prst="rect">
                <a:avLst/>
              </a:prstGeom>
              <a:blipFill>
                <a:blip r:embed="rId6"/>
                <a:stretch>
                  <a:fillRect l="-826" b="-2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ovéPole 24">
                <a:extLst>
                  <a:ext uri="{FF2B5EF4-FFF2-40B4-BE49-F238E27FC236}">
                    <a16:creationId xmlns:a16="http://schemas.microsoft.com/office/drawing/2014/main" id="{5CE94914-D932-B6C0-340D-974744B4DCB4}"/>
                  </a:ext>
                </a:extLst>
              </p:cNvPr>
              <p:cNvSpPr txBox="1"/>
              <p:nvPr/>
            </p:nvSpPr>
            <p:spPr>
              <a:xfrm>
                <a:off x="4826475" y="1196752"/>
                <a:ext cx="737550" cy="385555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400" i="1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</a:rPr>
                          </m:ctrlPr>
                        </m:sSubPr>
                        <m:e>
                          <m:r>
                            <a:rPr lang="en-GB" sz="2400" b="0" i="1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</a:rPr>
                            <m:t>𝑉</m:t>
                          </m:r>
                        </m:e>
                        <m:sub>
                          <m:r>
                            <a:rPr lang="en-GB" sz="2400" b="0" i="1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</a:rPr>
                            <m:t>𝑇</m:t>
                          </m:r>
                          <m:r>
                            <a:rPr lang="en-GB" sz="2400" b="0" i="1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</a:rPr>
                            <m:t>,</m:t>
                          </m:r>
                          <m:r>
                            <a:rPr lang="en-GB" sz="2400" b="0" i="1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</a:rPr>
                            <m:t>𝐸𝑑</m:t>
                          </m:r>
                        </m:sub>
                      </m:sSub>
                    </m:oMath>
                  </m:oMathPara>
                </a14:m>
                <a:endParaRPr lang="en-GB" sz="2400" dirty="0">
                  <a:ln>
                    <a:noFill/>
                  </a:ln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0" name="TextovéPole 24">
                <a:extLst>
                  <a:ext uri="{FF2B5EF4-FFF2-40B4-BE49-F238E27FC236}">
                    <a16:creationId xmlns:a16="http://schemas.microsoft.com/office/drawing/2014/main" id="{5CE94914-D932-B6C0-340D-974744B4DC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6475" y="1196752"/>
                <a:ext cx="737550" cy="385555"/>
              </a:xfrm>
              <a:prstGeom prst="rect">
                <a:avLst/>
              </a:prstGeom>
              <a:blipFill>
                <a:blip r:embed="rId7"/>
                <a:stretch>
                  <a:fillRect l="-6612" r="-826" b="-12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ovéPole 25">
                <a:extLst>
                  <a:ext uri="{FF2B5EF4-FFF2-40B4-BE49-F238E27FC236}">
                    <a16:creationId xmlns:a16="http://schemas.microsoft.com/office/drawing/2014/main" id="{AEF22332-CA43-A269-495E-26EDE04D9FEA}"/>
                  </a:ext>
                </a:extLst>
              </p:cNvPr>
              <p:cNvSpPr txBox="1"/>
              <p:nvPr/>
            </p:nvSpPr>
            <p:spPr>
              <a:xfrm>
                <a:off x="4826475" y="1755177"/>
                <a:ext cx="737550" cy="385555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400" i="1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</a:rPr>
                          </m:ctrlPr>
                        </m:sSubPr>
                        <m:e>
                          <m:r>
                            <a:rPr lang="en-GB" sz="2400" b="0" i="1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</a:rPr>
                            <m:t>𝑁</m:t>
                          </m:r>
                        </m:e>
                        <m:sub>
                          <m:r>
                            <a:rPr lang="en-GB" sz="2400" b="0" i="1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</a:rPr>
                            <m:t>𝑀</m:t>
                          </m:r>
                          <m:r>
                            <a:rPr lang="en-GB" sz="2400" b="0" i="1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</a:rPr>
                            <m:t>,</m:t>
                          </m:r>
                          <m:r>
                            <a:rPr lang="en-GB" sz="2400" b="0" i="1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</a:rPr>
                            <m:t>𝐸𝑑</m:t>
                          </m:r>
                        </m:sub>
                      </m:sSub>
                    </m:oMath>
                  </m:oMathPara>
                </a14:m>
                <a:endParaRPr lang="en-GB" sz="2400" dirty="0">
                  <a:ln>
                    <a:noFill/>
                  </a:ln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1" name="TextovéPole 25">
                <a:extLst>
                  <a:ext uri="{FF2B5EF4-FFF2-40B4-BE49-F238E27FC236}">
                    <a16:creationId xmlns:a16="http://schemas.microsoft.com/office/drawing/2014/main" id="{AEF22332-CA43-A269-495E-26EDE04D9F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6475" y="1755177"/>
                <a:ext cx="737550" cy="385555"/>
              </a:xfrm>
              <a:prstGeom prst="rect">
                <a:avLst/>
              </a:prstGeom>
              <a:blipFill>
                <a:blip r:embed="rId8"/>
                <a:stretch>
                  <a:fillRect l="-14050" r="-7438" b="-126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ovéPole 27">
                <a:extLst>
                  <a:ext uri="{FF2B5EF4-FFF2-40B4-BE49-F238E27FC236}">
                    <a16:creationId xmlns:a16="http://schemas.microsoft.com/office/drawing/2014/main" id="{03B76309-2829-1A1B-4AFA-4811844D4AFA}"/>
                  </a:ext>
                </a:extLst>
              </p:cNvPr>
              <p:cNvSpPr txBox="1"/>
              <p:nvPr/>
            </p:nvSpPr>
            <p:spPr>
              <a:xfrm>
                <a:off x="4826475" y="3253515"/>
                <a:ext cx="737550" cy="385555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400" i="1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</a:rPr>
                          </m:ctrlPr>
                        </m:sSubPr>
                        <m:e>
                          <m:r>
                            <a:rPr lang="en-GB" sz="2400" b="0" i="1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</a:rPr>
                            <m:t>𝑉</m:t>
                          </m:r>
                        </m:e>
                        <m:sub>
                          <m:r>
                            <a:rPr lang="en-GB" sz="2400" b="0" i="1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</a:rPr>
                            <m:t>𝑇</m:t>
                          </m:r>
                          <m:r>
                            <a:rPr lang="en-GB" sz="2400" b="0" i="1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</a:rPr>
                            <m:t>,</m:t>
                          </m:r>
                          <m:r>
                            <a:rPr lang="en-GB" sz="2400" b="0" i="1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</a:rPr>
                            <m:t>𝐸𝑑</m:t>
                          </m:r>
                        </m:sub>
                      </m:sSub>
                    </m:oMath>
                  </m:oMathPara>
                </a14:m>
                <a:endParaRPr lang="en-GB" sz="2400" dirty="0">
                  <a:ln>
                    <a:noFill/>
                  </a:ln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2" name="TextovéPole 27">
                <a:extLst>
                  <a:ext uri="{FF2B5EF4-FFF2-40B4-BE49-F238E27FC236}">
                    <a16:creationId xmlns:a16="http://schemas.microsoft.com/office/drawing/2014/main" id="{03B76309-2829-1A1B-4AFA-4811844D4A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6475" y="3253515"/>
                <a:ext cx="737550" cy="385555"/>
              </a:xfrm>
              <a:prstGeom prst="rect">
                <a:avLst/>
              </a:prstGeom>
              <a:blipFill>
                <a:blip r:embed="rId9"/>
                <a:stretch>
                  <a:fillRect l="-6612" r="-826" b="-126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ovéPole 29">
                <a:extLst>
                  <a:ext uri="{FF2B5EF4-FFF2-40B4-BE49-F238E27FC236}">
                    <a16:creationId xmlns:a16="http://schemas.microsoft.com/office/drawing/2014/main" id="{290BC11D-9BDA-1071-33EF-5ED1E7F9E33B}"/>
                  </a:ext>
                </a:extLst>
              </p:cNvPr>
              <p:cNvSpPr txBox="1"/>
              <p:nvPr/>
            </p:nvSpPr>
            <p:spPr>
              <a:xfrm>
                <a:off x="8370751" y="1478817"/>
                <a:ext cx="788879" cy="385555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400" i="1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</a:rPr>
                          </m:ctrlPr>
                        </m:sSubPr>
                        <m:e>
                          <m:r>
                            <a:rPr lang="en-GB" sz="2400" b="0" i="1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</a:rPr>
                            <m:t>𝑁</m:t>
                          </m:r>
                        </m:e>
                        <m:sub>
                          <m:r>
                            <a:rPr lang="en-GB" sz="2400" b="0" i="1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</a:rPr>
                            <m:t>𝑀</m:t>
                          </m:r>
                          <m:r>
                            <a:rPr lang="en-GB" sz="2400" b="0" i="1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</a:rPr>
                            <m:t>,</m:t>
                          </m:r>
                          <m:r>
                            <a:rPr lang="en-GB" sz="2400" b="0" i="1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</a:rPr>
                            <m:t>𝐸𝑑</m:t>
                          </m:r>
                        </m:sub>
                      </m:sSub>
                    </m:oMath>
                  </m:oMathPara>
                </a14:m>
                <a:endParaRPr lang="en-GB" sz="2400" dirty="0">
                  <a:ln>
                    <a:noFill/>
                  </a:ln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3" name="TextovéPole 29">
                <a:extLst>
                  <a:ext uri="{FF2B5EF4-FFF2-40B4-BE49-F238E27FC236}">
                    <a16:creationId xmlns:a16="http://schemas.microsoft.com/office/drawing/2014/main" id="{290BC11D-9BDA-1071-33EF-5ED1E7F9E3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70751" y="1478817"/>
                <a:ext cx="788879" cy="385555"/>
              </a:xfrm>
              <a:prstGeom prst="rect">
                <a:avLst/>
              </a:prstGeom>
              <a:blipFill>
                <a:blip r:embed="rId10"/>
                <a:stretch>
                  <a:fillRect l="-9231" r="-3846" b="-126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ovéPole 30">
                <a:extLst>
                  <a:ext uri="{FF2B5EF4-FFF2-40B4-BE49-F238E27FC236}">
                    <a16:creationId xmlns:a16="http://schemas.microsoft.com/office/drawing/2014/main" id="{CA7C7489-68D4-C09D-3C78-97BB9939F0E2}"/>
                  </a:ext>
                </a:extLst>
              </p:cNvPr>
              <p:cNvSpPr txBox="1"/>
              <p:nvPr/>
            </p:nvSpPr>
            <p:spPr>
              <a:xfrm>
                <a:off x="8238650" y="2317925"/>
                <a:ext cx="737550" cy="385555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400" i="1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</a:rPr>
                          </m:ctrlPr>
                        </m:sSubPr>
                        <m:e>
                          <m:r>
                            <a:rPr lang="en-GB" sz="2400" b="0" i="1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</a:rPr>
                            <m:t>𝑉</m:t>
                          </m:r>
                        </m:e>
                        <m:sub>
                          <m:r>
                            <a:rPr lang="en-GB" sz="2400" b="0" i="1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</a:rPr>
                            <m:t>𝑇</m:t>
                          </m:r>
                          <m:r>
                            <a:rPr lang="en-GB" sz="2400" b="0" i="1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</a:rPr>
                            <m:t>,</m:t>
                          </m:r>
                          <m:r>
                            <a:rPr lang="en-GB" sz="2400" b="0" i="1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</a:rPr>
                            <m:t>𝐸𝑑</m:t>
                          </m:r>
                        </m:sub>
                      </m:sSub>
                    </m:oMath>
                  </m:oMathPara>
                </a14:m>
                <a:endParaRPr lang="en-GB" sz="2400" dirty="0">
                  <a:ln>
                    <a:noFill/>
                  </a:ln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4" name="TextovéPole 30">
                <a:extLst>
                  <a:ext uri="{FF2B5EF4-FFF2-40B4-BE49-F238E27FC236}">
                    <a16:creationId xmlns:a16="http://schemas.microsoft.com/office/drawing/2014/main" id="{CA7C7489-68D4-C09D-3C78-97BB9939F0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38650" y="2317925"/>
                <a:ext cx="737550" cy="385555"/>
              </a:xfrm>
              <a:prstGeom prst="rect">
                <a:avLst/>
              </a:prstGeom>
              <a:blipFill>
                <a:blip r:embed="rId11"/>
                <a:stretch>
                  <a:fillRect l="-5785" r="-1653" b="-142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ovéPole 31">
                <a:extLst>
                  <a:ext uri="{FF2B5EF4-FFF2-40B4-BE49-F238E27FC236}">
                    <a16:creationId xmlns:a16="http://schemas.microsoft.com/office/drawing/2014/main" id="{DFB49E4A-32AE-31BB-D806-6CF05F3804F9}"/>
                  </a:ext>
                </a:extLst>
              </p:cNvPr>
              <p:cNvSpPr txBox="1"/>
              <p:nvPr/>
            </p:nvSpPr>
            <p:spPr>
              <a:xfrm>
                <a:off x="8238650" y="4339589"/>
                <a:ext cx="737550" cy="385555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400" i="1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</a:rPr>
                          </m:ctrlPr>
                        </m:sSubPr>
                        <m:e>
                          <m:r>
                            <a:rPr lang="en-GB" sz="2400" b="0" i="1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</a:rPr>
                            <m:t>𝑉</m:t>
                          </m:r>
                        </m:e>
                        <m:sub>
                          <m:r>
                            <a:rPr lang="en-GB" sz="2400" b="0" i="1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</a:rPr>
                            <m:t>𝑇</m:t>
                          </m:r>
                          <m:r>
                            <a:rPr lang="en-GB" sz="2400" b="0" i="1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</a:rPr>
                            <m:t>,</m:t>
                          </m:r>
                          <m:r>
                            <a:rPr lang="en-GB" sz="2400" b="0" i="1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</a:rPr>
                            <m:t>𝐸𝑑</m:t>
                          </m:r>
                        </m:sub>
                      </m:sSub>
                    </m:oMath>
                  </m:oMathPara>
                </a14:m>
                <a:endParaRPr lang="en-GB" sz="2400" dirty="0">
                  <a:ln>
                    <a:noFill/>
                  </a:ln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5" name="TextovéPole 31">
                <a:extLst>
                  <a:ext uri="{FF2B5EF4-FFF2-40B4-BE49-F238E27FC236}">
                    <a16:creationId xmlns:a16="http://schemas.microsoft.com/office/drawing/2014/main" id="{DFB49E4A-32AE-31BB-D806-6CF05F3804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38650" y="4339589"/>
                <a:ext cx="737550" cy="385555"/>
              </a:xfrm>
              <a:prstGeom prst="rect">
                <a:avLst/>
              </a:prstGeom>
              <a:blipFill>
                <a:blip r:embed="rId12"/>
                <a:stretch>
                  <a:fillRect l="-5785" r="-1653" b="-126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ovéPole 32">
                <a:extLst>
                  <a:ext uri="{FF2B5EF4-FFF2-40B4-BE49-F238E27FC236}">
                    <a16:creationId xmlns:a16="http://schemas.microsoft.com/office/drawing/2014/main" id="{A4901648-EDF8-F282-E17F-FC99A9F26164}"/>
                  </a:ext>
                </a:extLst>
              </p:cNvPr>
              <p:cNvSpPr txBox="1"/>
              <p:nvPr/>
            </p:nvSpPr>
            <p:spPr>
              <a:xfrm>
                <a:off x="8264180" y="3639070"/>
                <a:ext cx="788879" cy="385555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400" i="1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</a:rPr>
                          </m:ctrlPr>
                        </m:sSubPr>
                        <m:e>
                          <m:r>
                            <a:rPr lang="en-GB" sz="2400" b="0" i="1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</a:rPr>
                            <m:t>𝑁</m:t>
                          </m:r>
                        </m:e>
                        <m:sub>
                          <m:r>
                            <a:rPr lang="en-GB" sz="2400" b="0" i="1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</a:rPr>
                            <m:t>𝑀</m:t>
                          </m:r>
                          <m:r>
                            <a:rPr lang="en-GB" sz="2400" b="0" i="1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</a:rPr>
                            <m:t>,</m:t>
                          </m:r>
                          <m:r>
                            <a:rPr lang="en-GB" sz="2400" b="0" i="1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</a:rPr>
                            <m:t>𝐸𝑑</m:t>
                          </m:r>
                        </m:sub>
                      </m:sSub>
                    </m:oMath>
                  </m:oMathPara>
                </a14:m>
                <a:endParaRPr lang="en-GB" sz="2400" dirty="0">
                  <a:ln>
                    <a:noFill/>
                  </a:ln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6" name="TextovéPole 32">
                <a:extLst>
                  <a:ext uri="{FF2B5EF4-FFF2-40B4-BE49-F238E27FC236}">
                    <a16:creationId xmlns:a16="http://schemas.microsoft.com/office/drawing/2014/main" id="{A4901648-EDF8-F282-E17F-FC99A9F261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64180" y="3639070"/>
                <a:ext cx="788879" cy="385555"/>
              </a:xfrm>
              <a:prstGeom prst="rect">
                <a:avLst/>
              </a:prstGeom>
              <a:blipFill>
                <a:blip r:embed="rId13"/>
                <a:stretch>
                  <a:fillRect l="-10078" r="-3876" b="-126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ovéPole 33">
                <a:extLst>
                  <a:ext uri="{FF2B5EF4-FFF2-40B4-BE49-F238E27FC236}">
                    <a16:creationId xmlns:a16="http://schemas.microsoft.com/office/drawing/2014/main" id="{C0A98E05-30CA-5650-B0B9-C08E9D45B8DD}"/>
                  </a:ext>
                </a:extLst>
              </p:cNvPr>
              <p:cNvSpPr txBox="1"/>
              <p:nvPr/>
            </p:nvSpPr>
            <p:spPr>
              <a:xfrm>
                <a:off x="6446337" y="2425214"/>
                <a:ext cx="737550" cy="385555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400" i="1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</a:rPr>
                          </m:ctrlPr>
                        </m:sSubPr>
                        <m:e>
                          <m:r>
                            <a:rPr lang="en-GB" sz="2400" b="0" i="1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</a:rPr>
                            <m:t>𝑉</m:t>
                          </m:r>
                        </m:e>
                        <m:sub>
                          <m:r>
                            <a:rPr lang="cs-CZ" sz="2400" b="0" i="1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</a:rPr>
                            <m:t>𝑉</m:t>
                          </m:r>
                          <m:r>
                            <a:rPr lang="en-GB" sz="2400" b="0" i="1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</a:rPr>
                            <m:t>,</m:t>
                          </m:r>
                          <m:r>
                            <a:rPr lang="en-GB" sz="2400" b="0" i="1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</a:rPr>
                            <m:t>𝐸𝑑</m:t>
                          </m:r>
                        </m:sub>
                      </m:sSub>
                    </m:oMath>
                  </m:oMathPara>
                </a14:m>
                <a:endParaRPr lang="en-GB" sz="2400" dirty="0">
                  <a:ln>
                    <a:noFill/>
                  </a:ln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7" name="TextovéPole 33">
                <a:extLst>
                  <a:ext uri="{FF2B5EF4-FFF2-40B4-BE49-F238E27FC236}">
                    <a16:creationId xmlns:a16="http://schemas.microsoft.com/office/drawing/2014/main" id="{C0A98E05-30CA-5650-B0B9-C08E9D45B8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6337" y="2425214"/>
                <a:ext cx="737550" cy="385555"/>
              </a:xfrm>
              <a:prstGeom prst="rect">
                <a:avLst/>
              </a:prstGeom>
              <a:blipFill>
                <a:blip r:embed="rId14"/>
                <a:stretch>
                  <a:fillRect l="-6612" r="-1653" b="-126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ovéPole 35">
            <a:extLst>
              <a:ext uri="{FF2B5EF4-FFF2-40B4-BE49-F238E27FC236}">
                <a16:creationId xmlns:a16="http://schemas.microsoft.com/office/drawing/2014/main" id="{5B4CAE24-4CAA-88DB-0F77-08766B9488B2}"/>
              </a:ext>
            </a:extLst>
          </p:cNvPr>
          <p:cNvSpPr txBox="1"/>
          <p:nvPr/>
        </p:nvSpPr>
        <p:spPr>
          <a:xfrm>
            <a:off x="8586063" y="4012404"/>
            <a:ext cx="368775" cy="3693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GB" sz="2400" dirty="0"/>
              <a:t> </a:t>
            </a:r>
          </a:p>
        </p:txBody>
      </p:sp>
      <p:sp>
        <p:nvSpPr>
          <p:cNvPr id="19" name="TextovéPole 36">
            <a:extLst>
              <a:ext uri="{FF2B5EF4-FFF2-40B4-BE49-F238E27FC236}">
                <a16:creationId xmlns:a16="http://schemas.microsoft.com/office/drawing/2014/main" id="{73558660-0B91-DA32-DFDE-4DBFF9732E62}"/>
              </a:ext>
            </a:extLst>
          </p:cNvPr>
          <p:cNvSpPr txBox="1"/>
          <p:nvPr/>
        </p:nvSpPr>
        <p:spPr>
          <a:xfrm>
            <a:off x="5195250" y="4149080"/>
            <a:ext cx="368775" cy="3693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GB" sz="2400" dirty="0"/>
              <a:t>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ovéPole 28">
                <a:extLst>
                  <a:ext uri="{FF2B5EF4-FFF2-40B4-BE49-F238E27FC236}">
                    <a16:creationId xmlns:a16="http://schemas.microsoft.com/office/drawing/2014/main" id="{F46913E9-73A3-33D6-F578-60A9FFAF6D57}"/>
                  </a:ext>
                </a:extLst>
              </p:cNvPr>
              <p:cNvSpPr txBox="1"/>
              <p:nvPr/>
            </p:nvSpPr>
            <p:spPr>
              <a:xfrm>
                <a:off x="4528038" y="3922774"/>
                <a:ext cx="737550" cy="385555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400" i="1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</a:rPr>
                          </m:ctrlPr>
                        </m:sSubPr>
                        <m:e>
                          <m:r>
                            <a:rPr lang="en-GB" sz="2400" b="0" i="1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</a:rPr>
                            <m:t>𝑁</m:t>
                          </m:r>
                        </m:e>
                        <m:sub>
                          <m:r>
                            <a:rPr lang="en-GB" sz="2400" b="0" i="1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</a:rPr>
                            <m:t>𝑀</m:t>
                          </m:r>
                          <m:r>
                            <a:rPr lang="en-GB" sz="2400" b="0" i="1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</a:rPr>
                            <m:t>,</m:t>
                          </m:r>
                          <m:r>
                            <a:rPr lang="en-GB" sz="2400" b="0" i="1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</a:rPr>
                            <m:t>𝐸𝑑</m:t>
                          </m:r>
                        </m:sub>
                      </m:sSub>
                    </m:oMath>
                  </m:oMathPara>
                </a14:m>
                <a:endParaRPr lang="en-GB" sz="2400" dirty="0">
                  <a:ln>
                    <a:noFill/>
                  </a:ln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0" name="TextovéPole 28">
                <a:extLst>
                  <a:ext uri="{FF2B5EF4-FFF2-40B4-BE49-F238E27FC236}">
                    <a16:creationId xmlns:a16="http://schemas.microsoft.com/office/drawing/2014/main" id="{F46913E9-73A3-33D6-F578-60A9FFAF6D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8038" y="3922774"/>
                <a:ext cx="737550" cy="385555"/>
              </a:xfrm>
              <a:prstGeom prst="rect">
                <a:avLst/>
              </a:prstGeom>
              <a:blipFill>
                <a:blip r:embed="rId15"/>
                <a:stretch>
                  <a:fillRect l="-14050" r="-7438" b="-12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Přímá spojnice 10">
            <a:extLst>
              <a:ext uri="{FF2B5EF4-FFF2-40B4-BE49-F238E27FC236}">
                <a16:creationId xmlns:a16="http://schemas.microsoft.com/office/drawing/2014/main" id="{16B02D43-A686-7470-45EF-66560A25E137}"/>
              </a:ext>
            </a:extLst>
          </p:cNvPr>
          <p:cNvCxnSpPr/>
          <p:nvPr/>
        </p:nvCxnSpPr>
        <p:spPr>
          <a:xfrm>
            <a:off x="1458574" y="1861331"/>
            <a:ext cx="2538996" cy="1015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40">
            <a:extLst>
              <a:ext uri="{FF2B5EF4-FFF2-40B4-BE49-F238E27FC236}">
                <a16:creationId xmlns:a16="http://schemas.microsoft.com/office/drawing/2014/main" id="{24ACF4FE-4BF4-C453-DD31-377139C1B040}"/>
              </a:ext>
            </a:extLst>
          </p:cNvPr>
          <p:cNvCxnSpPr/>
          <p:nvPr/>
        </p:nvCxnSpPr>
        <p:spPr>
          <a:xfrm flipV="1">
            <a:off x="2696229" y="1874696"/>
            <a:ext cx="24273" cy="1117063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4" name="Ovál 41">
            <a:extLst>
              <a:ext uri="{FF2B5EF4-FFF2-40B4-BE49-F238E27FC236}">
                <a16:creationId xmlns:a16="http://schemas.microsoft.com/office/drawing/2014/main" id="{BFFF06F8-CB1B-1390-E897-0A0A96E17468}"/>
              </a:ext>
            </a:extLst>
          </p:cNvPr>
          <p:cNvSpPr/>
          <p:nvPr/>
        </p:nvSpPr>
        <p:spPr>
          <a:xfrm>
            <a:off x="1319889" y="1793428"/>
            <a:ext cx="159609" cy="13580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5" name="Ovál 42">
            <a:extLst>
              <a:ext uri="{FF2B5EF4-FFF2-40B4-BE49-F238E27FC236}">
                <a16:creationId xmlns:a16="http://schemas.microsoft.com/office/drawing/2014/main" id="{BD43A94F-A93A-6E76-3245-BBB728EB971F}"/>
              </a:ext>
            </a:extLst>
          </p:cNvPr>
          <p:cNvSpPr/>
          <p:nvPr/>
        </p:nvSpPr>
        <p:spPr>
          <a:xfrm>
            <a:off x="4009120" y="1793428"/>
            <a:ext cx="159609" cy="13580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6" name="Ovál 43">
            <a:extLst>
              <a:ext uri="{FF2B5EF4-FFF2-40B4-BE49-F238E27FC236}">
                <a16:creationId xmlns:a16="http://schemas.microsoft.com/office/drawing/2014/main" id="{23C85DA4-A26B-CD29-40BF-D188EA33981A}"/>
              </a:ext>
            </a:extLst>
          </p:cNvPr>
          <p:cNvSpPr/>
          <p:nvPr/>
        </p:nvSpPr>
        <p:spPr>
          <a:xfrm>
            <a:off x="2616424" y="2900627"/>
            <a:ext cx="159609" cy="13580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7" name="Obdélník 47">
            <a:extLst>
              <a:ext uri="{FF2B5EF4-FFF2-40B4-BE49-F238E27FC236}">
                <a16:creationId xmlns:a16="http://schemas.microsoft.com/office/drawing/2014/main" id="{DB9A3DA4-CBAD-ABC4-260F-C1D80E3127E2}"/>
              </a:ext>
            </a:extLst>
          </p:cNvPr>
          <p:cNvSpPr/>
          <p:nvPr/>
        </p:nvSpPr>
        <p:spPr>
          <a:xfrm>
            <a:off x="2814598" y="1970386"/>
            <a:ext cx="1107996" cy="36933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cs-CZ" dirty="0">
                <a:cs typeface="Calibri" panose="020F0502020204030204" pitchFamily="34" charset="0"/>
              </a:rPr>
              <a:t>„T“ prvek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xtovéPole 52">
                <a:extLst>
                  <a:ext uri="{FF2B5EF4-FFF2-40B4-BE49-F238E27FC236}">
                    <a16:creationId xmlns:a16="http://schemas.microsoft.com/office/drawing/2014/main" id="{A06E4093-9CDF-375D-A130-B411FDAB5A62}"/>
                  </a:ext>
                </a:extLst>
              </p:cNvPr>
              <p:cNvSpPr txBox="1"/>
              <p:nvPr/>
            </p:nvSpPr>
            <p:spPr>
              <a:xfrm>
                <a:off x="7736912" y="5315600"/>
                <a:ext cx="2190048" cy="51674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>
                <a:defPPr>
                  <a:defRPr lang="cs-CZ"/>
                </a:defPPr>
                <a:lvl1pPr>
                  <a:defRPr i="1">
                    <a:latin typeface="Cambria Math" panose="02040503050406030204" pitchFamily="18" charset="0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/>
                          </m:ctrlPr>
                        </m:sSubPr>
                        <m:e>
                          <m:r>
                            <a:rPr lang="cs-CZ"/>
                            <m:t>𝑉</m:t>
                          </m:r>
                        </m:e>
                        <m:sub>
                          <m:r>
                            <a:rPr lang="cs-CZ"/>
                            <m:t>𝑇</m:t>
                          </m:r>
                          <m:r>
                            <a:rPr lang="en-GB"/>
                            <m:t>,</m:t>
                          </m:r>
                          <m:r>
                            <a:rPr lang="en-GB"/>
                            <m:t>𝐸𝑑</m:t>
                          </m:r>
                        </m:sub>
                      </m:sSub>
                      <m:r>
                        <a:rPr lang="cs-CZ"/>
                        <m:t>=</m:t>
                      </m:r>
                      <m:f>
                        <m:fPr>
                          <m:ctrlPr>
                            <a:rPr lang="cs-CZ"/>
                          </m:ctrlPr>
                        </m:fPr>
                        <m:num>
                          <m:sSub>
                            <m:sSubPr>
                              <m:ctrlPr>
                                <a:rPr lang="cs-CZ"/>
                              </m:ctrlPr>
                            </m:sSubPr>
                            <m:e>
                              <m:r>
                                <a:rPr lang="cs-CZ"/>
                                <m:t>𝑉</m:t>
                              </m:r>
                            </m:e>
                            <m:sub>
                              <m:r>
                                <a:rPr lang="cs-CZ"/>
                                <m:t>𝐸𝑑</m:t>
                              </m:r>
                            </m:sub>
                          </m:sSub>
                        </m:num>
                        <m:den>
                          <m:r>
                            <a:rPr lang="cs-CZ"/>
                            <m:t>2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30" name="TextovéPole 52">
                <a:extLst>
                  <a:ext uri="{FF2B5EF4-FFF2-40B4-BE49-F238E27FC236}">
                    <a16:creationId xmlns:a16="http://schemas.microsoft.com/office/drawing/2014/main" id="{A06E4093-9CDF-375D-A130-B411FDAB5A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36912" y="5315600"/>
                <a:ext cx="2190048" cy="516745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ovéPole 53">
                <a:extLst>
                  <a:ext uri="{FF2B5EF4-FFF2-40B4-BE49-F238E27FC236}">
                    <a16:creationId xmlns:a16="http://schemas.microsoft.com/office/drawing/2014/main" id="{1F64EF33-1D84-7240-A12E-DA589B52FF61}"/>
                  </a:ext>
                </a:extLst>
              </p:cNvPr>
              <p:cNvSpPr txBox="1"/>
              <p:nvPr/>
            </p:nvSpPr>
            <p:spPr>
              <a:xfrm>
                <a:off x="6572912" y="3097171"/>
                <a:ext cx="737550" cy="385555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400" i="1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</a:rPr>
                          </m:ctrlPr>
                        </m:sSubPr>
                        <m:e>
                          <m:r>
                            <a:rPr lang="en-GB" sz="2400" b="0" i="1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</a:rPr>
                            <m:t>𝑉</m:t>
                          </m:r>
                        </m:e>
                        <m:sub>
                          <m:r>
                            <a:rPr lang="cs-CZ" sz="2400" b="0" i="1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</a:rPr>
                            <m:t>𝑉</m:t>
                          </m:r>
                          <m:r>
                            <a:rPr lang="en-GB" sz="2400" b="0" i="1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</a:rPr>
                            <m:t>,</m:t>
                          </m:r>
                          <m:r>
                            <a:rPr lang="en-GB" sz="2400" b="0" i="1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</a:rPr>
                            <m:t>𝐸𝑑</m:t>
                          </m:r>
                        </m:sub>
                      </m:sSub>
                    </m:oMath>
                  </m:oMathPara>
                </a14:m>
                <a:endParaRPr lang="en-GB" sz="2400" dirty="0">
                  <a:ln>
                    <a:noFill/>
                  </a:ln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1" name="TextovéPole 53">
                <a:extLst>
                  <a:ext uri="{FF2B5EF4-FFF2-40B4-BE49-F238E27FC236}">
                    <a16:creationId xmlns:a16="http://schemas.microsoft.com/office/drawing/2014/main" id="{1F64EF33-1D84-7240-A12E-DA589B52FF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2912" y="3097171"/>
                <a:ext cx="737550" cy="385555"/>
              </a:xfrm>
              <a:prstGeom prst="rect">
                <a:avLst/>
              </a:prstGeom>
              <a:blipFill>
                <a:blip r:embed="rId17"/>
                <a:stretch>
                  <a:fillRect l="-6612" r="-1653" b="-142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Přímá spojnice se šipkou 59">
            <a:extLst>
              <a:ext uri="{FF2B5EF4-FFF2-40B4-BE49-F238E27FC236}">
                <a16:creationId xmlns:a16="http://schemas.microsoft.com/office/drawing/2014/main" id="{2F723929-DF48-9CAB-BCEB-0B62712AF67B}"/>
              </a:ext>
            </a:extLst>
          </p:cNvPr>
          <p:cNvCxnSpPr/>
          <p:nvPr/>
        </p:nvCxnSpPr>
        <p:spPr>
          <a:xfrm flipH="1">
            <a:off x="2720502" y="1482288"/>
            <a:ext cx="7570" cy="55422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4" name="TextovéPole 61">
                <a:extLst>
                  <a:ext uri="{FF2B5EF4-FFF2-40B4-BE49-F238E27FC236}">
                    <a16:creationId xmlns:a16="http://schemas.microsoft.com/office/drawing/2014/main" id="{8FC36790-06E1-D348-478A-DF844E838CD8}"/>
                  </a:ext>
                </a:extLst>
              </p:cNvPr>
              <p:cNvSpPr txBox="1"/>
              <p:nvPr/>
            </p:nvSpPr>
            <p:spPr>
              <a:xfrm>
                <a:off x="6915158" y="1433075"/>
                <a:ext cx="737550" cy="36933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400" i="1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</a:rPr>
                          </m:ctrlPr>
                        </m:sSubPr>
                        <m:e>
                          <m:r>
                            <a:rPr lang="cs-CZ" sz="2400" b="0" i="1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</a:rPr>
                            <m:t>𝐹</m:t>
                          </m:r>
                        </m:e>
                        <m:sub>
                          <m:r>
                            <a:rPr lang="cs-CZ" sz="2400" b="0" i="1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</a:rPr>
                            <m:t>𝐸</m:t>
                          </m:r>
                          <m:r>
                            <a:rPr lang="en-GB" sz="2400" b="0" i="1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</a:rPr>
                            <m:t>𝑑</m:t>
                          </m:r>
                        </m:sub>
                      </m:sSub>
                      <m:r>
                        <a:rPr lang="cs-CZ" sz="2400" b="0" i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m:t> </m:t>
                      </m:r>
                    </m:oMath>
                  </m:oMathPara>
                </a14:m>
                <a:endParaRPr lang="en-GB" sz="2400" dirty="0">
                  <a:ln>
                    <a:noFill/>
                  </a:ln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4" name="TextovéPole 61">
                <a:extLst>
                  <a:ext uri="{FF2B5EF4-FFF2-40B4-BE49-F238E27FC236}">
                    <a16:creationId xmlns:a16="http://schemas.microsoft.com/office/drawing/2014/main" id="{8FC36790-06E1-D348-478A-DF844E838C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5158" y="1433075"/>
                <a:ext cx="737550" cy="369332"/>
              </a:xfrm>
              <a:prstGeom prst="rect">
                <a:avLst/>
              </a:prstGeom>
              <a:blipFill>
                <a:blip r:embed="rId18"/>
                <a:stretch>
                  <a:fillRect b="-196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Přímá spojnice se šipkou 62">
            <a:extLst>
              <a:ext uri="{FF2B5EF4-FFF2-40B4-BE49-F238E27FC236}">
                <a16:creationId xmlns:a16="http://schemas.microsoft.com/office/drawing/2014/main" id="{10ECE188-3048-DF3D-BAA4-861C9C82BA00}"/>
              </a:ext>
            </a:extLst>
          </p:cNvPr>
          <p:cNvCxnSpPr/>
          <p:nvPr/>
        </p:nvCxnSpPr>
        <p:spPr>
          <a:xfrm flipH="1">
            <a:off x="6927576" y="1396686"/>
            <a:ext cx="7570" cy="55422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6" name="TextovéPole 63">
                <a:extLst>
                  <a:ext uri="{FF2B5EF4-FFF2-40B4-BE49-F238E27FC236}">
                    <a16:creationId xmlns:a16="http://schemas.microsoft.com/office/drawing/2014/main" id="{7A53F1E2-893A-10A0-454E-F8A33641D580}"/>
                  </a:ext>
                </a:extLst>
              </p:cNvPr>
              <p:cNvSpPr txBox="1"/>
              <p:nvPr/>
            </p:nvSpPr>
            <p:spPr>
              <a:xfrm>
                <a:off x="2902089" y="1266580"/>
                <a:ext cx="737550" cy="36933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400" i="1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</a:rPr>
                          </m:ctrlPr>
                        </m:sSubPr>
                        <m:e>
                          <m:r>
                            <a:rPr lang="cs-CZ" sz="2400" b="0" i="1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</a:rPr>
                            <m:t>𝐹</m:t>
                          </m:r>
                        </m:e>
                        <m:sub>
                          <m:r>
                            <a:rPr lang="cs-CZ" sz="2400" b="0" i="1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</a:rPr>
                            <m:t>𝐸</m:t>
                          </m:r>
                          <m:r>
                            <a:rPr lang="en-GB" sz="2400" b="0" i="1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</a:rPr>
                            <m:t>𝑑</m:t>
                          </m:r>
                        </m:sub>
                      </m:sSub>
                      <m:r>
                        <a:rPr lang="cs-CZ" sz="2400" b="0" i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m:t> </m:t>
                      </m:r>
                    </m:oMath>
                  </m:oMathPara>
                </a14:m>
                <a:endParaRPr lang="en-GB" sz="2400" dirty="0">
                  <a:ln>
                    <a:noFill/>
                  </a:ln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6" name="TextovéPole 63">
                <a:extLst>
                  <a:ext uri="{FF2B5EF4-FFF2-40B4-BE49-F238E27FC236}">
                    <a16:creationId xmlns:a16="http://schemas.microsoft.com/office/drawing/2014/main" id="{7A53F1E2-893A-10A0-454E-F8A33641D5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2089" y="1266580"/>
                <a:ext cx="737550" cy="369332"/>
              </a:xfrm>
              <a:prstGeom prst="rect">
                <a:avLst/>
              </a:prstGeom>
              <a:blipFill>
                <a:blip r:embed="rId19"/>
                <a:stretch>
                  <a:fillRect b="-2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Obdélník 48">
            <a:extLst>
              <a:ext uri="{FF2B5EF4-FFF2-40B4-BE49-F238E27FC236}">
                <a16:creationId xmlns:a16="http://schemas.microsoft.com/office/drawing/2014/main" id="{25C5D572-FDA9-3F0C-E98C-7F3F5C677337}"/>
              </a:ext>
            </a:extLst>
          </p:cNvPr>
          <p:cNvSpPr/>
          <p:nvPr/>
        </p:nvSpPr>
        <p:spPr>
          <a:xfrm>
            <a:off x="425116" y="4983019"/>
            <a:ext cx="1049596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>
                <a:cs typeface="Calibri" panose="020F0502020204030204" pitchFamily="34" charset="0"/>
              </a:rPr>
              <a:t>Ohybový moment → dvojíce sil působící v těžištích horního a dolního pásu</a:t>
            </a:r>
            <a:endParaRPr lang="en-GB" dirty="0"/>
          </a:p>
        </p:txBody>
      </p:sp>
      <p:sp>
        <p:nvSpPr>
          <p:cNvPr id="38" name="Obdélník 50">
            <a:extLst>
              <a:ext uri="{FF2B5EF4-FFF2-40B4-BE49-F238E27FC236}">
                <a16:creationId xmlns:a16="http://schemas.microsoft.com/office/drawing/2014/main" id="{13CC6303-E589-2FA7-7328-D3AF58A6E051}"/>
              </a:ext>
            </a:extLst>
          </p:cNvPr>
          <p:cNvSpPr/>
          <p:nvPr/>
        </p:nvSpPr>
        <p:spPr>
          <a:xfrm>
            <a:off x="436406" y="5383679"/>
            <a:ext cx="988646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>
                <a:cs typeface="Calibri" panose="020F0502020204030204" pitchFamily="34" charset="0"/>
              </a:rPr>
              <a:t>Posouvající síla → rovnoměrně rozdělena do horního a spodního pásu</a:t>
            </a:r>
            <a:endParaRPr lang="en-GB" dirty="0"/>
          </a:p>
        </p:txBody>
      </p:sp>
      <p:sp>
        <p:nvSpPr>
          <p:cNvPr id="39" name="Obdélník 56">
            <a:extLst>
              <a:ext uri="{FF2B5EF4-FFF2-40B4-BE49-F238E27FC236}">
                <a16:creationId xmlns:a16="http://schemas.microsoft.com/office/drawing/2014/main" id="{208701AB-A6BD-60EB-EF37-AE7653A97414}"/>
              </a:ext>
            </a:extLst>
          </p:cNvPr>
          <p:cNvSpPr/>
          <p:nvPr/>
        </p:nvSpPr>
        <p:spPr>
          <a:xfrm>
            <a:off x="433936" y="5778930"/>
            <a:ext cx="1018417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>
                <a:cs typeface="Calibri" panose="020F0502020204030204" pitchFamily="34" charset="0"/>
              </a:rPr>
              <a:t>Z rovnováhy sil na vyňatém „T“ prvku lze určit vzájemnou posouvající sílu ve sloupku  (</a:t>
            </a:r>
            <a:r>
              <a:rPr lang="cs-CZ" dirty="0" err="1">
                <a:cs typeface="Calibri" panose="020F0502020204030204" pitchFamily="34" charset="0"/>
              </a:rPr>
              <a:t>Vierendeelův</a:t>
            </a:r>
            <a:r>
              <a:rPr lang="cs-CZ" dirty="0">
                <a:cs typeface="Calibri" panose="020F0502020204030204" pitchFamily="34" charset="0"/>
              </a:rPr>
              <a:t> smyk)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0" name="TextovéPole 51">
                <a:extLst>
                  <a:ext uri="{FF2B5EF4-FFF2-40B4-BE49-F238E27FC236}">
                    <a16:creationId xmlns:a16="http://schemas.microsoft.com/office/drawing/2014/main" id="{8E01B11A-B7F5-90F0-133A-E6E69690428B}"/>
                  </a:ext>
                </a:extLst>
              </p:cNvPr>
              <p:cNvSpPr txBox="1"/>
              <p:nvPr/>
            </p:nvSpPr>
            <p:spPr>
              <a:xfrm>
                <a:off x="8228167" y="4867637"/>
                <a:ext cx="1953494" cy="56534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GB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𝑀</m:t>
                          </m:r>
                          <m:r>
                            <a:rPr lang="en-GB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GB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𝐸𝑑</m:t>
                          </m:r>
                        </m:sub>
                      </m:sSub>
                      <m:r>
                        <a:rPr lang="cs-CZ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𝐸𝑑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40" name="TextovéPole 51">
                <a:extLst>
                  <a:ext uri="{FF2B5EF4-FFF2-40B4-BE49-F238E27FC236}">
                    <a16:creationId xmlns:a16="http://schemas.microsoft.com/office/drawing/2014/main" id="{8E01B11A-B7F5-90F0-133A-E6E6969042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8167" y="4867637"/>
                <a:ext cx="1953494" cy="565348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1" name="TextovéPole 57">
                <a:extLst>
                  <a:ext uri="{FF2B5EF4-FFF2-40B4-BE49-F238E27FC236}">
                    <a16:creationId xmlns:a16="http://schemas.microsoft.com/office/drawing/2014/main" id="{06887231-20E4-7EF8-6D23-9817A79E688D}"/>
                  </a:ext>
                </a:extLst>
              </p:cNvPr>
              <p:cNvSpPr txBox="1"/>
              <p:nvPr/>
            </p:nvSpPr>
            <p:spPr>
              <a:xfrm>
                <a:off x="9571730" y="5639703"/>
                <a:ext cx="2036241" cy="79355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>
                <a:defPPr>
                  <a:defRPr lang="cs-CZ"/>
                </a:defPPr>
                <a:lvl1pPr>
                  <a:defRPr i="1">
                    <a:latin typeface="Cambria Math" panose="02040503050406030204" pitchFamily="18" charset="0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/>
                          </m:ctrlPr>
                        </m:sSubPr>
                        <m:e>
                          <m:r>
                            <a:rPr lang="cs-CZ"/>
                            <m:t>𝑉</m:t>
                          </m:r>
                        </m:e>
                        <m:sub>
                          <m:r>
                            <a:rPr lang="cs-CZ"/>
                            <m:t>𝑉</m:t>
                          </m:r>
                          <m:r>
                            <a:rPr lang="en-GB"/>
                            <m:t>,</m:t>
                          </m:r>
                          <m:r>
                            <a:rPr lang="en-GB"/>
                            <m:t>𝐸𝑑</m:t>
                          </m:r>
                        </m:sub>
                      </m:sSub>
                      <m:r>
                        <a:rPr lang="cs-CZ"/>
                        <m:t>=</m:t>
                      </m:r>
                      <m:f>
                        <m:fPr>
                          <m:ctrlPr>
                            <a:rPr lang="cs-CZ"/>
                          </m:ctrlPr>
                        </m:fPr>
                        <m:num>
                          <m:sSub>
                            <m:sSubPr>
                              <m:ctrlPr>
                                <a:rPr lang="cs-CZ"/>
                              </m:ctrlPr>
                            </m:sSubPr>
                            <m:e>
                              <m:r>
                                <a:rPr lang="cs-CZ"/>
                                <m:t>𝑉</m:t>
                              </m:r>
                            </m:e>
                            <m:sub>
                              <m:r>
                                <a:rPr lang="cs-CZ"/>
                                <m:t>𝑇</m:t>
                              </m:r>
                              <m:r>
                                <a:rPr lang="cs-CZ"/>
                                <m:t>,</m:t>
                              </m:r>
                              <m:r>
                                <a:rPr lang="cs-CZ"/>
                                <m:t>𝐸𝑑</m:t>
                              </m:r>
                            </m:sub>
                          </m:sSub>
                          <m:r>
                            <a:rPr lang="cs-CZ"/>
                            <m:t>∙</m:t>
                          </m:r>
                          <m:r>
                            <a:rPr lang="cs-CZ"/>
                            <m:t>𝑝</m:t>
                          </m:r>
                        </m:num>
                        <m:den>
                          <m:d>
                            <m:dPr>
                              <m:ctrlPr>
                                <a:rPr lang="cs-CZ"/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cs-CZ"/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cs-CZ"/>
                                      </m:ctrlPr>
                                    </m:sSubPr>
                                    <m:e>
                                      <m:r>
                                        <a:rPr lang="cs-CZ"/>
                                        <m:t>h</m:t>
                                      </m:r>
                                    </m:e>
                                    <m:sub>
                                      <m:r>
                                        <a:rPr lang="cs-CZ"/>
                                        <m:t>𝑐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cs-CZ"/>
                                    <m:t>2</m:t>
                                  </m:r>
                                </m:den>
                              </m:f>
                            </m:e>
                          </m:d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41" name="TextovéPole 57">
                <a:extLst>
                  <a:ext uri="{FF2B5EF4-FFF2-40B4-BE49-F238E27FC236}">
                    <a16:creationId xmlns:a16="http://schemas.microsoft.com/office/drawing/2014/main" id="{06887231-20E4-7EF8-6D23-9817A79E68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71730" y="5639703"/>
                <a:ext cx="2036241" cy="793551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571930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0CE1A5-6071-F00F-FB1B-BF055E382F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Vierendeelův</a:t>
            </a:r>
            <a:r>
              <a:rPr lang="cs-CZ" dirty="0"/>
              <a:t> nosník – Posouzení T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BD9857B-BAEC-B245-590C-D1282634960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sz="2400" dirty="0">
                    <a:solidFill>
                      <a:schemeClr val="tx1"/>
                    </a:solidFill>
                  </a:rPr>
                  <a:t>Vierendeelův moment: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GB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𝑀</m:t>
                            </m:r>
                          </m:e>
                          <m:sub>
                            <m:r>
                              <a:rPr lang="cs-CZ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𝑉</m:t>
                            </m:r>
                            <m:r>
                              <a:rPr lang="en-GB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GB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𝐸𝑑</m:t>
                            </m:r>
                          </m:sub>
                        </m:sSub>
                        <m:r>
                          <a:rPr lang="cs-CZ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cs-CZ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cs-CZ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cs-CZ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GB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𝐸𝑑</m:t>
                        </m:r>
                      </m:sub>
                    </m:sSub>
                    <m:r>
                      <a:rPr lang="cs-CZ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GB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cs-CZ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cs-CZ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en-GB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𝐸𝑑</m:t>
                        </m:r>
                      </m:sub>
                    </m:sSub>
                    <m:r>
                      <a:rPr lang="cs-CZ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GB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cs-CZ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cs-CZ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GB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𝐸𝑑</m:t>
                        </m:r>
                      </m:sub>
                    </m:sSub>
                    <m:r>
                      <a:rPr lang="cs-CZ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GB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cs-CZ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cs-CZ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en-GB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𝐸𝑑</m:t>
                        </m:r>
                      </m:sub>
                    </m:sSub>
                    <m:r>
                      <a:rPr lang="cs-CZ" sz="24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cs-CZ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b>
                            <m:r>
                              <a:rPr lang="cs-CZ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𝑜</m:t>
                            </m:r>
                          </m:sub>
                        </m:sSub>
                      </m:num>
                      <m:den>
                        <m:r>
                          <a:rPr lang="cs-CZ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cs-CZ" sz="24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b>
                      <m:sSubPr>
                        <m:ctrlPr>
                          <a:rPr lang="en-GB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cs-CZ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  <m:r>
                          <a:rPr lang="cs-CZ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cs-CZ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𝐸𝑑</m:t>
                        </m:r>
                      </m:sub>
                    </m:sSub>
                  </m:oMath>
                </a14:m>
                <a:r>
                  <a:rPr lang="cs-CZ" sz="2400" dirty="0">
                    <a:solidFill>
                      <a:schemeClr val="tx1"/>
                    </a:solidFill>
                  </a:rPr>
                  <a:t> </a:t>
                </a:r>
                <a:endParaRPr lang="en-GB" sz="2400" dirty="0">
                  <a:solidFill>
                    <a:schemeClr val="tx1"/>
                  </a:solidFill>
                </a:endParaRPr>
              </a:p>
              <a:p>
                <a:r>
                  <a:rPr lang="cs-CZ" sz="2400" dirty="0"/>
                  <a:t>Normálová síla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𝐸𝑑</m:t>
                        </m:r>
                      </m:sub>
                    </m:sSub>
                  </m:oMath>
                </a14:m>
                <a:r>
                  <a:rPr lang="cs-CZ" sz="2400" dirty="0">
                    <a:solidFill>
                      <a:schemeClr val="tx1"/>
                    </a:solidFill>
                  </a:rPr>
                  <a:t> a posouvající síla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cs-CZ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  <m:r>
                          <a:rPr lang="cs-CZ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cs-CZ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𝐸𝑑</m:t>
                        </m:r>
                      </m:sub>
                    </m:sSub>
                  </m:oMath>
                </a14:m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BD9857B-BAEC-B245-590C-D1282634960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8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Obrázek 2">
            <a:extLst>
              <a:ext uri="{FF2B5EF4-FFF2-40B4-BE49-F238E27FC236}">
                <a16:creationId xmlns:a16="http://schemas.microsoft.com/office/drawing/2014/main" id="{0F77A232-A03C-5E71-CC95-2BDD43BAB9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7975" y="2708920"/>
            <a:ext cx="7405687" cy="3697233"/>
          </a:xfrm>
          <a:prstGeom prst="rect">
            <a:avLst/>
          </a:prstGeom>
          <a:solidFill>
            <a:schemeClr val="bg1"/>
          </a:solidFill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ovéPole 20">
                <a:extLst>
                  <a:ext uri="{FF2B5EF4-FFF2-40B4-BE49-F238E27FC236}">
                    <a16:creationId xmlns:a16="http://schemas.microsoft.com/office/drawing/2014/main" id="{4E20A523-B701-F748-EFE1-66E99A522106}"/>
                  </a:ext>
                </a:extLst>
              </p:cNvPr>
              <p:cNvSpPr txBox="1"/>
              <p:nvPr/>
            </p:nvSpPr>
            <p:spPr>
              <a:xfrm>
                <a:off x="1451996" y="2840160"/>
                <a:ext cx="861647" cy="385555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b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𝐸𝑑</m:t>
                          </m:r>
                        </m:sub>
                      </m:sSub>
                    </m:oMath>
                  </m:oMathPara>
                </a14:m>
                <a:endParaRPr lang="en-GB" sz="2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6" name="TextovéPole 20">
                <a:extLst>
                  <a:ext uri="{FF2B5EF4-FFF2-40B4-BE49-F238E27FC236}">
                    <a16:creationId xmlns:a16="http://schemas.microsoft.com/office/drawing/2014/main" id="{4E20A523-B701-F748-EFE1-66E99A5221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1996" y="2840160"/>
                <a:ext cx="861647" cy="385555"/>
              </a:xfrm>
              <a:prstGeom prst="rect">
                <a:avLst/>
              </a:prstGeom>
              <a:blipFill>
                <a:blip r:embed="rId4"/>
                <a:stretch>
                  <a:fillRect l="-9859" r="-4225" b="-126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ovéPole 24">
                <a:extLst>
                  <a:ext uri="{FF2B5EF4-FFF2-40B4-BE49-F238E27FC236}">
                    <a16:creationId xmlns:a16="http://schemas.microsoft.com/office/drawing/2014/main" id="{01D5C7D0-08B1-BFF1-F191-383CB2D98541}"/>
                  </a:ext>
                </a:extLst>
              </p:cNvPr>
              <p:cNvSpPr txBox="1"/>
              <p:nvPr/>
            </p:nvSpPr>
            <p:spPr>
              <a:xfrm>
                <a:off x="779442" y="3214829"/>
                <a:ext cx="737550" cy="385555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𝐸𝑑</m:t>
                          </m:r>
                        </m:sub>
                      </m:sSub>
                    </m:oMath>
                  </m:oMathPara>
                </a14:m>
                <a:endParaRPr lang="en-GB" sz="2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7" name="TextovéPole 24">
                <a:extLst>
                  <a:ext uri="{FF2B5EF4-FFF2-40B4-BE49-F238E27FC236}">
                    <a16:creationId xmlns:a16="http://schemas.microsoft.com/office/drawing/2014/main" id="{01D5C7D0-08B1-BFF1-F191-383CB2D985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9442" y="3214829"/>
                <a:ext cx="737550" cy="385555"/>
              </a:xfrm>
              <a:prstGeom prst="rect">
                <a:avLst/>
              </a:prstGeom>
              <a:blipFill>
                <a:blip r:embed="rId5"/>
                <a:stretch>
                  <a:fillRect l="-9091" r="-3306" b="-109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ovéPole 25">
                <a:extLst>
                  <a:ext uri="{FF2B5EF4-FFF2-40B4-BE49-F238E27FC236}">
                    <a16:creationId xmlns:a16="http://schemas.microsoft.com/office/drawing/2014/main" id="{2DF2FE05-325E-8A5B-3FDF-B8096A96B1B1}"/>
                  </a:ext>
                </a:extLst>
              </p:cNvPr>
              <p:cNvSpPr txBox="1"/>
              <p:nvPr/>
            </p:nvSpPr>
            <p:spPr>
              <a:xfrm>
                <a:off x="661719" y="4011057"/>
                <a:ext cx="737550" cy="385555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𝑀</m:t>
                          </m:r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𝐸𝑑</m:t>
                          </m:r>
                        </m:sub>
                      </m:sSub>
                    </m:oMath>
                  </m:oMathPara>
                </a14:m>
                <a:endParaRPr lang="en-GB" sz="2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8" name="TextovéPole 25">
                <a:extLst>
                  <a:ext uri="{FF2B5EF4-FFF2-40B4-BE49-F238E27FC236}">
                    <a16:creationId xmlns:a16="http://schemas.microsoft.com/office/drawing/2014/main" id="{2DF2FE05-325E-8A5B-3FDF-B8096A96B1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719" y="4011057"/>
                <a:ext cx="737550" cy="385555"/>
              </a:xfrm>
              <a:prstGeom prst="rect">
                <a:avLst/>
              </a:prstGeom>
              <a:blipFill>
                <a:blip r:embed="rId6"/>
                <a:stretch>
                  <a:fillRect l="-14876" r="-10744" b="-126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ovéPole 27">
                <a:extLst>
                  <a:ext uri="{FF2B5EF4-FFF2-40B4-BE49-F238E27FC236}">
                    <a16:creationId xmlns:a16="http://schemas.microsoft.com/office/drawing/2014/main" id="{C0D70D11-CC21-5D08-E745-83DA3E17CBE4}"/>
                  </a:ext>
                </a:extLst>
              </p:cNvPr>
              <p:cNvSpPr txBox="1"/>
              <p:nvPr/>
            </p:nvSpPr>
            <p:spPr>
              <a:xfrm>
                <a:off x="4805959" y="4333001"/>
                <a:ext cx="737550" cy="385555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𝐸𝑑</m:t>
                          </m:r>
                        </m:sub>
                      </m:sSub>
                    </m:oMath>
                  </m:oMathPara>
                </a14:m>
                <a:endParaRPr lang="en-GB" sz="2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9" name="TextovéPole 27">
                <a:extLst>
                  <a:ext uri="{FF2B5EF4-FFF2-40B4-BE49-F238E27FC236}">
                    <a16:creationId xmlns:a16="http://schemas.microsoft.com/office/drawing/2014/main" id="{C0D70D11-CC21-5D08-E745-83DA3E17CB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5959" y="4333001"/>
                <a:ext cx="737550" cy="385555"/>
              </a:xfrm>
              <a:prstGeom prst="rect">
                <a:avLst/>
              </a:prstGeom>
              <a:blipFill>
                <a:blip r:embed="rId7"/>
                <a:stretch>
                  <a:fillRect l="-8264" r="-3306" b="-126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ovéPole 33">
                <a:extLst>
                  <a:ext uri="{FF2B5EF4-FFF2-40B4-BE49-F238E27FC236}">
                    <a16:creationId xmlns:a16="http://schemas.microsoft.com/office/drawing/2014/main" id="{5DF6EA61-D4AF-2949-AD76-287A994D00B8}"/>
                  </a:ext>
                </a:extLst>
              </p:cNvPr>
              <p:cNvSpPr txBox="1"/>
              <p:nvPr/>
            </p:nvSpPr>
            <p:spPr>
              <a:xfrm>
                <a:off x="2910272" y="4797600"/>
                <a:ext cx="737550" cy="385555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𝐸𝑑</m:t>
                          </m:r>
                        </m:sub>
                      </m:sSub>
                    </m:oMath>
                  </m:oMathPara>
                </a14:m>
                <a:endParaRPr lang="en-GB" sz="2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0" name="TextovéPole 33">
                <a:extLst>
                  <a:ext uri="{FF2B5EF4-FFF2-40B4-BE49-F238E27FC236}">
                    <a16:creationId xmlns:a16="http://schemas.microsoft.com/office/drawing/2014/main" id="{5DF6EA61-D4AF-2949-AD76-287A994D00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0272" y="4797600"/>
                <a:ext cx="737550" cy="385555"/>
              </a:xfrm>
              <a:prstGeom prst="rect">
                <a:avLst/>
              </a:prstGeom>
              <a:blipFill>
                <a:blip r:embed="rId8"/>
                <a:stretch>
                  <a:fillRect l="-8264" r="-3306" b="-126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ovéPole 36">
            <a:extLst>
              <a:ext uri="{FF2B5EF4-FFF2-40B4-BE49-F238E27FC236}">
                <a16:creationId xmlns:a16="http://schemas.microsoft.com/office/drawing/2014/main" id="{E184723E-8008-A52F-5947-753CDCA9FC36}"/>
              </a:ext>
            </a:extLst>
          </p:cNvPr>
          <p:cNvSpPr txBox="1"/>
          <p:nvPr/>
        </p:nvSpPr>
        <p:spPr>
          <a:xfrm>
            <a:off x="5195250" y="4899013"/>
            <a:ext cx="368775" cy="3693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GB" sz="2400" dirty="0"/>
              <a:t>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ovéPole 28">
                <a:extLst>
                  <a:ext uri="{FF2B5EF4-FFF2-40B4-BE49-F238E27FC236}">
                    <a16:creationId xmlns:a16="http://schemas.microsoft.com/office/drawing/2014/main" id="{CED33F4B-D6EA-54A8-5188-35B1F9F270FA}"/>
                  </a:ext>
                </a:extLst>
              </p:cNvPr>
              <p:cNvSpPr txBox="1"/>
              <p:nvPr/>
            </p:nvSpPr>
            <p:spPr>
              <a:xfrm>
                <a:off x="4883887" y="3452064"/>
                <a:ext cx="737550" cy="385555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𝑀</m:t>
                          </m:r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𝐸𝑑</m:t>
                          </m:r>
                        </m:sub>
                      </m:sSub>
                    </m:oMath>
                  </m:oMathPara>
                </a14:m>
                <a:endParaRPr lang="en-GB" sz="2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2" name="TextovéPole 28">
                <a:extLst>
                  <a:ext uri="{FF2B5EF4-FFF2-40B4-BE49-F238E27FC236}">
                    <a16:creationId xmlns:a16="http://schemas.microsoft.com/office/drawing/2014/main" id="{CED33F4B-D6EA-54A8-5188-35B1F9F270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3887" y="3452064"/>
                <a:ext cx="737550" cy="385555"/>
              </a:xfrm>
              <a:prstGeom prst="rect">
                <a:avLst/>
              </a:prstGeom>
              <a:blipFill>
                <a:blip r:embed="rId9"/>
                <a:stretch>
                  <a:fillRect l="-14050" r="-10744" b="-109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ovéPole 38">
                <a:extLst>
                  <a:ext uri="{FF2B5EF4-FFF2-40B4-BE49-F238E27FC236}">
                    <a16:creationId xmlns:a16="http://schemas.microsoft.com/office/drawing/2014/main" id="{D766A59B-FD5E-4B84-58D1-26CD1130A0CF}"/>
                  </a:ext>
                </a:extLst>
              </p:cNvPr>
              <p:cNvSpPr txBox="1"/>
              <p:nvPr/>
            </p:nvSpPr>
            <p:spPr>
              <a:xfrm>
                <a:off x="3786178" y="2840160"/>
                <a:ext cx="861647" cy="385555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b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𝐸𝑑</m:t>
                          </m:r>
                        </m:sub>
                      </m:sSub>
                    </m:oMath>
                  </m:oMathPara>
                </a14:m>
                <a:endParaRPr lang="en-GB" sz="2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3" name="TextovéPole 38">
                <a:extLst>
                  <a:ext uri="{FF2B5EF4-FFF2-40B4-BE49-F238E27FC236}">
                    <a16:creationId xmlns:a16="http://schemas.microsoft.com/office/drawing/2014/main" id="{D766A59B-FD5E-4B84-58D1-26CD1130A0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6178" y="2840160"/>
                <a:ext cx="861647" cy="385555"/>
              </a:xfrm>
              <a:prstGeom prst="rect">
                <a:avLst/>
              </a:prstGeom>
              <a:blipFill>
                <a:blip r:embed="rId10"/>
                <a:stretch>
                  <a:fillRect l="-9929" r="-4965" b="-126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Obdélník 46">
            <a:extLst>
              <a:ext uri="{FF2B5EF4-FFF2-40B4-BE49-F238E27FC236}">
                <a16:creationId xmlns:a16="http://schemas.microsoft.com/office/drawing/2014/main" id="{984FD64A-811D-9324-DBD6-E763E9197120}"/>
              </a:ext>
            </a:extLst>
          </p:cNvPr>
          <p:cNvSpPr/>
          <p:nvPr/>
        </p:nvSpPr>
        <p:spPr>
          <a:xfrm>
            <a:off x="2135560" y="3908169"/>
            <a:ext cx="2057679" cy="646331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algn="ctr"/>
            <a:r>
              <a:rPr lang="cs-CZ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Kritické průřezy</a:t>
            </a:r>
          </a:p>
          <a:p>
            <a:pPr algn="ctr"/>
            <a:r>
              <a:rPr lang="cs-CZ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 posouzení pásů </a:t>
            </a:r>
            <a:endParaRPr lang="en-GB" dirty="0">
              <a:solidFill>
                <a:schemeClr val="accent1"/>
              </a:solidFill>
            </a:endParaRPr>
          </a:p>
        </p:txBody>
      </p:sp>
      <p:cxnSp>
        <p:nvCxnSpPr>
          <p:cNvPr id="15" name="Přímá spojnice se šipkou 8">
            <a:extLst>
              <a:ext uri="{FF2B5EF4-FFF2-40B4-BE49-F238E27FC236}">
                <a16:creationId xmlns:a16="http://schemas.microsoft.com/office/drawing/2014/main" id="{E5DF54A4-6D8F-F400-E83E-11337DA4A737}"/>
              </a:ext>
            </a:extLst>
          </p:cNvPr>
          <p:cNvCxnSpPr/>
          <p:nvPr/>
        </p:nvCxnSpPr>
        <p:spPr>
          <a:xfrm flipH="1" flipV="1">
            <a:off x="2067884" y="4110416"/>
            <a:ext cx="320761" cy="18247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48">
            <a:extLst>
              <a:ext uri="{FF2B5EF4-FFF2-40B4-BE49-F238E27FC236}">
                <a16:creationId xmlns:a16="http://schemas.microsoft.com/office/drawing/2014/main" id="{38152728-C7A5-DB5E-5975-C8B3A369E1B4}"/>
              </a:ext>
            </a:extLst>
          </p:cNvPr>
          <p:cNvCxnSpPr/>
          <p:nvPr/>
        </p:nvCxnSpPr>
        <p:spPr>
          <a:xfrm flipV="1">
            <a:off x="3804436" y="4089901"/>
            <a:ext cx="412565" cy="14156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ovéPole 53">
                <a:extLst>
                  <a:ext uri="{FF2B5EF4-FFF2-40B4-BE49-F238E27FC236}">
                    <a16:creationId xmlns:a16="http://schemas.microsoft.com/office/drawing/2014/main" id="{4F8D1778-13FF-AB73-C6B9-CEB9C875C632}"/>
                  </a:ext>
                </a:extLst>
              </p:cNvPr>
              <p:cNvSpPr txBox="1"/>
              <p:nvPr/>
            </p:nvSpPr>
            <p:spPr>
              <a:xfrm>
                <a:off x="2910272" y="2856383"/>
                <a:ext cx="737550" cy="36933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𝐸</m:t>
                          </m:r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GB" sz="2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7" name="TextovéPole 53">
                <a:extLst>
                  <a:ext uri="{FF2B5EF4-FFF2-40B4-BE49-F238E27FC236}">
                    <a16:creationId xmlns:a16="http://schemas.microsoft.com/office/drawing/2014/main" id="{4F8D1778-13FF-AB73-C6B9-CEB9C875C6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0272" y="2856383"/>
                <a:ext cx="737550" cy="369332"/>
              </a:xfrm>
              <a:prstGeom prst="rect">
                <a:avLst/>
              </a:prstGeom>
              <a:blipFill>
                <a:blip r:embed="rId11"/>
                <a:stretch>
                  <a:fillRect b="-2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Přímá spojnice se šipkou 54">
            <a:extLst>
              <a:ext uri="{FF2B5EF4-FFF2-40B4-BE49-F238E27FC236}">
                <a16:creationId xmlns:a16="http://schemas.microsoft.com/office/drawing/2014/main" id="{DD13309F-FAF8-B7D9-4884-5FA41EA858C7}"/>
              </a:ext>
            </a:extLst>
          </p:cNvPr>
          <p:cNvCxnSpPr/>
          <p:nvPr/>
        </p:nvCxnSpPr>
        <p:spPr>
          <a:xfrm flipH="1">
            <a:off x="3189084" y="3266332"/>
            <a:ext cx="7570" cy="55422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ovéPole 64">
                <a:extLst>
                  <a:ext uri="{FF2B5EF4-FFF2-40B4-BE49-F238E27FC236}">
                    <a16:creationId xmlns:a16="http://schemas.microsoft.com/office/drawing/2014/main" id="{722C14DE-5492-54BF-D8A4-1D8CFC09D793}"/>
                  </a:ext>
                </a:extLst>
              </p:cNvPr>
              <p:cNvSpPr txBox="1"/>
              <p:nvPr/>
            </p:nvSpPr>
            <p:spPr>
              <a:xfrm>
                <a:off x="3532434" y="2877030"/>
                <a:ext cx="2481272" cy="385555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b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𝐸𝑑</m:t>
                          </m:r>
                        </m:sub>
                      </m:sSub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b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  <m:r>
                            <a:rPr lang="cs-CZ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GB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𝐸𝑑</m:t>
                          </m:r>
                        </m:sub>
                      </m:sSub>
                    </m:oMath>
                  </m:oMathPara>
                </a14:m>
                <a:endParaRPr lang="en-GB" sz="2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9" name="TextovéPole 64">
                <a:extLst>
                  <a:ext uri="{FF2B5EF4-FFF2-40B4-BE49-F238E27FC236}">
                    <a16:creationId xmlns:a16="http://schemas.microsoft.com/office/drawing/2014/main" id="{722C14DE-5492-54BF-D8A4-1D8CFC09D7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2434" y="2877030"/>
                <a:ext cx="2481272" cy="385555"/>
              </a:xfrm>
              <a:prstGeom prst="rect">
                <a:avLst/>
              </a:prstGeom>
              <a:blipFill>
                <a:blip r:embed="rId12"/>
                <a:stretch>
                  <a:fillRect b="-126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ovéPole 58">
                <a:extLst>
                  <a:ext uri="{FF2B5EF4-FFF2-40B4-BE49-F238E27FC236}">
                    <a16:creationId xmlns:a16="http://schemas.microsoft.com/office/drawing/2014/main" id="{333FABA9-98A5-BF9D-ACC1-4311471AB973}"/>
                  </a:ext>
                </a:extLst>
              </p:cNvPr>
              <p:cNvSpPr txBox="1"/>
              <p:nvPr/>
            </p:nvSpPr>
            <p:spPr>
              <a:xfrm>
                <a:off x="10441058" y="3671320"/>
                <a:ext cx="1487590" cy="58657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  <m:r>
                                <a:rPr lang="cs-CZ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cs-CZ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𝐸𝑑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GB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𝑅𝑑</m:t>
                              </m:r>
                            </m:sub>
                          </m:sSub>
                        </m:den>
                      </m:f>
                      <m:r>
                        <a:rPr lang="cs-CZ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≤1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0" name="TextovéPole 58">
                <a:extLst>
                  <a:ext uri="{FF2B5EF4-FFF2-40B4-BE49-F238E27FC236}">
                    <a16:creationId xmlns:a16="http://schemas.microsoft.com/office/drawing/2014/main" id="{333FABA9-98A5-BF9D-ACC1-4311471AB9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41058" y="3671320"/>
                <a:ext cx="1487590" cy="586571"/>
              </a:xfrm>
              <a:prstGeom prst="rect">
                <a:avLst/>
              </a:prstGeom>
              <a:blipFill>
                <a:blip r:embed="rId13"/>
                <a:stretch>
                  <a:fillRect b="-10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Obdélník 14">
            <a:extLst>
              <a:ext uri="{FF2B5EF4-FFF2-40B4-BE49-F238E27FC236}">
                <a16:creationId xmlns:a16="http://schemas.microsoft.com/office/drawing/2014/main" id="{3ACB0319-B273-9CC1-E0B1-0D2C2C4488B1}"/>
              </a:ext>
            </a:extLst>
          </p:cNvPr>
          <p:cNvSpPr/>
          <p:nvPr/>
        </p:nvSpPr>
        <p:spPr>
          <a:xfrm>
            <a:off x="7630776" y="3731563"/>
            <a:ext cx="26340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>
                <a:cs typeface="Calibri" panose="020F0502020204030204" pitchFamily="34" charset="0"/>
              </a:rPr>
              <a:t>Posudek normálové síly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ovéPole 59">
                <a:extLst>
                  <a:ext uri="{FF2B5EF4-FFF2-40B4-BE49-F238E27FC236}">
                    <a16:creationId xmlns:a16="http://schemas.microsoft.com/office/drawing/2014/main" id="{32D0267B-ED0C-1A1B-CB29-F1C03B0804AC}"/>
                  </a:ext>
                </a:extLst>
              </p:cNvPr>
              <p:cNvSpPr txBox="1"/>
              <p:nvPr/>
            </p:nvSpPr>
            <p:spPr>
              <a:xfrm>
                <a:off x="10441058" y="4512398"/>
                <a:ext cx="1487590" cy="58657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𝐸𝑑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GB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𝑅𝑑</m:t>
                              </m:r>
                            </m:sub>
                          </m:sSub>
                        </m:den>
                      </m:f>
                      <m:r>
                        <a:rPr lang="cs-CZ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≤1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2" name="TextovéPole 59">
                <a:extLst>
                  <a:ext uri="{FF2B5EF4-FFF2-40B4-BE49-F238E27FC236}">
                    <a16:creationId xmlns:a16="http://schemas.microsoft.com/office/drawing/2014/main" id="{32D0267B-ED0C-1A1B-CB29-F1C03B0804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41058" y="4512398"/>
                <a:ext cx="1487590" cy="586571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Obdélník 60">
            <a:extLst>
              <a:ext uri="{FF2B5EF4-FFF2-40B4-BE49-F238E27FC236}">
                <a16:creationId xmlns:a16="http://schemas.microsoft.com/office/drawing/2014/main" id="{3FA982D3-31CF-6BD8-B4ED-EEBA3C9F4F59}"/>
              </a:ext>
            </a:extLst>
          </p:cNvPr>
          <p:cNvSpPr/>
          <p:nvPr/>
        </p:nvSpPr>
        <p:spPr>
          <a:xfrm>
            <a:off x="7630776" y="4593319"/>
            <a:ext cx="24929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>
                <a:cs typeface="Calibri" panose="020F0502020204030204" pitchFamily="34" charset="0"/>
              </a:rPr>
              <a:t>Posudek </a:t>
            </a:r>
            <a:r>
              <a:rPr lang="cs-CZ" dirty="0" err="1">
                <a:cs typeface="Calibri" panose="020F0502020204030204" pitchFamily="34" charset="0"/>
              </a:rPr>
              <a:t>oh</a:t>
            </a:r>
            <a:r>
              <a:rPr lang="cs-CZ" dirty="0">
                <a:cs typeface="Calibri" panose="020F0502020204030204" pitchFamily="34" charset="0"/>
              </a:rPr>
              <a:t>. momentu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ovéPole 61">
                <a:extLst>
                  <a:ext uri="{FF2B5EF4-FFF2-40B4-BE49-F238E27FC236}">
                    <a16:creationId xmlns:a16="http://schemas.microsoft.com/office/drawing/2014/main" id="{F9AEE9CB-67DF-EA4A-3682-A33C87B2D850}"/>
                  </a:ext>
                </a:extLst>
              </p:cNvPr>
              <p:cNvSpPr txBox="1"/>
              <p:nvPr/>
            </p:nvSpPr>
            <p:spPr>
              <a:xfrm>
                <a:off x="10441058" y="5353476"/>
                <a:ext cx="1487590" cy="59580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𝐸𝑑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GB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𝑝𝑙</m:t>
                              </m:r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𝑅𝑑</m:t>
                              </m:r>
                            </m:sub>
                          </m:sSub>
                        </m:den>
                      </m:f>
                      <m:r>
                        <a:rPr lang="cs-CZ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≤1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4" name="TextovéPole 61">
                <a:extLst>
                  <a:ext uri="{FF2B5EF4-FFF2-40B4-BE49-F238E27FC236}">
                    <a16:creationId xmlns:a16="http://schemas.microsoft.com/office/drawing/2014/main" id="{F9AEE9CB-67DF-EA4A-3682-A33C87B2D8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41058" y="5353476"/>
                <a:ext cx="1487590" cy="595804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Obdélník 63">
            <a:extLst>
              <a:ext uri="{FF2B5EF4-FFF2-40B4-BE49-F238E27FC236}">
                <a16:creationId xmlns:a16="http://schemas.microsoft.com/office/drawing/2014/main" id="{89CFE4C0-F0C3-A30F-E24F-597D898E4DE2}"/>
              </a:ext>
            </a:extLst>
          </p:cNvPr>
          <p:cNvSpPr/>
          <p:nvPr/>
        </p:nvSpPr>
        <p:spPr>
          <a:xfrm>
            <a:off x="7630776" y="5465649"/>
            <a:ext cx="27238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>
                <a:cs typeface="Calibri" panose="020F0502020204030204" pitchFamily="34" charset="0"/>
              </a:rPr>
              <a:t>Posudek posouvající síly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45929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11EE2D-A671-8BC3-9975-5723C973A6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Vierendeelův</a:t>
            </a:r>
            <a:r>
              <a:rPr lang="cs-CZ" dirty="0"/>
              <a:t> nosník – Posouzení T</a:t>
            </a:r>
          </a:p>
        </p:txBody>
      </p:sp>
      <p:sp>
        <p:nvSpPr>
          <p:cNvPr id="4" name="Obdélník 29">
            <a:extLst>
              <a:ext uri="{FF2B5EF4-FFF2-40B4-BE49-F238E27FC236}">
                <a16:creationId xmlns:a16="http://schemas.microsoft.com/office/drawing/2014/main" id="{FD188518-7B61-FA98-EA63-48B717715FBC}"/>
              </a:ext>
            </a:extLst>
          </p:cNvPr>
          <p:cNvSpPr/>
          <p:nvPr/>
        </p:nvSpPr>
        <p:spPr>
          <a:xfrm>
            <a:off x="155575" y="1474254"/>
            <a:ext cx="55322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>
                <a:cs typeface="Calibri" panose="020F0502020204030204" pitchFamily="34" charset="0"/>
              </a:rPr>
              <a:t>Únosnost pásového prutu v tahu nebo prostém tlaku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Obdélník 6">
                <a:extLst>
                  <a:ext uri="{FF2B5EF4-FFF2-40B4-BE49-F238E27FC236}">
                    <a16:creationId xmlns:a16="http://schemas.microsoft.com/office/drawing/2014/main" id="{6FF01330-9C0C-31F5-5D54-AA0408A1A765}"/>
                  </a:ext>
                </a:extLst>
              </p:cNvPr>
              <p:cNvSpPr/>
              <p:nvPr/>
            </p:nvSpPr>
            <p:spPr>
              <a:xfrm>
                <a:off x="7905162" y="1151577"/>
                <a:ext cx="300120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cs-CZ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sub>
                    </m:sSub>
                  </m:oMath>
                </a14:m>
                <a:r>
                  <a:rPr lang="cs-CZ" b="0" i="0" dirty="0">
                    <a:solidFill>
                      <a:schemeClr val="tx1"/>
                    </a:solidFill>
                  </a:rPr>
                  <a:t> – plocha T průřezu pásu</a:t>
                </a:r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5" name="Obdélník 6">
                <a:extLst>
                  <a:ext uri="{FF2B5EF4-FFF2-40B4-BE49-F238E27FC236}">
                    <a16:creationId xmlns:a16="http://schemas.microsoft.com/office/drawing/2014/main" id="{6FF01330-9C0C-31F5-5D54-AA0408A1A76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05162" y="1151577"/>
                <a:ext cx="3001206" cy="369332"/>
              </a:xfrm>
              <a:prstGeom prst="rect">
                <a:avLst/>
              </a:prstGeom>
              <a:blipFill>
                <a:blip r:embed="rId2"/>
                <a:stretch>
                  <a:fillRect t="-10000" r="-813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Obdélník 32">
            <a:extLst>
              <a:ext uri="{FF2B5EF4-FFF2-40B4-BE49-F238E27FC236}">
                <a16:creationId xmlns:a16="http://schemas.microsoft.com/office/drawing/2014/main" id="{71E9C820-1EF0-CA52-9E48-595CDB7EF6BE}"/>
              </a:ext>
            </a:extLst>
          </p:cNvPr>
          <p:cNvSpPr/>
          <p:nvPr/>
        </p:nvSpPr>
        <p:spPr>
          <a:xfrm>
            <a:off x="155575" y="2395305"/>
            <a:ext cx="3685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>
                <a:cs typeface="Calibri" panose="020F0502020204030204" pitchFamily="34" charset="0"/>
              </a:rPr>
              <a:t>Únosnost pásového prutu v ohybu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Obdélník 34">
                <a:extLst>
                  <a:ext uri="{FF2B5EF4-FFF2-40B4-BE49-F238E27FC236}">
                    <a16:creationId xmlns:a16="http://schemas.microsoft.com/office/drawing/2014/main" id="{6C7B22FF-7A24-F640-C73B-3380DA16F03B}"/>
                  </a:ext>
                </a:extLst>
              </p:cNvPr>
              <p:cNvSpPr/>
              <p:nvPr/>
            </p:nvSpPr>
            <p:spPr>
              <a:xfrm>
                <a:off x="3880850" y="2232549"/>
                <a:ext cx="2119426" cy="6735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b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a:rPr lang="cs-CZ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cs-CZ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𝑅𝑑</m:t>
                          </m:r>
                        </m:sub>
                      </m:sSub>
                      <m:r>
                        <a:rPr lang="cs-CZ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  <m:sub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  <m:r>
                        <a:rPr lang="cs-CZ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𝛾</m:t>
                              </m:r>
                            </m:e>
                            <m:sub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7" name="Obdélník 34">
                <a:extLst>
                  <a:ext uri="{FF2B5EF4-FFF2-40B4-BE49-F238E27FC236}">
                    <a16:creationId xmlns:a16="http://schemas.microsoft.com/office/drawing/2014/main" id="{6C7B22FF-7A24-F640-C73B-3380DA16F03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0850" y="2232549"/>
                <a:ext cx="2119426" cy="67351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Obdélník 35">
                <a:extLst>
                  <a:ext uri="{FF2B5EF4-FFF2-40B4-BE49-F238E27FC236}">
                    <a16:creationId xmlns:a16="http://schemas.microsoft.com/office/drawing/2014/main" id="{6CFF4FD0-0A87-E552-3977-819D3465F798}"/>
                  </a:ext>
                </a:extLst>
              </p:cNvPr>
              <p:cNvSpPr/>
              <p:nvPr/>
            </p:nvSpPr>
            <p:spPr>
              <a:xfrm>
                <a:off x="7905162" y="1492302"/>
                <a:ext cx="2727342" cy="94525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  <m:sub>
                        <m:r>
                          <a:rPr lang="cs-CZ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</m:oMath>
                </a14:m>
                <a:r>
                  <a:rPr lang="cs-CZ" b="0" i="0" dirty="0">
                    <a:solidFill>
                      <a:schemeClr val="tx1"/>
                    </a:solidFill>
                  </a:rPr>
                  <a:t> – nejmenší průřezový modul T-průřezu pásu</a:t>
                </a:r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8" name="Obdélník 35">
                <a:extLst>
                  <a:ext uri="{FF2B5EF4-FFF2-40B4-BE49-F238E27FC236}">
                    <a16:creationId xmlns:a16="http://schemas.microsoft.com/office/drawing/2014/main" id="{6CFF4FD0-0A87-E552-3977-819D3465F79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05162" y="1492302"/>
                <a:ext cx="2727342" cy="945259"/>
              </a:xfrm>
              <a:prstGeom prst="rect">
                <a:avLst/>
              </a:prstGeom>
              <a:blipFill>
                <a:blip r:embed="rId4"/>
                <a:stretch>
                  <a:fillRect l="-2013" t="-3871" b="-96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Obdélník 39">
            <a:extLst>
              <a:ext uri="{FF2B5EF4-FFF2-40B4-BE49-F238E27FC236}">
                <a16:creationId xmlns:a16="http://schemas.microsoft.com/office/drawing/2014/main" id="{3E8B208E-D0AB-F4F2-7657-F8CDEDFB2C3D}"/>
              </a:ext>
            </a:extLst>
          </p:cNvPr>
          <p:cNvSpPr/>
          <p:nvPr/>
        </p:nvSpPr>
        <p:spPr>
          <a:xfrm>
            <a:off x="175847" y="3131348"/>
            <a:ext cx="38523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>
                <a:cs typeface="Calibri" panose="020F0502020204030204" pitchFamily="34" charset="0"/>
              </a:rPr>
              <a:t>Únosnost pásového prutu ve smyku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Obdélník 40">
                <a:extLst>
                  <a:ext uri="{FF2B5EF4-FFF2-40B4-BE49-F238E27FC236}">
                    <a16:creationId xmlns:a16="http://schemas.microsoft.com/office/drawing/2014/main" id="{65DD2F9E-BFC5-926C-5999-0D7D12AAD9CD}"/>
                  </a:ext>
                </a:extLst>
              </p:cNvPr>
              <p:cNvSpPr/>
              <p:nvPr/>
            </p:nvSpPr>
            <p:spPr>
              <a:xfrm>
                <a:off x="3990320" y="2984353"/>
                <a:ext cx="2691827" cy="70801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a:rPr lang="cs-CZ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𝑝𝑙</m:t>
                          </m:r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cs-CZ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𝑅𝑑</m:t>
                          </m:r>
                        </m:sub>
                      </m:sSub>
                      <m:r>
                        <a:rPr lang="cs-CZ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  <m:r>
                        <a:rPr lang="cs-CZ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ad>
                                <m:radPr>
                                  <m:degHide m:val="on"/>
                                  <m:ctrlPr>
                                    <a:rPr lang="cs-CZ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cs-CZ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𝛾</m:t>
                              </m:r>
                            </m:e>
                            <m:sub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0" name="Obdélník 40">
                <a:extLst>
                  <a:ext uri="{FF2B5EF4-FFF2-40B4-BE49-F238E27FC236}">
                    <a16:creationId xmlns:a16="http://schemas.microsoft.com/office/drawing/2014/main" id="{65DD2F9E-BFC5-926C-5999-0D7D12AAD9C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0320" y="2984353"/>
                <a:ext cx="2691827" cy="70801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Obdélník 41">
                <a:extLst>
                  <a:ext uri="{FF2B5EF4-FFF2-40B4-BE49-F238E27FC236}">
                    <a16:creationId xmlns:a16="http://schemas.microsoft.com/office/drawing/2014/main" id="{42157D06-A2C6-E04B-1DA3-FE40E4AFF09A}"/>
                  </a:ext>
                </a:extLst>
              </p:cNvPr>
              <p:cNvSpPr/>
              <p:nvPr/>
            </p:nvSpPr>
            <p:spPr>
              <a:xfrm>
                <a:off x="7875914" y="2437561"/>
                <a:ext cx="2888819" cy="93551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cs-CZ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sub>
                    </m:sSub>
                  </m:oMath>
                </a14:m>
                <a:r>
                  <a:rPr lang="cs-CZ" b="0" i="0" dirty="0">
                    <a:solidFill>
                      <a:schemeClr val="tx1"/>
                    </a:solidFill>
                  </a:rPr>
                  <a:t> – plocha vzdorující smyku na T-průřezu pásu (plocha dílčí části stojiny)</a:t>
                </a:r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1" name="Obdélník 41">
                <a:extLst>
                  <a:ext uri="{FF2B5EF4-FFF2-40B4-BE49-F238E27FC236}">
                    <a16:creationId xmlns:a16="http://schemas.microsoft.com/office/drawing/2014/main" id="{42157D06-A2C6-E04B-1DA3-FE40E4AFF09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75914" y="2437561"/>
                <a:ext cx="2888819" cy="935513"/>
              </a:xfrm>
              <a:prstGeom prst="rect">
                <a:avLst/>
              </a:prstGeom>
              <a:blipFill>
                <a:blip r:embed="rId6"/>
                <a:stretch>
                  <a:fillRect l="-1899" t="-3922" b="-98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Obdélník 42">
            <a:extLst>
              <a:ext uri="{FF2B5EF4-FFF2-40B4-BE49-F238E27FC236}">
                <a16:creationId xmlns:a16="http://schemas.microsoft.com/office/drawing/2014/main" id="{E15CE88E-0BA2-B023-371C-D81BACD5D883}"/>
              </a:ext>
            </a:extLst>
          </p:cNvPr>
          <p:cNvSpPr/>
          <p:nvPr/>
        </p:nvSpPr>
        <p:spPr>
          <a:xfrm>
            <a:off x="175847" y="3818303"/>
            <a:ext cx="51603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u="sng" dirty="0">
                <a:cs typeface="Calibri" panose="020F0502020204030204" pitchFamily="34" charset="0"/>
              </a:rPr>
              <a:t>Kombinace namáhání a interakci smyku a ohybu</a:t>
            </a:r>
            <a:endParaRPr lang="en-GB" u="sng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Obdélník 43">
                <a:extLst>
                  <a:ext uri="{FF2B5EF4-FFF2-40B4-BE49-F238E27FC236}">
                    <a16:creationId xmlns:a16="http://schemas.microsoft.com/office/drawing/2014/main" id="{CCA48F9B-358A-8E8F-F867-29D8CA024C7F}"/>
                  </a:ext>
                </a:extLst>
              </p:cNvPr>
              <p:cNvSpPr/>
              <p:nvPr/>
            </p:nvSpPr>
            <p:spPr>
              <a:xfrm>
                <a:off x="325820" y="5383327"/>
                <a:ext cx="2120196" cy="6789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  <m:r>
                                <a:rPr lang="cs-CZ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  <m:r>
                                <a:rPr lang="cs-CZ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GB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  <m:r>
                                <a:rPr lang="cs-CZ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cs-CZ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𝑅𝑑</m:t>
                              </m:r>
                            </m:sub>
                          </m:sSub>
                        </m:den>
                      </m:f>
                      <m:r>
                        <a:rPr lang="cs-CZ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cs-CZ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  <m:r>
                                <a:rPr lang="cs-CZ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cs-CZ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𝐸𝑑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GB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  <m:r>
                                <a:rPr lang="cs-CZ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cs-CZ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𝑅𝑑</m:t>
                              </m:r>
                            </m:sub>
                          </m:sSub>
                        </m:den>
                      </m:f>
                      <m:r>
                        <a:rPr lang="cs-CZ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≤1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3" name="Obdélník 43">
                <a:extLst>
                  <a:ext uri="{FF2B5EF4-FFF2-40B4-BE49-F238E27FC236}">
                    <a16:creationId xmlns:a16="http://schemas.microsoft.com/office/drawing/2014/main" id="{CCA48F9B-358A-8E8F-F867-29D8CA024C7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820" y="5383327"/>
                <a:ext cx="2120196" cy="67890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Obdélník 47">
            <a:extLst>
              <a:ext uri="{FF2B5EF4-FFF2-40B4-BE49-F238E27FC236}">
                <a16:creationId xmlns:a16="http://schemas.microsoft.com/office/drawing/2014/main" id="{4B6FD06B-FA08-8005-4500-5408E34B30DC}"/>
              </a:ext>
            </a:extLst>
          </p:cNvPr>
          <p:cNvSpPr/>
          <p:nvPr/>
        </p:nvSpPr>
        <p:spPr>
          <a:xfrm>
            <a:off x="178462" y="4458969"/>
            <a:ext cx="295465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>
                <a:cs typeface="Calibri" panose="020F0502020204030204" pitchFamily="34" charset="0"/>
              </a:rPr>
              <a:t>Kombinace normálové síly </a:t>
            </a:r>
          </a:p>
          <a:p>
            <a:r>
              <a:rPr lang="cs-CZ" dirty="0">
                <a:cs typeface="Calibri" panose="020F0502020204030204" pitchFamily="34" charset="0"/>
              </a:rPr>
              <a:t>a ohybového momentu</a:t>
            </a:r>
            <a:endParaRPr lang="en-GB" dirty="0"/>
          </a:p>
        </p:txBody>
      </p:sp>
      <p:sp>
        <p:nvSpPr>
          <p:cNvPr id="15" name="Obdélník 52">
            <a:extLst>
              <a:ext uri="{FF2B5EF4-FFF2-40B4-BE49-F238E27FC236}">
                <a16:creationId xmlns:a16="http://schemas.microsoft.com/office/drawing/2014/main" id="{807D66B2-2BD3-BB2A-A710-CBE57EDB10F4}"/>
              </a:ext>
            </a:extLst>
          </p:cNvPr>
          <p:cNvSpPr/>
          <p:nvPr/>
        </p:nvSpPr>
        <p:spPr>
          <a:xfrm>
            <a:off x="3637803" y="4425499"/>
            <a:ext cx="405768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>
                <a:cs typeface="Calibri" panose="020F0502020204030204" pitchFamily="34" charset="0"/>
              </a:rPr>
              <a:t>Redukce ohybové únosnosti vlivem smyku. Interakce </a:t>
            </a:r>
            <a:r>
              <a:rPr lang="cs-CZ" i="1" dirty="0">
                <a:cs typeface="Calibri" panose="020F0502020204030204" pitchFamily="34" charset="0"/>
              </a:rPr>
              <a:t>V+M</a:t>
            </a:r>
            <a:r>
              <a:rPr lang="cs-CZ" dirty="0">
                <a:cs typeface="Calibri" panose="020F0502020204030204" pitchFamily="34" charset="0"/>
              </a:rPr>
              <a:t> se nemusí řešit když: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ovéPole 53">
                <a:extLst>
                  <a:ext uri="{FF2B5EF4-FFF2-40B4-BE49-F238E27FC236}">
                    <a16:creationId xmlns:a16="http://schemas.microsoft.com/office/drawing/2014/main" id="{3084B79E-7B58-CC8A-0665-9F1693FCF09E}"/>
                  </a:ext>
                </a:extLst>
              </p:cNvPr>
              <p:cNvSpPr txBox="1"/>
              <p:nvPr/>
            </p:nvSpPr>
            <p:spPr>
              <a:xfrm>
                <a:off x="4652623" y="5464774"/>
                <a:ext cx="2070471" cy="59580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𝐸𝑑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GB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𝑝𝑙</m:t>
                              </m:r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𝑅𝑑</m:t>
                              </m:r>
                            </m:sub>
                          </m:sSub>
                        </m:den>
                      </m:f>
                      <m:r>
                        <a:rPr lang="cs-CZ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≤0,5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6" name="TextovéPole 53">
                <a:extLst>
                  <a:ext uri="{FF2B5EF4-FFF2-40B4-BE49-F238E27FC236}">
                    <a16:creationId xmlns:a16="http://schemas.microsoft.com/office/drawing/2014/main" id="{3084B79E-7B58-CC8A-0665-9F1693FCF0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2623" y="5464774"/>
                <a:ext cx="2070471" cy="59580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Obdélník 55">
                <a:extLst>
                  <a:ext uri="{FF2B5EF4-FFF2-40B4-BE49-F238E27FC236}">
                    <a16:creationId xmlns:a16="http://schemas.microsoft.com/office/drawing/2014/main" id="{A34451C0-07D5-7C0E-C9F2-A13BDB3F875F}"/>
                  </a:ext>
                </a:extLst>
              </p:cNvPr>
              <p:cNvSpPr/>
              <p:nvPr/>
            </p:nvSpPr>
            <p:spPr>
              <a:xfrm>
                <a:off x="7655988" y="4402597"/>
                <a:ext cx="3624856" cy="121251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cs-CZ" dirty="0">
                    <a:solidFill>
                      <a:schemeClr val="tx1"/>
                    </a:solidFill>
                    <a:cs typeface="Calibri" panose="020F0502020204030204" pitchFamily="34" charset="0"/>
                  </a:rPr>
                  <a:t>Jinak je nutné redukovat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solidFill>
                              <a:schemeClr val="tx1"/>
                            </a:solidFill>
                          </a:rPr>
                        </m:ctrlPr>
                      </m:sSubPr>
                      <m:e>
                        <m:r>
                          <a:rPr lang="cs-CZ" i="1">
                            <a:solidFill>
                              <a:schemeClr val="tx1"/>
                            </a:solidFill>
                          </a:rPr>
                          <m:t>𝑀</m:t>
                        </m:r>
                      </m:e>
                      <m:sub>
                        <m:r>
                          <a:rPr lang="cs-CZ" i="1">
                            <a:solidFill>
                              <a:schemeClr val="tx1"/>
                            </a:solidFill>
                          </a:rPr>
                          <m:t>𝑇</m:t>
                        </m:r>
                        <m:r>
                          <a:rPr lang="cs-CZ" i="1">
                            <a:solidFill>
                              <a:schemeClr val="tx1"/>
                            </a:solidFill>
                          </a:rPr>
                          <m:t>,</m:t>
                        </m:r>
                        <m:r>
                          <a:rPr lang="cs-CZ" i="1">
                            <a:solidFill>
                              <a:schemeClr val="tx1"/>
                            </a:solidFill>
                          </a:rPr>
                          <m:t>𝑅𝑑</m:t>
                        </m:r>
                      </m:sub>
                    </m:sSub>
                  </m:oMath>
                </a14:m>
                <a:r>
                  <a:rPr lang="cs-CZ" dirty="0">
                    <a:solidFill>
                      <a:schemeClr val="tx1"/>
                    </a:solidFill>
                    <a:cs typeface="Calibri" panose="020F0502020204030204" pitchFamily="34" charset="0"/>
                  </a:rPr>
                  <a:t> snížením meze kluzu na ploše vzdorující smyku součinitelem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0" smtClean="0">
                          <a:solidFill>
                            <a:schemeClr val="tx1"/>
                          </a:solidFill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 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7" name="Obdélník 55">
                <a:extLst>
                  <a:ext uri="{FF2B5EF4-FFF2-40B4-BE49-F238E27FC236}">
                    <a16:creationId xmlns:a16="http://schemas.microsoft.com/office/drawing/2014/main" id="{A34451C0-07D5-7C0E-C9F2-A13BDB3F875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55988" y="4402597"/>
                <a:ext cx="3624856" cy="1212511"/>
              </a:xfrm>
              <a:prstGeom prst="rect">
                <a:avLst/>
              </a:prstGeom>
              <a:blipFill>
                <a:blip r:embed="rId9"/>
                <a:stretch>
                  <a:fillRect l="-1513" t="-25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8" name="Obrázek 57">
            <a:extLst>
              <a:ext uri="{FF2B5EF4-FFF2-40B4-BE49-F238E27FC236}">
                <a16:creationId xmlns:a16="http://schemas.microsoft.com/office/drawing/2014/main" id="{309736DD-44D7-7258-7B40-4389EB564884}"/>
              </a:ext>
            </a:extLst>
          </p:cNvPr>
          <p:cNvPicPr>
            <a:picLocks noChangeAspect="1"/>
          </p:cNvPicPr>
          <p:nvPr/>
        </p:nvPicPr>
        <p:blipFill rotWithShape="1">
          <a:blip r:embed="rId10"/>
          <a:srcRect l="47177" t="18499" r="42369" b="16497"/>
          <a:stretch/>
        </p:blipFill>
        <p:spPr>
          <a:xfrm>
            <a:off x="10975948" y="1195362"/>
            <a:ext cx="758093" cy="1930400"/>
          </a:xfrm>
          <a:prstGeom prst="rect">
            <a:avLst/>
          </a:prstGeom>
        </p:spPr>
      </p:pic>
      <p:sp>
        <p:nvSpPr>
          <p:cNvPr id="19" name="Obdélník 58">
            <a:extLst>
              <a:ext uri="{FF2B5EF4-FFF2-40B4-BE49-F238E27FC236}">
                <a16:creationId xmlns:a16="http://schemas.microsoft.com/office/drawing/2014/main" id="{5F9B6165-9D73-0D28-108B-5BCBEF4C3602}"/>
              </a:ext>
            </a:extLst>
          </p:cNvPr>
          <p:cNvSpPr/>
          <p:nvPr/>
        </p:nvSpPr>
        <p:spPr>
          <a:xfrm>
            <a:off x="11280843" y="1339857"/>
            <a:ext cx="45719" cy="3610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0" name="Obdélník 59">
            <a:extLst>
              <a:ext uri="{FF2B5EF4-FFF2-40B4-BE49-F238E27FC236}">
                <a16:creationId xmlns:a16="http://schemas.microsoft.com/office/drawing/2014/main" id="{B1528A4F-66C4-8EE1-768F-432512EA0C7C}"/>
              </a:ext>
            </a:extLst>
          </p:cNvPr>
          <p:cNvSpPr/>
          <p:nvPr/>
        </p:nvSpPr>
        <p:spPr>
          <a:xfrm>
            <a:off x="11280843" y="2519890"/>
            <a:ext cx="45719" cy="3610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Obdélník 9">
                <a:extLst>
                  <a:ext uri="{FF2B5EF4-FFF2-40B4-BE49-F238E27FC236}">
                    <a16:creationId xmlns:a16="http://schemas.microsoft.com/office/drawing/2014/main" id="{57E896B9-B784-F5D1-9EF9-778841243A50}"/>
                  </a:ext>
                </a:extLst>
              </p:cNvPr>
              <p:cNvSpPr/>
              <p:nvPr/>
            </p:nvSpPr>
            <p:spPr>
              <a:xfrm>
                <a:off x="11280843" y="1339857"/>
                <a:ext cx="664413" cy="3815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cs-CZ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  <m:r>
                            <a:rPr lang="cs-CZ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cs-CZ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1" name="Obdélník 9">
                <a:extLst>
                  <a:ext uri="{FF2B5EF4-FFF2-40B4-BE49-F238E27FC236}">
                    <a16:creationId xmlns:a16="http://schemas.microsoft.com/office/drawing/2014/main" id="{57E896B9-B784-F5D1-9EF9-778841243A5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80843" y="1339857"/>
                <a:ext cx="664413" cy="38151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Obdélník 5">
                <a:extLst>
                  <a:ext uri="{FF2B5EF4-FFF2-40B4-BE49-F238E27FC236}">
                    <a16:creationId xmlns:a16="http://schemas.microsoft.com/office/drawing/2014/main" id="{AA094F99-3D7D-9952-D170-5D4D7E5C84B1}"/>
                  </a:ext>
                </a:extLst>
              </p:cNvPr>
              <p:cNvSpPr/>
              <p:nvPr/>
            </p:nvSpPr>
            <p:spPr>
              <a:xfrm>
                <a:off x="5666647" y="1331456"/>
                <a:ext cx="1895071" cy="6735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a:rPr lang="cs-CZ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cs-CZ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𝑅𝑑</m:t>
                          </m:r>
                        </m:sub>
                      </m:sSub>
                      <m:r>
                        <a:rPr lang="cs-CZ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  <m:r>
                        <a:rPr lang="cs-CZ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𝛾</m:t>
                              </m:r>
                            </m:e>
                            <m:sub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3" name="Obdélník 5">
                <a:extLst>
                  <a:ext uri="{FF2B5EF4-FFF2-40B4-BE49-F238E27FC236}">
                    <a16:creationId xmlns:a16="http://schemas.microsoft.com/office/drawing/2014/main" id="{AA094F99-3D7D-9952-D170-5D4D7E5C84B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6647" y="1331456"/>
                <a:ext cx="1895071" cy="673518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D4ED0A43-C2F2-A73F-56C3-E2AFFDDE6E68}"/>
                  </a:ext>
                </a:extLst>
              </p:cNvPr>
              <p:cNvSpPr txBox="1"/>
              <p:nvPr/>
            </p:nvSpPr>
            <p:spPr>
              <a:xfrm>
                <a:off x="8232843" y="5435279"/>
                <a:ext cx="2327653" cy="65479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𝜌</m:t>
                    </m:r>
                    <m:r>
                      <a:rPr lang="cs-CZ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  <m:sSup>
                      <m:sSupPr>
                        <m:ctrlPr>
                          <a:rPr lang="cs-CZ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cs-CZ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libri" panose="020F0502020204030204" pitchFamily="34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cs-CZ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cs-CZ" b="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2</m:t>
                                </m:r>
                                <m:sSub>
                                  <m:sSubPr>
                                    <m:ctrlPr>
                                      <a:rPr lang="cs-CZ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Calibri" panose="020F0502020204030204" pitchFamily="34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cs-CZ" b="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Calibri" panose="020F0502020204030204" pitchFamily="34" charset="0"/>
                                      </a:rPr>
                                      <m:t>∙</m:t>
                                    </m:r>
                                    <m:r>
                                      <a:rPr lang="cs-CZ" b="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Calibri" panose="020F0502020204030204" pitchFamily="34" charset="0"/>
                                      </a:rPr>
                                      <m:t>𝑉</m:t>
                                    </m:r>
                                  </m:e>
                                  <m:sub>
                                    <m:r>
                                      <a:rPr lang="cs-CZ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Calibri" panose="020F0502020204030204" pitchFamily="34" charset="0"/>
                                      </a:rPr>
                                      <m:t>𝑇</m:t>
                                    </m:r>
                                    <m:r>
                                      <a:rPr lang="cs-CZ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Calibri" panose="020F0502020204030204" pitchFamily="34" charset="0"/>
                                      </a:rPr>
                                      <m:t>,</m:t>
                                    </m:r>
                                    <m:r>
                                      <a:rPr lang="cs-CZ" b="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Calibri" panose="020F0502020204030204" pitchFamily="34" charset="0"/>
                                      </a:rPr>
                                      <m:t>𝐸𝑑</m:t>
                                    </m:r>
                                  </m:sub>
                                </m:sSub>
                              </m:num>
                              <m:den>
                                <m:sSub>
                                  <m:sSubPr>
                                    <m:ctrlPr>
                                      <a:rPr lang="cs-CZ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Calibri" panose="020F0502020204030204" pitchFamily="34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cs-CZ" b="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Calibri" panose="020F0502020204030204" pitchFamily="34" charset="0"/>
                                      </a:rPr>
                                      <m:t>𝑉</m:t>
                                    </m:r>
                                  </m:e>
                                  <m:sub>
                                    <m:r>
                                      <a:rPr lang="cs-CZ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Calibri" panose="020F0502020204030204" pitchFamily="34" charset="0"/>
                                      </a:rPr>
                                      <m:t>𝑇</m:t>
                                    </m:r>
                                    <m:r>
                                      <a:rPr lang="cs-CZ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Calibri" panose="020F0502020204030204" pitchFamily="34" charset="0"/>
                                      </a:rPr>
                                      <m:t>,</m:t>
                                    </m:r>
                                    <m:r>
                                      <a:rPr lang="cs-CZ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Calibri" panose="020F0502020204030204" pitchFamily="34" charset="0"/>
                                      </a:rPr>
                                      <m:t>𝑝𝑙𝑅𝑑</m:t>
                                    </m:r>
                                  </m:sub>
                                </m:sSub>
                                <m:r>
                                  <m:rPr>
                                    <m:nor/>
                                  </m:rPr>
                                  <a:rPr lang="en-GB" dirty="0">
                                    <a:solidFill>
                                      <a:schemeClr val="tx1"/>
                                    </a:solidFill>
                                  </a:rPr>
                                  <m:t> </m:t>
                                </m:r>
                              </m:den>
                            </m:f>
                            <m:r>
                              <a:rPr lang="cs-CZ" b="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d>
                      </m:e>
                      <m:sup>
                        <m:r>
                          <a:rPr lang="cs-CZ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cs-CZ" dirty="0">
                    <a:solidFill>
                      <a:schemeClr val="tx1"/>
                    </a:solidFill>
                    <a:cs typeface="Calibri" panose="020F0502020204030204" pitchFamily="34" charset="0"/>
                  </a:rPr>
                  <a:t> </a:t>
                </a:r>
                <a:endParaRPr lang="en-US" dirty="0"/>
              </a:p>
            </p:txBody>
          </p:sp>
        </mc:Choice>
        <mc:Fallback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D4ED0A43-C2F2-A73F-56C3-E2AFFDDE6E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32843" y="5435279"/>
                <a:ext cx="2327653" cy="654795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524543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9D9F5C-0F1D-4316-6FD6-1EAF0C4917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Průvlak – posouzení sloupků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8F3AA8C-1043-7A66-E5C9-A66E38FB2C5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09600" y="1484785"/>
                <a:ext cx="5799015" cy="4641379"/>
              </a:xfrm>
            </p:spPr>
            <p:txBody>
              <a:bodyPr/>
              <a:lstStyle/>
              <a:p>
                <a:r>
                  <a:rPr lang="cs-CZ" dirty="0">
                    <a:solidFill>
                      <a:schemeClr val="tx1"/>
                    </a:solidFill>
                  </a:rPr>
                  <a:t>Reakce od stropnic </a:t>
                </a:r>
                <a:endParaRPr lang="cs-CZ" i="1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GB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𝐹</m:t>
                        </m:r>
                        <m:r>
                          <a:rPr lang="cs-CZ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𝐸𝑑</m:t>
                        </m:r>
                      </m:sub>
                    </m:sSub>
                    <m:r>
                      <a:rPr lang="cs-CZ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𝐸𝑑</m:t>
                        </m:r>
                      </m:sub>
                    </m:sSub>
                    <m:r>
                      <a:rPr lang="cs-CZ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cs-CZ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𝑠𝑡𝑟𝑜𝑝𝑛𝑖𝑐𝑒</m:t>
                        </m:r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cs-CZ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</m:sSub>
                  </m:oMath>
                </a14:m>
                <a:r>
                  <a:rPr lang="cs-CZ" dirty="0">
                    <a:solidFill>
                      <a:schemeClr val="tx1"/>
                    </a:solidFill>
                  </a:rPr>
                  <a:t> </a:t>
                </a:r>
                <a:endParaRPr lang="en-GB" dirty="0">
                  <a:solidFill>
                    <a:schemeClr val="tx1"/>
                  </a:solidFill>
                </a:endParaRPr>
              </a:p>
              <a:p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8F3AA8C-1043-7A66-E5C9-A66E38FB2C5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09600" y="1484785"/>
                <a:ext cx="5799015" cy="4641379"/>
              </a:xfrm>
              <a:blipFill>
                <a:blip r:embed="rId2"/>
                <a:stretch>
                  <a:fillRect l="-2103" t="-14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Obrázek 26">
            <a:extLst>
              <a:ext uri="{FF2B5EF4-FFF2-40B4-BE49-F238E27FC236}">
                <a16:creationId xmlns:a16="http://schemas.microsoft.com/office/drawing/2014/main" id="{1A50068E-FFB0-68AA-1002-E29E3274D9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575" y="2684095"/>
            <a:ext cx="7405687" cy="3697233"/>
          </a:xfrm>
          <a:prstGeom prst="rect">
            <a:avLst/>
          </a:prstGeom>
          <a:solidFill>
            <a:srgbClr val="FFFFFF"/>
          </a:solidFill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ovéPole 27">
                <a:extLst>
                  <a:ext uri="{FF2B5EF4-FFF2-40B4-BE49-F238E27FC236}">
                    <a16:creationId xmlns:a16="http://schemas.microsoft.com/office/drawing/2014/main" id="{FC1F51D8-F8AE-0B43-A626-BE42E1F02971}"/>
                  </a:ext>
                </a:extLst>
              </p:cNvPr>
              <p:cNvSpPr txBox="1"/>
              <p:nvPr/>
            </p:nvSpPr>
            <p:spPr>
              <a:xfrm>
                <a:off x="1299596" y="2815335"/>
                <a:ext cx="861647" cy="385555"/>
              </a:xfrm>
              <a:prstGeom prst="rect">
                <a:avLst/>
              </a:prstGeom>
              <a:solidFill>
                <a:srgbClr val="FFFFFF"/>
              </a:solidFill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b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𝐸𝑑</m:t>
                          </m:r>
                        </m:sub>
                      </m:sSub>
                    </m:oMath>
                  </m:oMathPara>
                </a14:m>
                <a:endParaRPr lang="en-GB" sz="2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5" name="TextovéPole 27">
                <a:extLst>
                  <a:ext uri="{FF2B5EF4-FFF2-40B4-BE49-F238E27FC236}">
                    <a16:creationId xmlns:a16="http://schemas.microsoft.com/office/drawing/2014/main" id="{FC1F51D8-F8AE-0B43-A626-BE42E1F029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9596" y="2815335"/>
                <a:ext cx="861647" cy="385555"/>
              </a:xfrm>
              <a:prstGeom prst="rect">
                <a:avLst/>
              </a:prstGeom>
              <a:blipFill>
                <a:blip r:embed="rId4"/>
                <a:stretch>
                  <a:fillRect l="-9859" r="-4225" b="-126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ovéPole 28">
                <a:extLst>
                  <a:ext uri="{FF2B5EF4-FFF2-40B4-BE49-F238E27FC236}">
                    <a16:creationId xmlns:a16="http://schemas.microsoft.com/office/drawing/2014/main" id="{C94B8AAE-7A5F-339F-8CD7-1ABD83A7F5B0}"/>
                  </a:ext>
                </a:extLst>
              </p:cNvPr>
              <p:cNvSpPr txBox="1"/>
              <p:nvPr/>
            </p:nvSpPr>
            <p:spPr>
              <a:xfrm>
                <a:off x="627042" y="3190004"/>
                <a:ext cx="737550" cy="385555"/>
              </a:xfrm>
              <a:prstGeom prst="rect">
                <a:avLst/>
              </a:prstGeom>
              <a:solidFill>
                <a:srgbClr val="FFFFFF"/>
              </a:solidFill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𝐸𝑑</m:t>
                          </m:r>
                        </m:sub>
                      </m:sSub>
                    </m:oMath>
                  </m:oMathPara>
                </a14:m>
                <a:endParaRPr lang="en-GB" sz="2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6" name="TextovéPole 28">
                <a:extLst>
                  <a:ext uri="{FF2B5EF4-FFF2-40B4-BE49-F238E27FC236}">
                    <a16:creationId xmlns:a16="http://schemas.microsoft.com/office/drawing/2014/main" id="{C94B8AAE-7A5F-339F-8CD7-1ABD83A7F5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7042" y="3190004"/>
                <a:ext cx="737550" cy="385555"/>
              </a:xfrm>
              <a:prstGeom prst="rect">
                <a:avLst/>
              </a:prstGeom>
              <a:blipFill>
                <a:blip r:embed="rId5"/>
                <a:stretch>
                  <a:fillRect l="-9091" r="-3306" b="-109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ovéPole 30">
                <a:extLst>
                  <a:ext uri="{FF2B5EF4-FFF2-40B4-BE49-F238E27FC236}">
                    <a16:creationId xmlns:a16="http://schemas.microsoft.com/office/drawing/2014/main" id="{D8CC8E8E-85AA-0F58-A8E0-8C7F76E391EE}"/>
                  </a:ext>
                </a:extLst>
              </p:cNvPr>
              <p:cNvSpPr txBox="1"/>
              <p:nvPr/>
            </p:nvSpPr>
            <p:spPr>
              <a:xfrm>
                <a:off x="509319" y="3986232"/>
                <a:ext cx="737550" cy="385555"/>
              </a:xfrm>
              <a:prstGeom prst="rect">
                <a:avLst/>
              </a:prstGeom>
              <a:solidFill>
                <a:srgbClr val="FFFFFF"/>
              </a:solidFill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𝑀</m:t>
                          </m:r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𝐸𝑑</m:t>
                          </m:r>
                        </m:sub>
                      </m:sSub>
                    </m:oMath>
                  </m:oMathPara>
                </a14:m>
                <a:endParaRPr lang="en-GB" sz="2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7" name="TextovéPole 30">
                <a:extLst>
                  <a:ext uri="{FF2B5EF4-FFF2-40B4-BE49-F238E27FC236}">
                    <a16:creationId xmlns:a16="http://schemas.microsoft.com/office/drawing/2014/main" id="{D8CC8E8E-85AA-0F58-A8E0-8C7F76E391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319" y="3986232"/>
                <a:ext cx="737550" cy="385555"/>
              </a:xfrm>
              <a:prstGeom prst="rect">
                <a:avLst/>
              </a:prstGeom>
              <a:blipFill>
                <a:blip r:embed="rId6"/>
                <a:stretch>
                  <a:fillRect l="-14876" r="-10744" b="-126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ovéPole 31">
                <a:extLst>
                  <a:ext uri="{FF2B5EF4-FFF2-40B4-BE49-F238E27FC236}">
                    <a16:creationId xmlns:a16="http://schemas.microsoft.com/office/drawing/2014/main" id="{72634582-1320-8856-95B5-0CB559CFB1EB}"/>
                  </a:ext>
                </a:extLst>
              </p:cNvPr>
              <p:cNvSpPr txBox="1"/>
              <p:nvPr/>
            </p:nvSpPr>
            <p:spPr>
              <a:xfrm>
                <a:off x="4653559" y="4308176"/>
                <a:ext cx="737550" cy="385555"/>
              </a:xfrm>
              <a:prstGeom prst="rect">
                <a:avLst/>
              </a:prstGeom>
              <a:solidFill>
                <a:srgbClr val="FFFFFF"/>
              </a:solidFill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𝐸𝑑</m:t>
                          </m:r>
                        </m:sub>
                      </m:sSub>
                    </m:oMath>
                  </m:oMathPara>
                </a14:m>
                <a:endParaRPr lang="en-GB" sz="2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8" name="TextovéPole 31">
                <a:extLst>
                  <a:ext uri="{FF2B5EF4-FFF2-40B4-BE49-F238E27FC236}">
                    <a16:creationId xmlns:a16="http://schemas.microsoft.com/office/drawing/2014/main" id="{72634582-1320-8856-95B5-0CB559CFB1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3559" y="4308176"/>
                <a:ext cx="737550" cy="385555"/>
              </a:xfrm>
              <a:prstGeom prst="rect">
                <a:avLst/>
              </a:prstGeom>
              <a:blipFill>
                <a:blip r:embed="rId7"/>
                <a:stretch>
                  <a:fillRect l="-8264" r="-3306" b="-126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ovéPole 33">
                <a:extLst>
                  <a:ext uri="{FF2B5EF4-FFF2-40B4-BE49-F238E27FC236}">
                    <a16:creationId xmlns:a16="http://schemas.microsoft.com/office/drawing/2014/main" id="{F9A89C86-8475-949A-4D3E-F6A6BF814E2C}"/>
                  </a:ext>
                </a:extLst>
              </p:cNvPr>
              <p:cNvSpPr txBox="1"/>
              <p:nvPr/>
            </p:nvSpPr>
            <p:spPr>
              <a:xfrm>
                <a:off x="2757872" y="4772775"/>
                <a:ext cx="737550" cy="385555"/>
              </a:xfrm>
              <a:prstGeom prst="rect">
                <a:avLst/>
              </a:prstGeom>
              <a:solidFill>
                <a:srgbClr val="FFFFFF"/>
              </a:solidFill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𝐸𝑑</m:t>
                          </m:r>
                        </m:sub>
                      </m:sSub>
                    </m:oMath>
                  </m:oMathPara>
                </a14:m>
                <a:endParaRPr lang="en-GB" sz="2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9" name="TextovéPole 33">
                <a:extLst>
                  <a:ext uri="{FF2B5EF4-FFF2-40B4-BE49-F238E27FC236}">
                    <a16:creationId xmlns:a16="http://schemas.microsoft.com/office/drawing/2014/main" id="{F9A89C86-8475-949A-4D3E-F6A6BF814E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7872" y="4772775"/>
                <a:ext cx="737550" cy="385555"/>
              </a:xfrm>
              <a:prstGeom prst="rect">
                <a:avLst/>
              </a:prstGeom>
              <a:blipFill>
                <a:blip r:embed="rId8"/>
                <a:stretch>
                  <a:fillRect l="-8264" r="-3306" b="-126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ovéPole 36">
            <a:extLst>
              <a:ext uri="{FF2B5EF4-FFF2-40B4-BE49-F238E27FC236}">
                <a16:creationId xmlns:a16="http://schemas.microsoft.com/office/drawing/2014/main" id="{196BB34A-A4E3-E0F4-11BD-7F8E50487051}"/>
              </a:ext>
            </a:extLst>
          </p:cNvPr>
          <p:cNvSpPr txBox="1"/>
          <p:nvPr/>
        </p:nvSpPr>
        <p:spPr>
          <a:xfrm>
            <a:off x="5042850" y="4874188"/>
            <a:ext cx="368775" cy="369332"/>
          </a:xfrm>
          <a:prstGeom prst="rect">
            <a:avLst/>
          </a:prstGeom>
          <a:solidFill>
            <a:srgbClr val="FFFFFF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GB" sz="2400" dirty="0"/>
              <a:t>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ovéPole 37">
                <a:extLst>
                  <a:ext uri="{FF2B5EF4-FFF2-40B4-BE49-F238E27FC236}">
                    <a16:creationId xmlns:a16="http://schemas.microsoft.com/office/drawing/2014/main" id="{13803C9F-E5AC-9027-7A36-D387BBB2762D}"/>
                  </a:ext>
                </a:extLst>
              </p:cNvPr>
              <p:cNvSpPr txBox="1"/>
              <p:nvPr/>
            </p:nvSpPr>
            <p:spPr>
              <a:xfrm>
                <a:off x="4731487" y="3427239"/>
                <a:ext cx="737550" cy="385555"/>
              </a:xfrm>
              <a:prstGeom prst="rect">
                <a:avLst/>
              </a:prstGeom>
              <a:solidFill>
                <a:srgbClr val="FFFFFF"/>
              </a:solidFill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𝑀</m:t>
                          </m:r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𝐸𝑑</m:t>
                          </m:r>
                        </m:sub>
                      </m:sSub>
                    </m:oMath>
                  </m:oMathPara>
                </a14:m>
                <a:endParaRPr lang="en-GB" sz="2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1" name="TextovéPole 37">
                <a:extLst>
                  <a:ext uri="{FF2B5EF4-FFF2-40B4-BE49-F238E27FC236}">
                    <a16:creationId xmlns:a16="http://schemas.microsoft.com/office/drawing/2014/main" id="{13803C9F-E5AC-9027-7A36-D387BBB276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1487" y="3427239"/>
                <a:ext cx="737550" cy="385555"/>
              </a:xfrm>
              <a:prstGeom prst="rect">
                <a:avLst/>
              </a:prstGeom>
              <a:blipFill>
                <a:blip r:embed="rId9"/>
                <a:stretch>
                  <a:fillRect l="-14050" r="-10744" b="-126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ovéPole 38">
                <a:extLst>
                  <a:ext uri="{FF2B5EF4-FFF2-40B4-BE49-F238E27FC236}">
                    <a16:creationId xmlns:a16="http://schemas.microsoft.com/office/drawing/2014/main" id="{52484717-2FB3-77A0-3F0C-2EDC428372BF}"/>
                  </a:ext>
                </a:extLst>
              </p:cNvPr>
              <p:cNvSpPr txBox="1"/>
              <p:nvPr/>
            </p:nvSpPr>
            <p:spPr>
              <a:xfrm>
                <a:off x="3532434" y="2828758"/>
                <a:ext cx="2481272" cy="385555"/>
              </a:xfrm>
              <a:prstGeom prst="rect">
                <a:avLst/>
              </a:prstGeom>
              <a:solidFill>
                <a:srgbClr val="FFFFFF"/>
              </a:solidFill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b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𝐸𝑑</m:t>
                          </m:r>
                        </m:sub>
                      </m:sSub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b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  <m:r>
                            <a:rPr lang="cs-CZ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GB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𝐸𝑑</m:t>
                          </m:r>
                        </m:sub>
                      </m:sSub>
                    </m:oMath>
                  </m:oMathPara>
                </a14:m>
                <a:endParaRPr lang="en-GB" sz="2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2" name="TextovéPole 38">
                <a:extLst>
                  <a:ext uri="{FF2B5EF4-FFF2-40B4-BE49-F238E27FC236}">
                    <a16:creationId xmlns:a16="http://schemas.microsoft.com/office/drawing/2014/main" id="{52484717-2FB3-77A0-3F0C-2EDC428372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2434" y="2828758"/>
                <a:ext cx="2481272" cy="385555"/>
              </a:xfrm>
              <a:prstGeom prst="rect">
                <a:avLst/>
              </a:prstGeom>
              <a:blipFill>
                <a:blip r:embed="rId10"/>
                <a:stretch>
                  <a:fillRect b="-126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Obdélník 44">
            <a:extLst>
              <a:ext uri="{FF2B5EF4-FFF2-40B4-BE49-F238E27FC236}">
                <a16:creationId xmlns:a16="http://schemas.microsoft.com/office/drawing/2014/main" id="{6449C02C-9AA7-3311-B07D-C4AC4BE85880}"/>
              </a:ext>
            </a:extLst>
          </p:cNvPr>
          <p:cNvSpPr/>
          <p:nvPr/>
        </p:nvSpPr>
        <p:spPr>
          <a:xfrm>
            <a:off x="5042850" y="5548723"/>
            <a:ext cx="2348079" cy="646331"/>
          </a:xfrm>
          <a:prstGeom prst="rect">
            <a:avLst/>
          </a:prstGeom>
          <a:solidFill>
            <a:srgbClr val="FFFFFF"/>
          </a:solidFill>
        </p:spPr>
        <p:txBody>
          <a:bodyPr wrap="none">
            <a:spAutoFit/>
          </a:bodyPr>
          <a:lstStyle/>
          <a:p>
            <a:r>
              <a:rPr lang="cs-CZ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Kritické průřezy</a:t>
            </a:r>
          </a:p>
          <a:p>
            <a:r>
              <a:rPr lang="cs-CZ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 posouzení sloupku </a:t>
            </a:r>
            <a:endParaRPr lang="en-GB" dirty="0">
              <a:solidFill>
                <a:schemeClr val="accent1"/>
              </a:solidFill>
            </a:endParaRPr>
          </a:p>
        </p:txBody>
      </p:sp>
      <p:cxnSp>
        <p:nvCxnSpPr>
          <p:cNvPr id="14" name="Přímá spojnice se šipkou 45">
            <a:extLst>
              <a:ext uri="{FF2B5EF4-FFF2-40B4-BE49-F238E27FC236}">
                <a16:creationId xmlns:a16="http://schemas.microsoft.com/office/drawing/2014/main" id="{CD922C68-EB6A-4D37-7E09-63AF3BC227FE}"/>
              </a:ext>
            </a:extLst>
          </p:cNvPr>
          <p:cNvCxnSpPr/>
          <p:nvPr/>
        </p:nvCxnSpPr>
        <p:spPr>
          <a:xfrm flipH="1" flipV="1">
            <a:off x="3893840" y="4308176"/>
            <a:ext cx="2514775" cy="124054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46">
            <a:extLst>
              <a:ext uri="{FF2B5EF4-FFF2-40B4-BE49-F238E27FC236}">
                <a16:creationId xmlns:a16="http://schemas.microsoft.com/office/drawing/2014/main" id="{19F60574-8BF4-AF68-2FDB-245ABACD2D9D}"/>
              </a:ext>
            </a:extLst>
          </p:cNvPr>
          <p:cNvCxnSpPr/>
          <p:nvPr/>
        </p:nvCxnSpPr>
        <p:spPr>
          <a:xfrm flipH="1" flipV="1">
            <a:off x="3448050" y="5276397"/>
            <a:ext cx="1652213" cy="59549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ovéPole 48">
                <a:extLst>
                  <a:ext uri="{FF2B5EF4-FFF2-40B4-BE49-F238E27FC236}">
                    <a16:creationId xmlns:a16="http://schemas.microsoft.com/office/drawing/2014/main" id="{0B428878-23A6-4985-B3FC-82E0E81ED88E}"/>
                  </a:ext>
                </a:extLst>
              </p:cNvPr>
              <p:cNvSpPr txBox="1"/>
              <p:nvPr/>
            </p:nvSpPr>
            <p:spPr>
              <a:xfrm>
                <a:off x="2757872" y="2831558"/>
                <a:ext cx="737550" cy="369332"/>
              </a:xfrm>
              <a:prstGeom prst="rect">
                <a:avLst/>
              </a:prstGeom>
              <a:solidFill>
                <a:srgbClr val="FFFFFF"/>
              </a:solidFill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𝐸</m:t>
                          </m:r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GB" sz="2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6" name="TextovéPole 48">
                <a:extLst>
                  <a:ext uri="{FF2B5EF4-FFF2-40B4-BE49-F238E27FC236}">
                    <a16:creationId xmlns:a16="http://schemas.microsoft.com/office/drawing/2014/main" id="{0B428878-23A6-4985-B3FC-82E0E81ED8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7872" y="2831558"/>
                <a:ext cx="737550" cy="369332"/>
              </a:xfrm>
              <a:prstGeom prst="rect">
                <a:avLst/>
              </a:prstGeom>
              <a:blipFill>
                <a:blip r:embed="rId11"/>
                <a:stretch>
                  <a:fillRect b="-180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Přímá spojnice se šipkou 49">
            <a:extLst>
              <a:ext uri="{FF2B5EF4-FFF2-40B4-BE49-F238E27FC236}">
                <a16:creationId xmlns:a16="http://schemas.microsoft.com/office/drawing/2014/main" id="{B47660D0-4B86-E160-A0FF-72FA37C34748}"/>
              </a:ext>
            </a:extLst>
          </p:cNvPr>
          <p:cNvCxnSpPr/>
          <p:nvPr/>
        </p:nvCxnSpPr>
        <p:spPr>
          <a:xfrm flipH="1">
            <a:off x="3036684" y="3241507"/>
            <a:ext cx="7570" cy="55422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Přímá spojnice 13">
            <a:extLst>
              <a:ext uri="{FF2B5EF4-FFF2-40B4-BE49-F238E27FC236}">
                <a16:creationId xmlns:a16="http://schemas.microsoft.com/office/drawing/2014/main" id="{EA8B63C8-2126-70AB-0078-FC7520C0D6E4}"/>
              </a:ext>
            </a:extLst>
          </p:cNvPr>
          <p:cNvCxnSpPr/>
          <p:nvPr/>
        </p:nvCxnSpPr>
        <p:spPr>
          <a:xfrm>
            <a:off x="1977292" y="4268065"/>
            <a:ext cx="2087309" cy="8773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9" name="Přímá spojnice 50">
            <a:extLst>
              <a:ext uri="{FF2B5EF4-FFF2-40B4-BE49-F238E27FC236}">
                <a16:creationId xmlns:a16="http://schemas.microsoft.com/office/drawing/2014/main" id="{EF70B136-85E4-B658-C7E0-905A0F759D6D}"/>
              </a:ext>
            </a:extLst>
          </p:cNvPr>
          <p:cNvCxnSpPr/>
          <p:nvPr/>
        </p:nvCxnSpPr>
        <p:spPr>
          <a:xfrm>
            <a:off x="2540934" y="5259451"/>
            <a:ext cx="991500" cy="0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ovéPole 60">
                <a:extLst>
                  <a:ext uri="{FF2B5EF4-FFF2-40B4-BE49-F238E27FC236}">
                    <a16:creationId xmlns:a16="http://schemas.microsoft.com/office/drawing/2014/main" id="{1EC59556-9E3B-02B4-A64F-A7AF6E4D8E3E}"/>
                  </a:ext>
                </a:extLst>
              </p:cNvPr>
              <p:cNvSpPr txBox="1"/>
              <p:nvPr/>
            </p:nvSpPr>
            <p:spPr>
              <a:xfrm>
                <a:off x="1967391" y="4285509"/>
                <a:ext cx="1974285" cy="215444"/>
              </a:xfrm>
              <a:prstGeom prst="rect">
                <a:avLst/>
              </a:prstGeom>
              <a:solidFill>
                <a:srgbClr val="FFFFFF"/>
              </a:solidFill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:r>
                  <a:rPr lang="cs-CZ" sz="1400" i="0" dirty="0">
                    <a:solidFill>
                      <a:schemeClr val="tx1"/>
                    </a:solidFill>
                  </a:rPr>
                  <a:t>nejširší místo </a:t>
                </a:r>
                <a14:m>
                  <m:oMath xmlns:m="http://schemas.openxmlformats.org/officeDocument/2006/math">
                    <m:r>
                      <a:rPr lang="cs-CZ" sz="1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𝒔</m:t>
                    </m:r>
                    <m:r>
                      <a:rPr lang="cs-CZ" sz="1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cs-CZ" sz="1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𝒘</m:t>
                    </m:r>
                    <m:r>
                      <a:rPr lang="cs-CZ" sz="1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cs-CZ" sz="1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𝒔</m:t>
                    </m:r>
                  </m:oMath>
                </a14:m>
                <a:endParaRPr lang="en-GB" sz="24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0" name="TextovéPole 60">
                <a:extLst>
                  <a:ext uri="{FF2B5EF4-FFF2-40B4-BE49-F238E27FC236}">
                    <a16:creationId xmlns:a16="http://schemas.microsoft.com/office/drawing/2014/main" id="{1EC59556-9E3B-02B4-A64F-A7AF6E4D8E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67391" y="4285509"/>
                <a:ext cx="1974285" cy="215444"/>
              </a:xfrm>
              <a:prstGeom prst="rect">
                <a:avLst/>
              </a:prstGeom>
              <a:blipFill>
                <a:blip r:embed="rId12"/>
                <a:stretch>
                  <a:fillRect l="-5556" t="-25714" b="-5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ovéPole 61">
                <a:extLst>
                  <a:ext uri="{FF2B5EF4-FFF2-40B4-BE49-F238E27FC236}">
                    <a16:creationId xmlns:a16="http://schemas.microsoft.com/office/drawing/2014/main" id="{30AD86D0-C3F1-94C7-32FA-46D019EC6BA6}"/>
                  </a:ext>
                </a:extLst>
              </p:cNvPr>
              <p:cNvSpPr txBox="1"/>
              <p:nvPr/>
            </p:nvSpPr>
            <p:spPr>
              <a:xfrm>
                <a:off x="2139698" y="5284333"/>
                <a:ext cx="1308352" cy="215444"/>
              </a:xfrm>
              <a:prstGeom prst="rect">
                <a:avLst/>
              </a:prstGeom>
              <a:solidFill>
                <a:srgbClr val="FFFFFF"/>
              </a:solidFill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:r>
                  <a:rPr lang="cs-CZ" sz="1400" i="0" dirty="0">
                    <a:solidFill>
                      <a:schemeClr val="tx1"/>
                    </a:solidFill>
                  </a:rPr>
                  <a:t>nejužší místo </a:t>
                </a:r>
                <a14:m>
                  <m:oMath xmlns:m="http://schemas.openxmlformats.org/officeDocument/2006/math">
                    <m:r>
                      <a:rPr lang="cs-CZ" sz="1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𝒘</m:t>
                    </m:r>
                  </m:oMath>
                </a14:m>
                <a:endParaRPr lang="en-GB" sz="24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1" name="TextovéPole 61">
                <a:extLst>
                  <a:ext uri="{FF2B5EF4-FFF2-40B4-BE49-F238E27FC236}">
                    <a16:creationId xmlns:a16="http://schemas.microsoft.com/office/drawing/2014/main" id="{30AD86D0-C3F1-94C7-32FA-46D019EC6B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9698" y="5284333"/>
                <a:ext cx="1308352" cy="215444"/>
              </a:xfrm>
              <a:prstGeom prst="rect">
                <a:avLst/>
              </a:prstGeom>
              <a:blipFill>
                <a:blip r:embed="rId13"/>
                <a:stretch>
                  <a:fillRect l="-8372" t="-25714" b="-5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Přímá spojnice se šipkou 67">
            <a:extLst>
              <a:ext uri="{FF2B5EF4-FFF2-40B4-BE49-F238E27FC236}">
                <a16:creationId xmlns:a16="http://schemas.microsoft.com/office/drawing/2014/main" id="{00347FA1-B293-3B78-247C-C3C9D9D98A0A}"/>
              </a:ext>
            </a:extLst>
          </p:cNvPr>
          <p:cNvCxnSpPr/>
          <p:nvPr/>
        </p:nvCxnSpPr>
        <p:spPr>
          <a:xfrm>
            <a:off x="6916615" y="4285509"/>
            <a:ext cx="7816" cy="95801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ovéPole 68">
                <a:extLst>
                  <a:ext uri="{FF2B5EF4-FFF2-40B4-BE49-F238E27FC236}">
                    <a16:creationId xmlns:a16="http://schemas.microsoft.com/office/drawing/2014/main" id="{CD112ECF-5370-8C79-C308-BBD37A201950}"/>
                  </a:ext>
                </a:extLst>
              </p:cNvPr>
              <p:cNvSpPr txBox="1"/>
              <p:nvPr/>
            </p:nvSpPr>
            <p:spPr>
              <a:xfrm rot="16200000">
                <a:off x="6322297" y="4555896"/>
                <a:ext cx="737550" cy="369332"/>
              </a:xfrm>
              <a:prstGeom prst="rect">
                <a:avLst/>
              </a:prstGeom>
              <a:solidFill>
                <a:srgbClr val="FFFFFF"/>
              </a:solidFill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/2</m:t>
                      </m:r>
                    </m:oMath>
                  </m:oMathPara>
                </a14:m>
                <a:endParaRPr lang="en-GB" sz="2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3" name="TextovéPole 68">
                <a:extLst>
                  <a:ext uri="{FF2B5EF4-FFF2-40B4-BE49-F238E27FC236}">
                    <a16:creationId xmlns:a16="http://schemas.microsoft.com/office/drawing/2014/main" id="{CD112ECF-5370-8C79-C308-BBD37A2019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6322297" y="4555896"/>
                <a:ext cx="737550" cy="369332"/>
              </a:xfrm>
              <a:prstGeom prst="rect">
                <a:avLst/>
              </a:prstGeom>
              <a:blipFill>
                <a:blip r:embed="rId14"/>
                <a:stretch>
                  <a:fillRect t="-7438" r="-37705" b="-74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ovéPole 69">
                <a:extLst>
                  <a:ext uri="{FF2B5EF4-FFF2-40B4-BE49-F238E27FC236}">
                    <a16:creationId xmlns:a16="http://schemas.microsoft.com/office/drawing/2014/main" id="{A586868D-7C4B-2D77-7E76-BEF939C026CB}"/>
                  </a:ext>
                </a:extLst>
              </p:cNvPr>
              <p:cNvSpPr txBox="1"/>
              <p:nvPr/>
            </p:nvSpPr>
            <p:spPr>
              <a:xfrm>
                <a:off x="2019523" y="3869304"/>
                <a:ext cx="512197" cy="369332"/>
              </a:xfrm>
              <a:prstGeom prst="rect">
                <a:avLst/>
              </a:prstGeom>
              <a:solidFill>
                <a:srgbClr val="FFFFFF"/>
              </a:solidFill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cs-CZ" sz="240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cs-CZ" sz="24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GB" sz="2400" dirty="0">
                  <a:solidFill>
                    <a:schemeClr val="accent1"/>
                  </a:solidFill>
                </a:endParaRPr>
              </a:p>
            </p:txBody>
          </p:sp>
        </mc:Choice>
        <mc:Fallback>
          <p:sp>
            <p:nvSpPr>
              <p:cNvPr id="24" name="TextovéPole 69">
                <a:extLst>
                  <a:ext uri="{FF2B5EF4-FFF2-40B4-BE49-F238E27FC236}">
                    <a16:creationId xmlns:a16="http://schemas.microsoft.com/office/drawing/2014/main" id="{A586868D-7C4B-2D77-7E76-BEF939C026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9523" y="3869304"/>
                <a:ext cx="512197" cy="369332"/>
              </a:xfrm>
              <a:prstGeom prst="rect">
                <a:avLst/>
              </a:prstGeom>
              <a:blipFill>
                <a:blip r:embed="rId15"/>
                <a:stretch>
                  <a:fillRect l="-9524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ovéPole 70">
                <a:extLst>
                  <a:ext uri="{FF2B5EF4-FFF2-40B4-BE49-F238E27FC236}">
                    <a16:creationId xmlns:a16="http://schemas.microsoft.com/office/drawing/2014/main" id="{908D9344-C510-98D3-85DF-CF497315426A}"/>
                  </a:ext>
                </a:extLst>
              </p:cNvPr>
              <p:cNvSpPr txBox="1"/>
              <p:nvPr/>
            </p:nvSpPr>
            <p:spPr>
              <a:xfrm>
                <a:off x="2126738" y="4793890"/>
                <a:ext cx="512197" cy="369332"/>
              </a:xfrm>
              <a:prstGeom prst="rect">
                <a:avLst/>
              </a:prstGeom>
              <a:solidFill>
                <a:srgbClr val="FFFFFF"/>
              </a:solidFill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cs-CZ" sz="24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2 </m:t>
                      </m:r>
                    </m:oMath>
                  </m:oMathPara>
                </a14:m>
                <a:endParaRPr lang="en-GB" sz="2400" dirty="0">
                  <a:solidFill>
                    <a:schemeClr val="accent1"/>
                  </a:solidFill>
                </a:endParaRPr>
              </a:p>
            </p:txBody>
          </p:sp>
        </mc:Choice>
        <mc:Fallback>
          <p:sp>
            <p:nvSpPr>
              <p:cNvPr id="25" name="TextovéPole 70">
                <a:extLst>
                  <a:ext uri="{FF2B5EF4-FFF2-40B4-BE49-F238E27FC236}">
                    <a16:creationId xmlns:a16="http://schemas.microsoft.com/office/drawing/2014/main" id="{908D9344-C510-98D3-85DF-CF49731542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6738" y="4793890"/>
                <a:ext cx="512197" cy="369332"/>
              </a:xfrm>
              <a:prstGeom prst="rect">
                <a:avLst/>
              </a:prstGeom>
              <a:blipFill>
                <a:blip r:embed="rId16"/>
                <a:stretch>
                  <a:fillRect l="-10714" b="-98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Content Placeholder 2">
                <a:extLst>
                  <a:ext uri="{FF2B5EF4-FFF2-40B4-BE49-F238E27FC236}">
                    <a16:creationId xmlns:a16="http://schemas.microsoft.com/office/drawing/2014/main" id="{1236784E-1547-8FFA-D8F9-0F8D7788840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539939" y="1412776"/>
                <a:ext cx="4484992" cy="4641379"/>
              </a:xfrm>
              <a:prstGeom prst="rect">
                <a:avLst/>
              </a:prstGeom>
            </p:spPr>
            <p:txBody>
              <a:bodyPr/>
              <a:lstStyle>
                <a:lvl1pPr marL="0" indent="0" algn="l" defTabSz="914400" rtl="0" eaLnBrk="1" latinLnBrk="0" hangingPunct="1">
                  <a:spcBef>
                    <a:spcPct val="20000"/>
                  </a:spcBef>
                  <a:buFont typeface="Wingdings" panose="05000000000000000000" pitchFamily="2" charset="2"/>
                  <a:buNone/>
                  <a:defRPr sz="28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Wingdings" panose="05000000000000000000" pitchFamily="2" charset="2"/>
                  <a:buChar char="§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anose="05000000000000000000" pitchFamily="2" charset="2"/>
                  <a:buChar char="§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Wingdings" panose="05000000000000000000" pitchFamily="2" charset="2"/>
                  <a:buChar char="§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Wingdings" panose="05000000000000000000" pitchFamily="2" charset="2"/>
                  <a:buChar char="§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cs-CZ" dirty="0"/>
                  <a:t>Nejužší místo: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𝐸𝑑</m:t>
                        </m:r>
                      </m:sub>
                    </m:sSub>
                  </m:oMath>
                </a14:m>
                <a:r>
                  <a:rPr lang="cs-CZ" dirty="0"/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𝐸𝑑</m:t>
                        </m:r>
                      </m:sub>
                    </m:sSub>
                  </m:oMath>
                </a14:m>
                <a:r>
                  <a:rPr lang="cs-CZ" dirty="0"/>
                  <a:t> </a:t>
                </a:r>
              </a:p>
              <a:p>
                <a:endParaRPr lang="cs-CZ" dirty="0"/>
              </a:p>
              <a:p>
                <a:r>
                  <a:rPr lang="cs-CZ" dirty="0"/>
                  <a:t>Nejširší místo:</a:t>
                </a:r>
              </a:p>
              <a:p>
                <a:pPr/>
                <a14:m>
                  <m:oMath xmlns:m="http://schemas.openxmlformats.org/officeDocument/2006/math">
                    <m:sSub>
                      <m:sSub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𝐸𝑑</m:t>
                        </m:r>
                      </m:sub>
                    </m:sSub>
                  </m:oMath>
                </a14:m>
                <a:r>
                  <a:rPr lang="cs-CZ" dirty="0"/>
                  <a:t> </a:t>
                </a:r>
              </a:p>
              <a:p>
                <a:pPr/>
                <a14:m>
                  <m:oMath xmlns:m="http://schemas.openxmlformats.org/officeDocument/2006/math">
                    <m:sSub>
                      <m:sSub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𝐸𝑑</m:t>
                        </m:r>
                      </m:sub>
                    </m:sSub>
                  </m:oMath>
                </a14:m>
                <a:r>
                  <a:rPr lang="cs-CZ" dirty="0"/>
                  <a:t> </a:t>
                </a:r>
              </a:p>
              <a:p>
                <a:pPr/>
                <a14:m>
                  <m:oMath xmlns:m="http://schemas.openxmlformats.org/officeDocument/2006/math">
                    <m:sSub>
                      <m:sSub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1,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𝐸𝑑</m:t>
                        </m:r>
                      </m:sub>
                    </m:sSub>
                    <m:r>
                      <a:rPr lang="cs-CZ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𝐸𝑑</m:t>
                        </m:r>
                      </m:sub>
                    </m:sSub>
                    <m:r>
                      <a:rPr lang="cs-CZ" b="0" i="1" smtClean="0">
                        <a:latin typeface="Cambria Math" panose="02040503050406030204" pitchFamily="18" charset="0"/>
                      </a:rPr>
                      <m:t>⋅</m:t>
                    </m:r>
                    <m:f>
                      <m:f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cs-CZ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num>
                      <m:den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cs-CZ" dirty="0"/>
                  <a:t> </a:t>
                </a:r>
              </a:p>
              <a:p>
                <a:endParaRPr lang="en-US" dirty="0"/>
              </a:p>
            </p:txBody>
          </p:sp>
        </mc:Choice>
        <mc:Fallback>
          <p:sp>
            <p:nvSpPr>
              <p:cNvPr id="26" name="Content Placeholder 2">
                <a:extLst>
                  <a:ext uri="{FF2B5EF4-FFF2-40B4-BE49-F238E27FC236}">
                    <a16:creationId xmlns:a16="http://schemas.microsoft.com/office/drawing/2014/main" id="{1236784E-1547-8FFA-D8F9-0F8D778884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39939" y="1412776"/>
                <a:ext cx="4484992" cy="4641379"/>
              </a:xfrm>
              <a:prstGeom prst="rect">
                <a:avLst/>
              </a:prstGeom>
              <a:blipFill>
                <a:blip r:embed="rId17"/>
                <a:stretch>
                  <a:fillRect l="-2853" t="-14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981891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11EE2D-A671-8BC3-9975-5723C973A6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Průvlak – posouzení sloupků – S1 </a:t>
            </a:r>
            <a:endParaRPr lang="en-US" dirty="0"/>
          </a:p>
        </p:txBody>
      </p:sp>
      <p:sp>
        <p:nvSpPr>
          <p:cNvPr id="4" name="Obdélník 29">
            <a:extLst>
              <a:ext uri="{FF2B5EF4-FFF2-40B4-BE49-F238E27FC236}">
                <a16:creationId xmlns:a16="http://schemas.microsoft.com/office/drawing/2014/main" id="{FD188518-7B61-FA98-EA63-48B717715FBC}"/>
              </a:ext>
            </a:extLst>
          </p:cNvPr>
          <p:cNvSpPr/>
          <p:nvPr/>
        </p:nvSpPr>
        <p:spPr>
          <a:xfrm>
            <a:off x="177160" y="1474254"/>
            <a:ext cx="33265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>
                <a:cs typeface="Calibri" panose="020F0502020204030204" pitchFamily="34" charset="0"/>
              </a:rPr>
              <a:t>Únosnost sloupku – prostý tlak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Obdélník 6">
                <a:extLst>
                  <a:ext uri="{FF2B5EF4-FFF2-40B4-BE49-F238E27FC236}">
                    <a16:creationId xmlns:a16="http://schemas.microsoft.com/office/drawing/2014/main" id="{6FF01330-9C0C-31F5-5D54-AA0408A1A765}"/>
                  </a:ext>
                </a:extLst>
              </p:cNvPr>
              <p:cNvSpPr/>
              <p:nvPr/>
            </p:nvSpPr>
            <p:spPr>
              <a:xfrm>
                <a:off x="8143441" y="2609640"/>
                <a:ext cx="2888740" cy="8897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cs-CZ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𝑤</m:t>
                          </m:r>
                        </m:sub>
                      </m:sSub>
                      <m:r>
                        <a:rPr lang="cs-CZ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d>
                        <m:dPr>
                          <m:ctrlP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𝑤</m:t>
                          </m:r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</m:d>
                    </m:oMath>
                  </m:oMathPara>
                </a14:m>
                <a:endParaRPr lang="cs-CZ" b="0" dirty="0">
                  <a:solidFill>
                    <a:schemeClr val="tx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  <m:sub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cs-CZ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cs-CZ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sSub>
                        <m:sSubPr>
                          <m:ctrlP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𝑤</m:t>
                          </m:r>
                        </m:sub>
                      </m:sSub>
                      <m:r>
                        <a:rPr lang="cs-CZ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sSup>
                        <m:sSupPr>
                          <m:ctrlPr>
                            <a:rPr lang="en-US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</m:d>
                        </m:e>
                        <m:sup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5" name="Obdélník 6">
                <a:extLst>
                  <a:ext uri="{FF2B5EF4-FFF2-40B4-BE49-F238E27FC236}">
                    <a16:creationId xmlns:a16="http://schemas.microsoft.com/office/drawing/2014/main" id="{6FF01330-9C0C-31F5-5D54-AA0408A1A76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43441" y="2609640"/>
                <a:ext cx="2888740" cy="88973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Obdélník 32">
            <a:extLst>
              <a:ext uri="{FF2B5EF4-FFF2-40B4-BE49-F238E27FC236}">
                <a16:creationId xmlns:a16="http://schemas.microsoft.com/office/drawing/2014/main" id="{71E9C820-1EF0-CA52-9E48-595CDB7EF6BE}"/>
              </a:ext>
            </a:extLst>
          </p:cNvPr>
          <p:cNvSpPr/>
          <p:nvPr/>
        </p:nvSpPr>
        <p:spPr>
          <a:xfrm>
            <a:off x="188392" y="2049080"/>
            <a:ext cx="28392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>
                <a:cs typeface="Calibri" panose="020F0502020204030204" pitchFamily="34" charset="0"/>
              </a:rPr>
              <a:t>Únosnost sloupku – ohyb </a:t>
            </a:r>
            <a:endParaRPr lang="en-GB" dirty="0"/>
          </a:p>
        </p:txBody>
      </p:sp>
      <p:sp>
        <p:nvSpPr>
          <p:cNvPr id="9" name="Obdélník 39">
            <a:extLst>
              <a:ext uri="{FF2B5EF4-FFF2-40B4-BE49-F238E27FC236}">
                <a16:creationId xmlns:a16="http://schemas.microsoft.com/office/drawing/2014/main" id="{3E8B208E-D0AB-F4F2-7657-F8CDEDFB2C3D}"/>
              </a:ext>
            </a:extLst>
          </p:cNvPr>
          <p:cNvSpPr/>
          <p:nvPr/>
        </p:nvSpPr>
        <p:spPr>
          <a:xfrm>
            <a:off x="175847" y="2778774"/>
            <a:ext cx="28777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>
                <a:cs typeface="Calibri" panose="020F0502020204030204" pitchFamily="34" charset="0"/>
              </a:rPr>
              <a:t>Únosnost sloupku – smyk </a:t>
            </a:r>
            <a:endParaRPr lang="en-GB" dirty="0"/>
          </a:p>
        </p:txBody>
      </p:sp>
      <p:sp>
        <p:nvSpPr>
          <p:cNvPr id="12" name="Obdélník 42">
            <a:extLst>
              <a:ext uri="{FF2B5EF4-FFF2-40B4-BE49-F238E27FC236}">
                <a16:creationId xmlns:a16="http://schemas.microsoft.com/office/drawing/2014/main" id="{E15CE88E-0BA2-B023-371C-D81BACD5D883}"/>
              </a:ext>
            </a:extLst>
          </p:cNvPr>
          <p:cNvSpPr/>
          <p:nvPr/>
        </p:nvSpPr>
        <p:spPr>
          <a:xfrm>
            <a:off x="175847" y="3818303"/>
            <a:ext cx="51603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u="sng" dirty="0">
                <a:cs typeface="Calibri" panose="020F0502020204030204" pitchFamily="34" charset="0"/>
              </a:rPr>
              <a:t>Kombinace namáhání a interakci smyku a ohybu</a:t>
            </a:r>
            <a:endParaRPr lang="en-GB" u="sng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Obdélník 43">
                <a:extLst>
                  <a:ext uri="{FF2B5EF4-FFF2-40B4-BE49-F238E27FC236}">
                    <a16:creationId xmlns:a16="http://schemas.microsoft.com/office/drawing/2014/main" id="{CCA48F9B-358A-8E8F-F867-29D8CA024C7F}"/>
                  </a:ext>
                </a:extLst>
              </p:cNvPr>
              <p:cNvSpPr/>
              <p:nvPr/>
            </p:nvSpPr>
            <p:spPr>
              <a:xfrm>
                <a:off x="325820" y="5383327"/>
                <a:ext cx="2191626" cy="6789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  <m:r>
                                <a:rPr lang="cs-CZ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cs-CZ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  <m:r>
                                <a:rPr lang="cs-CZ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GB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  <m:r>
                                <a:rPr lang="cs-CZ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1,</m:t>
                              </m:r>
                              <m:r>
                                <a:rPr lang="cs-CZ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𝑅𝑑</m:t>
                              </m:r>
                            </m:sub>
                          </m:sSub>
                        </m:den>
                      </m:f>
                      <m:r>
                        <a:rPr lang="cs-CZ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cs-CZ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  <m:r>
                                <a:rPr lang="cs-CZ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1,</m:t>
                              </m:r>
                              <m:r>
                                <a:rPr lang="cs-CZ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𝐸𝑑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GB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  <m:r>
                                <a:rPr lang="cs-CZ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1,</m:t>
                              </m:r>
                              <m:r>
                                <a:rPr lang="cs-CZ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𝑅𝑑</m:t>
                              </m:r>
                            </m:sub>
                          </m:sSub>
                        </m:den>
                      </m:f>
                      <m:r>
                        <a:rPr lang="cs-CZ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≤1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3" name="Obdélník 43">
                <a:extLst>
                  <a:ext uri="{FF2B5EF4-FFF2-40B4-BE49-F238E27FC236}">
                    <a16:creationId xmlns:a16="http://schemas.microsoft.com/office/drawing/2014/main" id="{CCA48F9B-358A-8E8F-F867-29D8CA024C7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820" y="5383327"/>
                <a:ext cx="2191626" cy="67890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Obdélník 47">
            <a:extLst>
              <a:ext uri="{FF2B5EF4-FFF2-40B4-BE49-F238E27FC236}">
                <a16:creationId xmlns:a16="http://schemas.microsoft.com/office/drawing/2014/main" id="{4B6FD06B-FA08-8005-4500-5408E34B30DC}"/>
              </a:ext>
            </a:extLst>
          </p:cNvPr>
          <p:cNvSpPr/>
          <p:nvPr/>
        </p:nvSpPr>
        <p:spPr>
          <a:xfrm>
            <a:off x="178462" y="4458969"/>
            <a:ext cx="295465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>
                <a:cs typeface="Calibri" panose="020F0502020204030204" pitchFamily="34" charset="0"/>
              </a:rPr>
              <a:t>Kombinace normálové síly </a:t>
            </a:r>
          </a:p>
          <a:p>
            <a:r>
              <a:rPr lang="cs-CZ" dirty="0">
                <a:cs typeface="Calibri" panose="020F0502020204030204" pitchFamily="34" charset="0"/>
              </a:rPr>
              <a:t>a ohybového momentu</a:t>
            </a:r>
            <a:endParaRPr lang="en-GB" dirty="0"/>
          </a:p>
        </p:txBody>
      </p:sp>
      <p:sp>
        <p:nvSpPr>
          <p:cNvPr id="15" name="Obdélník 52">
            <a:extLst>
              <a:ext uri="{FF2B5EF4-FFF2-40B4-BE49-F238E27FC236}">
                <a16:creationId xmlns:a16="http://schemas.microsoft.com/office/drawing/2014/main" id="{807D66B2-2BD3-BB2A-A710-CBE57EDB10F4}"/>
              </a:ext>
            </a:extLst>
          </p:cNvPr>
          <p:cNvSpPr/>
          <p:nvPr/>
        </p:nvSpPr>
        <p:spPr>
          <a:xfrm>
            <a:off x="3637803" y="4425499"/>
            <a:ext cx="405768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>
                <a:cs typeface="Calibri" panose="020F0502020204030204" pitchFamily="34" charset="0"/>
              </a:rPr>
              <a:t>Redukce ohybové únosnosti vlivem smyku. Interakce </a:t>
            </a:r>
            <a:r>
              <a:rPr lang="cs-CZ" i="1" dirty="0">
                <a:cs typeface="Calibri" panose="020F0502020204030204" pitchFamily="34" charset="0"/>
              </a:rPr>
              <a:t>V+M</a:t>
            </a:r>
            <a:r>
              <a:rPr lang="cs-CZ" dirty="0">
                <a:cs typeface="Calibri" panose="020F0502020204030204" pitchFamily="34" charset="0"/>
              </a:rPr>
              <a:t> se nemusí řešit když: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ovéPole 53">
                <a:extLst>
                  <a:ext uri="{FF2B5EF4-FFF2-40B4-BE49-F238E27FC236}">
                    <a16:creationId xmlns:a16="http://schemas.microsoft.com/office/drawing/2014/main" id="{3084B79E-7B58-CC8A-0665-9F1693FCF09E}"/>
                  </a:ext>
                </a:extLst>
              </p:cNvPr>
              <p:cNvSpPr txBox="1"/>
              <p:nvPr/>
            </p:nvSpPr>
            <p:spPr>
              <a:xfrm>
                <a:off x="4652623" y="5464774"/>
                <a:ext cx="2070471" cy="59580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  <m:r>
                                <a:rPr lang="cs-CZ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cs-CZ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𝐸𝑑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GB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  <m:r>
                                <a:rPr lang="cs-CZ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1,</m:t>
                              </m:r>
                              <m:r>
                                <a:rPr lang="cs-CZ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𝑝𝑙</m:t>
                              </m:r>
                              <m:r>
                                <a:rPr lang="cs-CZ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cs-CZ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𝑅𝑑</m:t>
                              </m:r>
                            </m:sub>
                          </m:sSub>
                        </m:den>
                      </m:f>
                      <m:r>
                        <a:rPr lang="cs-CZ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≤0,5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6" name="TextovéPole 53">
                <a:extLst>
                  <a:ext uri="{FF2B5EF4-FFF2-40B4-BE49-F238E27FC236}">
                    <a16:creationId xmlns:a16="http://schemas.microsoft.com/office/drawing/2014/main" id="{3084B79E-7B58-CC8A-0665-9F1693FCF0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2623" y="5464774"/>
                <a:ext cx="2070471" cy="59580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Obdélník 55">
                <a:extLst>
                  <a:ext uri="{FF2B5EF4-FFF2-40B4-BE49-F238E27FC236}">
                    <a16:creationId xmlns:a16="http://schemas.microsoft.com/office/drawing/2014/main" id="{A34451C0-07D5-7C0E-C9F2-A13BDB3F875F}"/>
                  </a:ext>
                </a:extLst>
              </p:cNvPr>
              <p:cNvSpPr/>
              <p:nvPr/>
            </p:nvSpPr>
            <p:spPr>
              <a:xfrm>
                <a:off x="7655988" y="4402597"/>
                <a:ext cx="3624856" cy="121251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cs-CZ" dirty="0">
                    <a:solidFill>
                      <a:schemeClr val="tx1"/>
                    </a:solidFill>
                    <a:cs typeface="Calibri" panose="020F0502020204030204" pitchFamily="34" charset="0"/>
                  </a:rPr>
                  <a:t>Jinak je nutné redukovat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solidFill>
                              <a:schemeClr val="tx1"/>
                            </a:solidFill>
                          </a:rPr>
                        </m:ctrlPr>
                      </m:sSubPr>
                      <m:e>
                        <m:r>
                          <a:rPr lang="cs-CZ" i="1">
                            <a:solidFill>
                              <a:schemeClr val="tx1"/>
                            </a:solidFill>
                          </a:rPr>
                          <m:t>𝑀</m:t>
                        </m:r>
                      </m:e>
                      <m:sub>
                        <m:r>
                          <a:rPr lang="cs-CZ" i="1">
                            <a:solidFill>
                              <a:schemeClr val="tx1"/>
                            </a:solidFill>
                          </a:rPr>
                          <m:t>𝑇</m:t>
                        </m:r>
                        <m:r>
                          <a:rPr lang="cs-CZ" i="1">
                            <a:solidFill>
                              <a:schemeClr val="tx1"/>
                            </a:solidFill>
                          </a:rPr>
                          <m:t>,</m:t>
                        </m:r>
                        <m:r>
                          <a:rPr lang="cs-CZ" i="1">
                            <a:solidFill>
                              <a:schemeClr val="tx1"/>
                            </a:solidFill>
                          </a:rPr>
                          <m:t>𝑅𝑑</m:t>
                        </m:r>
                      </m:sub>
                    </m:sSub>
                  </m:oMath>
                </a14:m>
                <a:r>
                  <a:rPr lang="cs-CZ" dirty="0">
                    <a:solidFill>
                      <a:schemeClr val="tx1"/>
                    </a:solidFill>
                    <a:cs typeface="Calibri" panose="020F0502020204030204" pitchFamily="34" charset="0"/>
                  </a:rPr>
                  <a:t> snížením meze kluzu na ploše vzdorující smyku součinitelem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0" smtClean="0">
                          <a:solidFill>
                            <a:schemeClr val="tx1"/>
                          </a:solidFill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 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7" name="Obdélník 55">
                <a:extLst>
                  <a:ext uri="{FF2B5EF4-FFF2-40B4-BE49-F238E27FC236}">
                    <a16:creationId xmlns:a16="http://schemas.microsoft.com/office/drawing/2014/main" id="{A34451C0-07D5-7C0E-C9F2-A13BDB3F875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55988" y="4402597"/>
                <a:ext cx="3624856" cy="1212511"/>
              </a:xfrm>
              <a:prstGeom prst="rect">
                <a:avLst/>
              </a:prstGeom>
              <a:blipFill>
                <a:blip r:embed="rId5"/>
                <a:stretch>
                  <a:fillRect l="-1513" t="-25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D4ED0A43-C2F2-A73F-56C3-E2AFFDDE6E68}"/>
                  </a:ext>
                </a:extLst>
              </p:cNvPr>
              <p:cNvSpPr txBox="1"/>
              <p:nvPr/>
            </p:nvSpPr>
            <p:spPr>
              <a:xfrm>
                <a:off x="8232843" y="5435279"/>
                <a:ext cx="2327653" cy="77444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𝜌</m:t>
                      </m:r>
                      <m:r>
                        <a:rPr lang="cs-CZ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=</m:t>
                      </m:r>
                      <m:sSup>
                        <m:sSupPr>
                          <m:ctrlPr>
                            <a:rPr lang="cs-CZ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cs-CZ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cs-CZ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2</m:t>
                                  </m:r>
                                  <m:sSub>
                                    <m:sSubPr>
                                      <m:ctrlPr>
                                        <a:rPr lang="cs-CZ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Calibri" panose="020F050202020403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Calibri" panose="020F0502020204030204" pitchFamily="34" charset="0"/>
                                        </a:rPr>
                                        <m:t>∙</m:t>
                                      </m:r>
                                      <m:r>
                                        <a:rPr lang="cs-CZ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Calibri" panose="020F0502020204030204" pitchFamily="34" charset="0"/>
                                        </a:rPr>
                                        <m:t>𝑉</m:t>
                                      </m:r>
                                    </m:e>
                                    <m:sub>
                                      <m:r>
                                        <a:rPr lang="cs-CZ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Calibri" panose="020F0502020204030204" pitchFamily="34" charset="0"/>
                                        </a:rPr>
                                        <m:t>𝑉</m:t>
                                      </m:r>
                                      <m:r>
                                        <a:rPr lang="cs-CZ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Calibri" panose="020F0502020204030204" pitchFamily="34" charset="0"/>
                                        </a:rPr>
                                        <m:t>,</m:t>
                                      </m:r>
                                      <m:r>
                                        <a:rPr lang="cs-CZ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Calibri" panose="020F0502020204030204" pitchFamily="34" charset="0"/>
                                        </a:rPr>
                                        <m:t>𝐸𝑑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cs-CZ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Calibri" panose="020F050202020403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Calibri" panose="020F0502020204030204" pitchFamily="34" charset="0"/>
                                        </a:rPr>
                                        <m:t>𝑉</m:t>
                                      </m:r>
                                    </m:e>
                                    <m:sub>
                                      <m:r>
                                        <a:rPr lang="cs-CZ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Calibri" panose="020F0502020204030204" pitchFamily="34" charset="0"/>
                                        </a:rPr>
                                        <m:t>𝑆</m:t>
                                      </m:r>
                                      <m:r>
                                        <a:rPr lang="cs-CZ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Calibri" panose="020F0502020204030204" pitchFamily="34" charset="0"/>
                                        </a:rPr>
                                        <m:t>1,</m:t>
                                      </m:r>
                                      <m:r>
                                        <a:rPr lang="cs-CZ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Calibri" panose="020F0502020204030204" pitchFamily="34" charset="0"/>
                                        </a:rPr>
                                        <m:t>𝑝𝑙𝑅𝑑</m:t>
                                      </m:r>
                                    </m:sub>
                                  </m:sSub>
                                  <m:r>
                                    <m:rPr>
                                      <m:nor/>
                                    </m:rPr>
                                    <a:rPr lang="en-GB" dirty="0">
                                      <a:solidFill>
                                        <a:schemeClr val="tx1"/>
                                      </a:solidFill>
                                    </a:rPr>
                                    <m:t> </m:t>
                                  </m:r>
                                </m:den>
                              </m:f>
                              <m:r>
                                <a:rPr lang="cs-CZ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e>
                        <m:sup>
                          <m:r>
                            <a:rPr lang="cs-CZ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D4ED0A43-C2F2-A73F-56C3-E2AFFDDE6E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32843" y="5435279"/>
                <a:ext cx="2327653" cy="77444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Obdélník 63">
                <a:extLst>
                  <a:ext uri="{FF2B5EF4-FFF2-40B4-BE49-F238E27FC236}">
                    <a16:creationId xmlns:a16="http://schemas.microsoft.com/office/drawing/2014/main" id="{9036F17B-94F5-6D76-1149-F1A4E12AABBF}"/>
                  </a:ext>
                </a:extLst>
              </p:cNvPr>
              <p:cNvSpPr/>
              <p:nvPr/>
            </p:nvSpPr>
            <p:spPr>
              <a:xfrm>
                <a:off x="3535795" y="1330028"/>
                <a:ext cx="2028568" cy="6735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1,</m:t>
                          </m:r>
                          <m:r>
                            <a:rPr lang="cs-CZ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𝑅𝑑</m:t>
                          </m:r>
                        </m:sub>
                      </m:sSub>
                      <m:r>
                        <a:rPr lang="cs-CZ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cs-CZ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𝛾</m:t>
                              </m:r>
                            </m:e>
                            <m:sub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" name="Obdélník 63">
                <a:extLst>
                  <a:ext uri="{FF2B5EF4-FFF2-40B4-BE49-F238E27FC236}">
                    <a16:creationId xmlns:a16="http://schemas.microsoft.com/office/drawing/2014/main" id="{9036F17B-94F5-6D76-1149-F1A4E12AABB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5795" y="1330028"/>
                <a:ext cx="2028568" cy="67351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Obdélník 66">
                <a:extLst>
                  <a:ext uri="{FF2B5EF4-FFF2-40B4-BE49-F238E27FC236}">
                    <a16:creationId xmlns:a16="http://schemas.microsoft.com/office/drawing/2014/main" id="{33C0D945-D96F-DB54-9C5E-9241B7EA142B}"/>
                  </a:ext>
                </a:extLst>
              </p:cNvPr>
              <p:cNvSpPr/>
              <p:nvPr/>
            </p:nvSpPr>
            <p:spPr>
              <a:xfrm>
                <a:off x="3535795" y="1964931"/>
                <a:ext cx="2106153" cy="6735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b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1,</m:t>
                          </m:r>
                          <m:r>
                            <a:rPr lang="cs-CZ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𝑅𝑑</m:t>
                          </m:r>
                        </m:sub>
                      </m:sSub>
                      <m:r>
                        <a:rPr lang="cs-CZ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  <m:sub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cs-CZ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𝛾</m:t>
                              </m:r>
                            </m:e>
                            <m:sub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2" name="Obdélník 66">
                <a:extLst>
                  <a:ext uri="{FF2B5EF4-FFF2-40B4-BE49-F238E27FC236}">
                    <a16:creationId xmlns:a16="http://schemas.microsoft.com/office/drawing/2014/main" id="{33C0D945-D96F-DB54-9C5E-9241B7EA142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5795" y="1964931"/>
                <a:ext cx="2106153" cy="67351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Obdélník 73">
                <a:extLst>
                  <a:ext uri="{FF2B5EF4-FFF2-40B4-BE49-F238E27FC236}">
                    <a16:creationId xmlns:a16="http://schemas.microsoft.com/office/drawing/2014/main" id="{AB921512-80E4-F400-BB57-A4E034DDE579}"/>
                  </a:ext>
                </a:extLst>
              </p:cNvPr>
              <p:cNvSpPr/>
              <p:nvPr/>
            </p:nvSpPr>
            <p:spPr>
              <a:xfrm>
                <a:off x="3503712" y="2608567"/>
                <a:ext cx="2647328" cy="70801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1,</m:t>
                          </m:r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𝑝𝑙</m:t>
                          </m:r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cs-CZ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𝑅𝑑</m:t>
                          </m:r>
                        </m:sub>
                      </m:sSub>
                      <m:r>
                        <a:rPr lang="cs-CZ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cs-CZ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ad>
                                <m:radPr>
                                  <m:degHide m:val="on"/>
                                  <m:ctrlPr>
                                    <a:rPr lang="cs-CZ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cs-CZ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  <m:r>
                                <a:rPr lang="cs-CZ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𝛾</m:t>
                              </m:r>
                            </m:e>
                            <m:sub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4" name="Obdélník 73">
                <a:extLst>
                  <a:ext uri="{FF2B5EF4-FFF2-40B4-BE49-F238E27FC236}">
                    <a16:creationId xmlns:a16="http://schemas.microsoft.com/office/drawing/2014/main" id="{AB921512-80E4-F400-BB57-A4E034DDE57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3712" y="2608567"/>
                <a:ext cx="2647328" cy="70801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7" name="Picture 26">
            <a:extLst>
              <a:ext uri="{FF2B5EF4-FFF2-40B4-BE49-F238E27FC236}">
                <a16:creationId xmlns:a16="http://schemas.microsoft.com/office/drawing/2014/main" id="{494AB510-43D1-309D-B4CF-8B5D35DE424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079019" y="1268760"/>
            <a:ext cx="2953162" cy="1171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32508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11EE2D-A671-8BC3-9975-5723C973A6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Průvlak – posouzení sloupků – S2 </a:t>
            </a:r>
            <a:endParaRPr lang="en-US" dirty="0"/>
          </a:p>
        </p:txBody>
      </p:sp>
      <p:sp>
        <p:nvSpPr>
          <p:cNvPr id="4" name="Obdélník 29">
            <a:extLst>
              <a:ext uri="{FF2B5EF4-FFF2-40B4-BE49-F238E27FC236}">
                <a16:creationId xmlns:a16="http://schemas.microsoft.com/office/drawing/2014/main" id="{FD188518-7B61-FA98-EA63-48B717715FBC}"/>
              </a:ext>
            </a:extLst>
          </p:cNvPr>
          <p:cNvSpPr/>
          <p:nvPr/>
        </p:nvSpPr>
        <p:spPr>
          <a:xfrm>
            <a:off x="177160" y="1474254"/>
            <a:ext cx="33265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>
                <a:cs typeface="Calibri" panose="020F0502020204030204" pitchFamily="34" charset="0"/>
              </a:rPr>
              <a:t>Únosnost sloupku – prostý tlak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Obdélník 6">
                <a:extLst>
                  <a:ext uri="{FF2B5EF4-FFF2-40B4-BE49-F238E27FC236}">
                    <a16:creationId xmlns:a16="http://schemas.microsoft.com/office/drawing/2014/main" id="{6FF01330-9C0C-31F5-5D54-AA0408A1A765}"/>
                  </a:ext>
                </a:extLst>
              </p:cNvPr>
              <p:cNvSpPr/>
              <p:nvPr/>
            </p:nvSpPr>
            <p:spPr>
              <a:xfrm>
                <a:off x="8850586" y="3621329"/>
                <a:ext cx="147444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cs-CZ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𝑤</m:t>
                          </m:r>
                        </m:sub>
                      </m:sSub>
                      <m:r>
                        <a:rPr lang="cs-CZ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cs-CZ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𝑤</m:t>
                      </m:r>
                    </m:oMath>
                  </m:oMathPara>
                </a14:m>
                <a:endParaRPr lang="cs-CZ" b="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5" name="Obdélník 6">
                <a:extLst>
                  <a:ext uri="{FF2B5EF4-FFF2-40B4-BE49-F238E27FC236}">
                    <a16:creationId xmlns:a16="http://schemas.microsoft.com/office/drawing/2014/main" id="{6FF01330-9C0C-31F5-5D54-AA0408A1A76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50586" y="3621329"/>
                <a:ext cx="1474443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Obdélník 39">
            <a:extLst>
              <a:ext uri="{FF2B5EF4-FFF2-40B4-BE49-F238E27FC236}">
                <a16:creationId xmlns:a16="http://schemas.microsoft.com/office/drawing/2014/main" id="{3E8B208E-D0AB-F4F2-7657-F8CDEDFB2C3D}"/>
              </a:ext>
            </a:extLst>
          </p:cNvPr>
          <p:cNvSpPr/>
          <p:nvPr/>
        </p:nvSpPr>
        <p:spPr>
          <a:xfrm>
            <a:off x="175847" y="2778774"/>
            <a:ext cx="28777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>
                <a:cs typeface="Calibri" panose="020F0502020204030204" pitchFamily="34" charset="0"/>
              </a:rPr>
              <a:t>Únosnost sloupku – smyk 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Obdélník 63">
                <a:extLst>
                  <a:ext uri="{FF2B5EF4-FFF2-40B4-BE49-F238E27FC236}">
                    <a16:creationId xmlns:a16="http://schemas.microsoft.com/office/drawing/2014/main" id="{9036F17B-94F5-6D76-1149-F1A4E12AABBF}"/>
                  </a:ext>
                </a:extLst>
              </p:cNvPr>
              <p:cNvSpPr/>
              <p:nvPr/>
            </p:nvSpPr>
            <p:spPr>
              <a:xfrm>
                <a:off x="3535795" y="1330028"/>
                <a:ext cx="2028568" cy="6735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cs-CZ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𝑅𝑑</m:t>
                          </m:r>
                        </m:sub>
                      </m:sSub>
                      <m:r>
                        <a:rPr lang="cs-CZ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cs-CZ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𝛾</m:t>
                              </m:r>
                            </m:e>
                            <m:sub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" name="Obdélník 63">
                <a:extLst>
                  <a:ext uri="{FF2B5EF4-FFF2-40B4-BE49-F238E27FC236}">
                    <a16:creationId xmlns:a16="http://schemas.microsoft.com/office/drawing/2014/main" id="{9036F17B-94F5-6D76-1149-F1A4E12AABB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5795" y="1330028"/>
                <a:ext cx="2028568" cy="67351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Obdélník 73">
                <a:extLst>
                  <a:ext uri="{FF2B5EF4-FFF2-40B4-BE49-F238E27FC236}">
                    <a16:creationId xmlns:a16="http://schemas.microsoft.com/office/drawing/2014/main" id="{AB921512-80E4-F400-BB57-A4E034DDE579}"/>
                  </a:ext>
                </a:extLst>
              </p:cNvPr>
              <p:cNvSpPr/>
              <p:nvPr/>
            </p:nvSpPr>
            <p:spPr>
              <a:xfrm>
                <a:off x="3503712" y="2608567"/>
                <a:ext cx="2647328" cy="70801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𝑝𝑙</m:t>
                          </m:r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cs-CZ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𝑅𝑑</m:t>
                          </m:r>
                        </m:sub>
                      </m:sSub>
                      <m:r>
                        <a:rPr lang="cs-CZ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cs-CZ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ad>
                                <m:radPr>
                                  <m:degHide m:val="on"/>
                                  <m:ctrlPr>
                                    <a:rPr lang="cs-CZ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cs-CZ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  <m:r>
                                <a:rPr lang="cs-CZ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𝛾</m:t>
                              </m:r>
                            </m:e>
                            <m:sub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4" name="Obdélník 73">
                <a:extLst>
                  <a:ext uri="{FF2B5EF4-FFF2-40B4-BE49-F238E27FC236}">
                    <a16:creationId xmlns:a16="http://schemas.microsoft.com/office/drawing/2014/main" id="{AB921512-80E4-F400-BB57-A4E034DDE57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3712" y="2608567"/>
                <a:ext cx="2647328" cy="70801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Picture 10">
            <a:extLst>
              <a:ext uri="{FF2B5EF4-FFF2-40B4-BE49-F238E27FC236}">
                <a16:creationId xmlns:a16="http://schemas.microsoft.com/office/drawing/2014/main" id="{15E134AB-CDE3-24DF-4FC1-3474D14D209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30253" y="1484784"/>
            <a:ext cx="3115110" cy="2019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18602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CD851A-F8EF-4254-E394-255A93A395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Průvlak – MSP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14DF19-18DC-B407-5CBB-9E6A3690A4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Průhyb průvlaku z náhradního průřezu – pouze T-pásy</a:t>
            </a:r>
            <a:endParaRPr lang="en-US" dirty="0"/>
          </a:p>
        </p:txBody>
      </p:sp>
      <p:pic>
        <p:nvPicPr>
          <p:cNvPr id="4" name="Obrázek 42">
            <a:extLst>
              <a:ext uri="{FF2B5EF4-FFF2-40B4-BE49-F238E27FC236}">
                <a16:creationId xmlns:a16="http://schemas.microsoft.com/office/drawing/2014/main" id="{11C7ED8D-0F6C-5D90-8DD5-CA6EA84C1C8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4526"/>
          <a:stretch/>
        </p:blipFill>
        <p:spPr>
          <a:xfrm>
            <a:off x="1258276" y="1901898"/>
            <a:ext cx="1594339" cy="2377717"/>
          </a:xfrm>
          <a:prstGeom prst="rect">
            <a:avLst/>
          </a:prstGeom>
        </p:spPr>
      </p:pic>
      <p:cxnSp>
        <p:nvCxnSpPr>
          <p:cNvPr id="5" name="Přímá spojnice 10">
            <a:extLst>
              <a:ext uri="{FF2B5EF4-FFF2-40B4-BE49-F238E27FC236}">
                <a16:creationId xmlns:a16="http://schemas.microsoft.com/office/drawing/2014/main" id="{A8340E4C-6C42-69FB-C129-966141B30E16}"/>
              </a:ext>
            </a:extLst>
          </p:cNvPr>
          <p:cNvCxnSpPr/>
          <p:nvPr/>
        </p:nvCxnSpPr>
        <p:spPr>
          <a:xfrm>
            <a:off x="562708" y="2907323"/>
            <a:ext cx="1625600" cy="0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Obdélník 43">
                <a:extLst>
                  <a:ext uri="{FF2B5EF4-FFF2-40B4-BE49-F238E27FC236}">
                    <a16:creationId xmlns:a16="http://schemas.microsoft.com/office/drawing/2014/main" id="{7B8CC9C1-1E44-138E-3CC8-2DD2BC849C5E}"/>
                  </a:ext>
                </a:extLst>
              </p:cNvPr>
              <p:cNvSpPr/>
              <p:nvPr/>
            </p:nvSpPr>
            <p:spPr>
              <a:xfrm>
                <a:off x="593969" y="2907323"/>
                <a:ext cx="38260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cs-CZ" b="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6" name="Obdélník 43">
                <a:extLst>
                  <a:ext uri="{FF2B5EF4-FFF2-40B4-BE49-F238E27FC236}">
                    <a16:creationId xmlns:a16="http://schemas.microsoft.com/office/drawing/2014/main" id="{7B8CC9C1-1E44-138E-3CC8-2DD2BC849C5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969" y="2907323"/>
                <a:ext cx="382604" cy="369332"/>
              </a:xfrm>
              <a:prstGeom prst="rect">
                <a:avLst/>
              </a:prstGeom>
              <a:blipFill>
                <a:blip r:embed="rId3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Obdélník 45">
                <a:extLst>
                  <a:ext uri="{FF2B5EF4-FFF2-40B4-BE49-F238E27FC236}">
                    <a16:creationId xmlns:a16="http://schemas.microsoft.com/office/drawing/2014/main" id="{C0E59465-C030-4950-7752-E0AD3594BC1C}"/>
                  </a:ext>
                </a:extLst>
              </p:cNvPr>
              <p:cNvSpPr/>
              <p:nvPr/>
            </p:nvSpPr>
            <p:spPr>
              <a:xfrm>
                <a:off x="5057927" y="3145652"/>
                <a:ext cx="2076145" cy="72475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𝑍𝑆</m:t>
                          </m:r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cs-CZ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384</m:t>
                          </m:r>
                        </m:den>
                      </m:f>
                      <m:f>
                        <m:fPr>
                          <m:ctrlP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e>
                            <m:sub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p>
                            <m:sSupPr>
                              <m:ctrlP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𝐿</m:t>
                              </m:r>
                            </m:e>
                            <m:sup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num>
                        <m:den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𝐸</m:t>
                          </m:r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7" name="Obdélník 45">
                <a:extLst>
                  <a:ext uri="{FF2B5EF4-FFF2-40B4-BE49-F238E27FC236}">
                    <a16:creationId xmlns:a16="http://schemas.microsoft.com/office/drawing/2014/main" id="{C0E59465-C030-4950-7752-E0AD3594BC1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7927" y="3145652"/>
                <a:ext cx="2076145" cy="72475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Obdélník 55">
                <a:extLst>
                  <a:ext uri="{FF2B5EF4-FFF2-40B4-BE49-F238E27FC236}">
                    <a16:creationId xmlns:a16="http://schemas.microsoft.com/office/drawing/2014/main" id="{AB12271A-156C-F627-F844-403E1DED0870}"/>
                  </a:ext>
                </a:extLst>
              </p:cNvPr>
              <p:cNvSpPr/>
              <p:nvPr/>
            </p:nvSpPr>
            <p:spPr>
              <a:xfrm>
                <a:off x="5022816" y="3870402"/>
                <a:ext cx="3062570" cy="7259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𝑍𝑆</m:t>
                          </m:r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cs-CZ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cs-CZ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𝑍𝑆</m:t>
                          </m:r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cs-CZ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23</m:t>
                          </m:r>
                        </m:num>
                        <m:den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648</m:t>
                          </m:r>
                        </m:den>
                      </m:f>
                      <m:f>
                        <m:fPr>
                          <m:ctrlP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𝑍𝑆</m:t>
                              </m:r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p>
                            <m:sSupPr>
                              <m:ctrlP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𝐿</m:t>
                              </m:r>
                            </m:e>
                            <m:sup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𝐸</m:t>
                          </m:r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8" name="Obdélník 55">
                <a:extLst>
                  <a:ext uri="{FF2B5EF4-FFF2-40B4-BE49-F238E27FC236}">
                    <a16:creationId xmlns:a16="http://schemas.microsoft.com/office/drawing/2014/main" id="{AB12271A-156C-F627-F844-403E1DED087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2816" y="3870402"/>
                <a:ext cx="3062570" cy="72590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Obdélník 57">
                <a:extLst>
                  <a:ext uri="{FF2B5EF4-FFF2-40B4-BE49-F238E27FC236}">
                    <a16:creationId xmlns:a16="http://schemas.microsoft.com/office/drawing/2014/main" id="{C08C1A81-624F-2FD3-3103-BDA2DC3D90E3}"/>
                  </a:ext>
                </a:extLst>
              </p:cNvPr>
              <p:cNvSpPr/>
              <p:nvPr/>
            </p:nvSpPr>
            <p:spPr>
              <a:xfrm>
                <a:off x="5022815" y="4603360"/>
                <a:ext cx="3190810" cy="7259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𝑍𝑆</m:t>
                          </m:r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cs-CZ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cs-CZ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𝑍𝑆</m:t>
                          </m:r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cs-CZ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63</m:t>
                          </m:r>
                        </m:num>
                        <m:den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1000</m:t>
                          </m:r>
                        </m:den>
                      </m:f>
                      <m:f>
                        <m:fPr>
                          <m:ctrlP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𝑍𝑆</m:t>
                              </m:r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p>
                            <m:sSupPr>
                              <m:ctrlP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𝐿</m:t>
                              </m:r>
                            </m:e>
                            <m:sup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𝐸</m:t>
                          </m:r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9" name="Obdélník 57">
                <a:extLst>
                  <a:ext uri="{FF2B5EF4-FFF2-40B4-BE49-F238E27FC236}">
                    <a16:creationId xmlns:a16="http://schemas.microsoft.com/office/drawing/2014/main" id="{C08C1A81-624F-2FD3-3103-BDA2DC3D90E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2815" y="4603360"/>
                <a:ext cx="3190810" cy="72590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Obdélník 58">
            <a:extLst>
              <a:ext uri="{FF2B5EF4-FFF2-40B4-BE49-F238E27FC236}">
                <a16:creationId xmlns:a16="http://schemas.microsoft.com/office/drawing/2014/main" id="{3C963107-488A-D136-79AD-851FE5355026}"/>
              </a:ext>
            </a:extLst>
          </p:cNvPr>
          <p:cNvSpPr/>
          <p:nvPr/>
        </p:nvSpPr>
        <p:spPr>
          <a:xfrm>
            <a:off x="8496872" y="4052215"/>
            <a:ext cx="35958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>
                <a:cs typeface="Calibri" panose="020F0502020204030204" pitchFamily="34" charset="0"/>
              </a:rPr>
              <a:t>Symetrické síly ve třetinách délky</a:t>
            </a:r>
          </a:p>
        </p:txBody>
      </p:sp>
      <p:sp>
        <p:nvSpPr>
          <p:cNvPr id="11" name="Obdélník 65">
            <a:extLst>
              <a:ext uri="{FF2B5EF4-FFF2-40B4-BE49-F238E27FC236}">
                <a16:creationId xmlns:a16="http://schemas.microsoft.com/office/drawing/2014/main" id="{A458A563-C1E1-B5C8-6CF7-88602E720205}"/>
              </a:ext>
            </a:extLst>
          </p:cNvPr>
          <p:cNvSpPr/>
          <p:nvPr/>
        </p:nvSpPr>
        <p:spPr>
          <a:xfrm>
            <a:off x="8496872" y="4785173"/>
            <a:ext cx="30957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>
                <a:cs typeface="Calibri" panose="020F0502020204030204" pitchFamily="34" charset="0"/>
              </a:rPr>
              <a:t>Symetrické síly ve čtvrtinách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Obdélník 66">
                <a:extLst>
                  <a:ext uri="{FF2B5EF4-FFF2-40B4-BE49-F238E27FC236}">
                    <a16:creationId xmlns:a16="http://schemas.microsoft.com/office/drawing/2014/main" id="{4B67E0A3-19B3-80EC-3E6D-4953A45D6603}"/>
                  </a:ext>
                </a:extLst>
              </p:cNvPr>
              <p:cNvSpPr/>
              <p:nvPr/>
            </p:nvSpPr>
            <p:spPr>
              <a:xfrm>
                <a:off x="5057927" y="5554431"/>
                <a:ext cx="4251228" cy="61087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𝒘</m:t>
                      </m:r>
                      <m:r>
                        <a:rPr lang="cs-CZ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𝒘</m:t>
                          </m:r>
                        </m:e>
                        <m:sub>
                          <m:r>
                            <a:rPr lang="cs-CZ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𝒁𝑺</m:t>
                          </m:r>
                          <m:r>
                            <a:rPr lang="cs-CZ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cs-CZ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GB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𝒘</m:t>
                          </m:r>
                        </m:e>
                        <m:sub>
                          <m:r>
                            <a:rPr lang="cs-CZ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𝒁𝑺</m:t>
                          </m:r>
                          <m:r>
                            <a:rPr lang="cs-CZ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cs-CZ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GB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𝒘</m:t>
                          </m:r>
                        </m:e>
                        <m:sub>
                          <m:r>
                            <a:rPr lang="cs-CZ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𝒁𝑺</m:t>
                          </m:r>
                          <m:r>
                            <a:rPr lang="cs-CZ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  <m:r>
                        <a:rPr lang="cs-CZ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sSub>
                        <m:sSubPr>
                          <m:ctrlPr>
                            <a:rPr lang="en-GB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𝒘</m:t>
                          </m:r>
                        </m:e>
                        <m:sub>
                          <m:r>
                            <a:rPr lang="cs-CZ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𝒍𝒊𝒎</m:t>
                          </m:r>
                        </m:sub>
                      </m:sSub>
                      <m:r>
                        <a:rPr lang="cs-CZ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𝑳</m:t>
                          </m:r>
                        </m:num>
                        <m:den>
                          <m:r>
                            <a:rPr lang="cs-CZ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𝟒𝟎𝟎</m:t>
                          </m:r>
                        </m:den>
                      </m:f>
                    </m:oMath>
                  </m:oMathPara>
                </a14:m>
                <a:endParaRPr lang="en-GB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2" name="Obdélník 66">
                <a:extLst>
                  <a:ext uri="{FF2B5EF4-FFF2-40B4-BE49-F238E27FC236}">
                    <a16:creationId xmlns:a16="http://schemas.microsoft.com/office/drawing/2014/main" id="{4B67E0A3-19B3-80EC-3E6D-4953A45D660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7927" y="5554431"/>
                <a:ext cx="4251228" cy="61087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D345AEC9-14E9-07DD-CDAC-17222C25F157}"/>
              </a:ext>
            </a:extLst>
          </p:cNvPr>
          <p:cNvSpPr txBox="1">
            <a:spLocks/>
          </p:cNvSpPr>
          <p:nvPr/>
        </p:nvSpPr>
        <p:spPr>
          <a:xfrm>
            <a:off x="356267" y="4168427"/>
            <a:ext cx="4982344" cy="4641379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None/>
              <a:defRPr sz="2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000" dirty="0"/>
              <a:t>Vlastní tíha průvlaku (ZS1)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000" dirty="0"/>
              <a:t>Reakce stropnic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cs-CZ" sz="1800" dirty="0"/>
              <a:t>Stálé (ZS2)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cs-CZ" sz="1800" dirty="0"/>
              <a:t>Proměnné (ZS3)</a:t>
            </a:r>
            <a:endParaRPr lang="cs-CZ" sz="2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000" dirty="0"/>
              <a:t>Kombinace</a:t>
            </a:r>
            <a:br>
              <a:rPr lang="cs-CZ" sz="2000" dirty="0"/>
            </a:br>
            <a:r>
              <a:rPr lang="cs-CZ" sz="2000" dirty="0"/>
              <a:t>K1 = ZS1 + ZS2 + ZS3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4161572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1F5576-B350-B368-2DE3-0CE8397C48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408" y="274638"/>
            <a:ext cx="10814992" cy="994122"/>
          </a:xfrm>
        </p:spPr>
        <p:txBody>
          <a:bodyPr/>
          <a:lstStyle/>
          <a:p>
            <a:pPr algn="l"/>
            <a:r>
              <a:rPr lang="cs-CZ" dirty="0"/>
              <a:t>Prezentuje</a:t>
            </a:r>
            <a:endParaRPr lang="en-US" dirty="0"/>
          </a:p>
        </p:txBody>
      </p:sp>
      <p:pic>
        <p:nvPicPr>
          <p:cNvPr id="9" name="Content Placeholder 8" descr="A person smiling for the camera&#10;&#10;Description automatically generated with medium confidence">
            <a:extLst>
              <a:ext uri="{FF2B5EF4-FFF2-40B4-BE49-F238E27FC236}">
                <a16:creationId xmlns:a16="http://schemas.microsoft.com/office/drawing/2014/main" id="{D2CD84DC-9BB6-9D1C-0ADE-89A615B54DF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1424" y="1456968"/>
            <a:ext cx="2808312" cy="3334475"/>
          </a:xfrm>
        </p:spPr>
      </p:pic>
      <p:pic>
        <p:nvPicPr>
          <p:cNvPr id="4" name="Picture 4">
            <a:extLst>
              <a:ext uri="{FF2B5EF4-FFF2-40B4-BE49-F238E27FC236}">
                <a16:creationId xmlns:a16="http://schemas.microsoft.com/office/drawing/2014/main" id="{FA4E7861-C315-1202-CF9C-35BC1AF56F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111651" y="1497405"/>
            <a:ext cx="3237232" cy="755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s://www.vutbr.cz/data_storage/multimedia/jvs/loga/02_fakulty/FAST/1-zakladni/EN/PNG/FCE_color_RGB_EN.png">
            <a:extLst>
              <a:ext uri="{FF2B5EF4-FFF2-40B4-BE49-F238E27FC236}">
                <a16:creationId xmlns:a16="http://schemas.microsoft.com/office/drawing/2014/main" id="{888EA33A-16B5-960C-E64C-5085C8902B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111651" y="2798715"/>
            <a:ext cx="3278236" cy="755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31E44249-EC96-B003-13B7-B26140FE8BA7}"/>
              </a:ext>
            </a:extLst>
          </p:cNvPr>
          <p:cNvSpPr txBox="1"/>
          <p:nvPr/>
        </p:nvSpPr>
        <p:spPr>
          <a:xfrm>
            <a:off x="3855705" y="1456968"/>
            <a:ext cx="3865289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Ing. Martin Vild, Ph.D.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IDEA StatiCa – Product Owner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VUT FAST </a:t>
            </a:r>
            <a:r>
              <a:rPr lang="en-US" dirty="0"/>
              <a:t>– </a:t>
            </a:r>
            <a:r>
              <a:rPr lang="cs-CZ" dirty="0"/>
              <a:t>Odborný asistent</a:t>
            </a:r>
            <a:endParaRPr lang="en-US" dirty="0"/>
          </a:p>
          <a:p>
            <a:endParaRPr lang="en-US" dirty="0"/>
          </a:p>
          <a:p>
            <a:r>
              <a:rPr lang="cs-CZ" dirty="0"/>
              <a:t>Výzkum</a:t>
            </a:r>
            <a:r>
              <a:rPr lang="en-US" dirty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Přípoje ocelových konstrukcí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Metoda konečných prvků</a:t>
            </a:r>
            <a:endParaRPr lang="en-US" dirty="0"/>
          </a:p>
          <a:p>
            <a:endParaRPr lang="en-US" sz="1600" b="0" i="0" u="none" strike="noStrike" dirty="0">
              <a:solidFill>
                <a:srgbClr val="2E7F9F"/>
              </a:solidFill>
              <a:effectLst/>
              <a:latin typeface="Noto Sans" panose="020B0502040204020203" pitchFamily="34" charset="0"/>
              <a:hlinkClick r:id="" action="ppaction://noaction"/>
            </a:endParaRPr>
          </a:p>
          <a:p>
            <a:r>
              <a:rPr lang="en-US" sz="1600" b="0" i="0" u="none" strike="noStrike" dirty="0">
                <a:solidFill>
                  <a:srgbClr val="2E7F9F"/>
                </a:solidFill>
                <a:effectLst/>
                <a:latin typeface="Noto Sans" panose="020B0502040204020203" pitchFamily="34" charset="0"/>
                <a:hlinkClick r:id="rId5"/>
              </a:rPr>
              <a:t>Scopus Author ID: 56188615700</a:t>
            </a:r>
            <a:endParaRPr lang="en-US" sz="1600" b="0" i="0" u="none" strike="noStrike" dirty="0">
              <a:solidFill>
                <a:srgbClr val="2E7F9F"/>
              </a:solidFill>
              <a:effectLst/>
              <a:latin typeface="Noto Sans" panose="020B0502040204020203" pitchFamily="34" charset="0"/>
            </a:endParaRPr>
          </a:p>
          <a:p>
            <a:endParaRPr lang="en-US" dirty="0"/>
          </a:p>
          <a:p>
            <a:r>
              <a:rPr lang="cs-CZ" dirty="0"/>
              <a:t>Člen komisí</a:t>
            </a:r>
            <a:r>
              <a:rPr lang="en-US" dirty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CEN/TC 250/SC 3/WG 8 "Evolution of EN 1993-1-8 - Joints and connections“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ECCS TC10 “Structural Connections”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7DA05DB-49BC-F303-3E88-2D8445E05E2C}"/>
              </a:ext>
            </a:extLst>
          </p:cNvPr>
          <p:cNvSpPr txBox="1"/>
          <p:nvPr/>
        </p:nvSpPr>
        <p:spPr>
          <a:xfrm>
            <a:off x="8119833" y="4100025"/>
            <a:ext cx="3865289" cy="16619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Web:</a:t>
            </a:r>
          </a:p>
          <a:p>
            <a:r>
              <a:rPr lang="en-US" dirty="0">
                <a:hlinkClick r:id="rId6"/>
              </a:rPr>
              <a:t>https://www.fce.vutbr.cz/KDK/vild.m/</a:t>
            </a:r>
            <a:endParaRPr lang="en-US" dirty="0"/>
          </a:p>
          <a:p>
            <a:endParaRPr lang="cs-CZ" sz="600" dirty="0"/>
          </a:p>
          <a:p>
            <a:r>
              <a:rPr lang="cs-CZ" dirty="0"/>
              <a:t>email: </a:t>
            </a:r>
            <a:r>
              <a:rPr lang="en-US" dirty="0" err="1">
                <a:hlinkClick r:id="rId7"/>
              </a:rPr>
              <a:t>martin.vild</a:t>
            </a:r>
            <a:r>
              <a:rPr lang="cs-CZ" dirty="0">
                <a:hlinkClick r:id="rId7"/>
              </a:rPr>
              <a:t>@vutbr.cz</a:t>
            </a:r>
            <a:endParaRPr lang="cs-CZ" dirty="0"/>
          </a:p>
          <a:p>
            <a:endParaRPr lang="en-US" sz="600" dirty="0"/>
          </a:p>
          <a:p>
            <a:r>
              <a:rPr lang="cs-CZ" dirty="0"/>
              <a:t>Kancelář</a:t>
            </a:r>
            <a:r>
              <a:rPr lang="en-US" dirty="0"/>
              <a:t>: C203</a:t>
            </a:r>
            <a:endParaRPr lang="cs-CZ" dirty="0"/>
          </a:p>
          <a:p>
            <a:r>
              <a:rPr lang="cs-CZ" dirty="0"/>
              <a:t>Konzultace: Čtvrtek 10–11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6610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64A9B8-7E4B-92AB-4DC0-7C409A170A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 příště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790CF9-CEF4-77D8-B0EA-4059FB6573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Zatížení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Návrh a posouzení střešní konstrukce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Stropní konstrukce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cs-CZ" dirty="0"/>
              <a:t>Zatížení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cs-CZ" dirty="0"/>
              <a:t>Trapézový plech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cs-CZ" dirty="0"/>
              <a:t>Stropnice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cs-CZ" dirty="0"/>
              <a:t>Průvlak</a:t>
            </a:r>
          </a:p>
          <a:p>
            <a:pPr marL="1600200" lvl="2" indent="-457200">
              <a:buFont typeface="Arial" panose="020B0604020202020204" pitchFamily="34" charset="0"/>
              <a:buChar char="•"/>
            </a:pPr>
            <a:r>
              <a:rPr lang="cs-CZ" dirty="0"/>
              <a:t>Geometrie</a:t>
            </a:r>
          </a:p>
          <a:p>
            <a:pPr marL="1600200" lvl="2" indent="-457200">
              <a:buFont typeface="Arial" panose="020B0604020202020204" pitchFamily="34" charset="0"/>
              <a:buChar char="•"/>
            </a:pPr>
            <a:r>
              <a:rPr lang="cs-CZ" dirty="0" err="1"/>
              <a:t>Vierendeelův</a:t>
            </a:r>
            <a:r>
              <a:rPr lang="cs-CZ" dirty="0"/>
              <a:t> nosník</a:t>
            </a:r>
          </a:p>
          <a:p>
            <a:pPr marL="1600200" lvl="2" indent="-457200">
              <a:buFont typeface="Arial" panose="020B0604020202020204" pitchFamily="34" charset="0"/>
              <a:buChar char="•"/>
            </a:pPr>
            <a:r>
              <a:rPr lang="cs-CZ" dirty="0"/>
              <a:t>MSP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endParaRPr lang="cs-CZ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90309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4C0B06-4AE8-DEA2-BFEC-541A17B935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Semestrální projekt – Patrové garáže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BA7DD5-FDA0-4505-2991-443050CC06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84785"/>
            <a:ext cx="5414392" cy="4641379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dirty="0"/>
              <a:t>Dispozice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dirty="0"/>
              <a:t>Střešní konstrukce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dirty="0"/>
              <a:t>Stropní konstrukce - spřažená stropnice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b="1" dirty="0"/>
              <a:t>Stropní konstrukce - prolamovaný průvlak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dirty="0"/>
              <a:t>Plnostěnný sloup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dirty="0"/>
              <a:t>Přípoje stropnice a průvlaku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dirty="0"/>
              <a:t>Příhradová ztužidla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dirty="0"/>
              <a:t>Patka sloupu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509154D-5C56-5926-9DC1-113D532C3587}"/>
              </a:ext>
            </a:extLst>
          </p:cNvPr>
          <p:cNvSpPr txBox="1">
            <a:spLocks/>
          </p:cNvSpPr>
          <p:nvPr/>
        </p:nvSpPr>
        <p:spPr>
          <a:xfrm>
            <a:off x="6528048" y="1484785"/>
            <a:ext cx="5414392" cy="4641379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None/>
              <a:defRPr sz="2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Harmonogram</a:t>
            </a:r>
          </a:p>
          <a:p>
            <a:endParaRPr lang="cs-CZ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A80A1C9-3C5C-F9AE-2D52-7378A84445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882239"/>
              </p:ext>
            </p:extLst>
          </p:nvPr>
        </p:nvGraphicFramePr>
        <p:xfrm>
          <a:off x="6575280" y="2033737"/>
          <a:ext cx="5616720" cy="42035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22088">
                  <a:extLst>
                    <a:ext uri="{9D8B030D-6E8A-4147-A177-3AD203B41FA5}">
                      <a16:colId xmlns:a16="http://schemas.microsoft.com/office/drawing/2014/main" val="42493373"/>
                    </a:ext>
                  </a:extLst>
                </a:gridCol>
                <a:gridCol w="4694632">
                  <a:extLst>
                    <a:ext uri="{9D8B030D-6E8A-4147-A177-3AD203B41FA5}">
                      <a16:colId xmlns:a16="http://schemas.microsoft.com/office/drawing/2014/main" val="3491423515"/>
                    </a:ext>
                  </a:extLst>
                </a:gridCol>
              </a:tblGrid>
              <a:tr h="323352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 noProof="0" dirty="0">
                          <a:effectLst/>
                        </a:rPr>
                        <a:t>9/19 </a:t>
                      </a:r>
                      <a:endParaRPr lang="cs-CZ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36" marR="7036" marT="7036" marB="0" anchor="b">
                    <a:solidFill>
                      <a:srgbClr val="658D1B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noProof="0" dirty="0">
                          <a:effectLst/>
                        </a:rPr>
                        <a:t>Dispozice</a:t>
                      </a:r>
                      <a:endParaRPr lang="cs-CZ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36" marR="7036" marT="7036" marB="0" anchor="b">
                    <a:solidFill>
                      <a:srgbClr val="658D1B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7236138"/>
                  </a:ext>
                </a:extLst>
              </a:tr>
              <a:tr h="323352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u="none" strike="noStrike" noProof="0" dirty="0">
                          <a:effectLst/>
                        </a:rPr>
                        <a:t>9/26 </a:t>
                      </a:r>
                      <a:endParaRPr lang="cs-CZ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36" marR="7036" marT="7036" marB="0" anchor="b">
                    <a:solidFill>
                      <a:srgbClr val="658D1B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u="none" strike="noStrike" noProof="0" dirty="0">
                          <a:effectLst/>
                        </a:rPr>
                        <a:t>Střešní konstrukce</a:t>
                      </a:r>
                      <a:endParaRPr lang="cs-CZ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36" marR="7036" marT="7036" marB="0" anchor="b">
                    <a:solidFill>
                      <a:srgbClr val="658D1B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395296"/>
                  </a:ext>
                </a:extLst>
              </a:tr>
              <a:tr h="323352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u="none" strike="noStrike" noProof="0" dirty="0">
                          <a:effectLst/>
                        </a:rPr>
                        <a:t>10/3 </a:t>
                      </a:r>
                      <a:endParaRPr lang="cs-CZ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36" marR="7036" marT="7036" marB="0" anchor="b">
                    <a:solidFill>
                      <a:srgbClr val="658D1B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u="none" strike="noStrike" noProof="0" dirty="0">
                          <a:effectLst/>
                        </a:rPr>
                        <a:t>Stropní konstrukce - spřažená stropnice</a:t>
                      </a:r>
                      <a:endParaRPr lang="cs-CZ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36" marR="7036" marT="7036" marB="0" anchor="b">
                    <a:solidFill>
                      <a:srgbClr val="658D1B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6063842"/>
                  </a:ext>
                </a:extLst>
              </a:tr>
              <a:tr h="323352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 noProof="0" dirty="0">
                          <a:effectLst/>
                        </a:rPr>
                        <a:t>10/10 </a:t>
                      </a:r>
                      <a:endParaRPr lang="cs-CZ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36" marR="7036" marT="7036" marB="0" anchor="b">
                    <a:solidFill>
                      <a:schemeClr val="accent1">
                        <a:tint val="2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noProof="0" dirty="0">
                          <a:effectLst/>
                        </a:rPr>
                        <a:t>Konzultace</a:t>
                      </a:r>
                      <a:endParaRPr lang="cs-CZ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36" marR="7036" marT="7036" marB="0" anchor="b">
                    <a:solidFill>
                      <a:schemeClr val="accent1">
                        <a:tint val="20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0577780"/>
                  </a:ext>
                </a:extLst>
              </a:tr>
              <a:tr h="323352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u="none" strike="noStrike" noProof="0" dirty="0">
                          <a:effectLst/>
                        </a:rPr>
                        <a:t>10/17 </a:t>
                      </a:r>
                      <a:endParaRPr lang="cs-CZ" sz="1800" b="1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36" marR="7036" marT="7036" marB="0" anchor="b">
                    <a:solidFill>
                      <a:srgbClr val="658D1B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u="none" strike="noStrike" noProof="0" dirty="0">
                          <a:effectLst/>
                        </a:rPr>
                        <a:t>Stropní konstrukce - prolamovaný průvlak</a:t>
                      </a:r>
                      <a:endParaRPr lang="cs-CZ" sz="1800" b="1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36" marR="7036" marT="7036" marB="0" anchor="b">
                    <a:solidFill>
                      <a:srgbClr val="658D1B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237932"/>
                  </a:ext>
                </a:extLst>
              </a:tr>
              <a:tr h="323352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 noProof="0" dirty="0">
                          <a:effectLst/>
                        </a:rPr>
                        <a:t>10/24 </a:t>
                      </a:r>
                      <a:endParaRPr lang="cs-CZ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36" marR="7036" marT="7036" marB="0" anchor="b">
                    <a:solidFill>
                      <a:srgbClr val="658D1B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noProof="0" dirty="0">
                          <a:effectLst/>
                        </a:rPr>
                        <a:t>Sloup</a:t>
                      </a:r>
                      <a:endParaRPr lang="cs-CZ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36" marR="7036" marT="7036" marB="0" anchor="b">
                    <a:solidFill>
                      <a:srgbClr val="658D1B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3687100"/>
                  </a:ext>
                </a:extLst>
              </a:tr>
              <a:tr h="323352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 noProof="0" dirty="0">
                          <a:effectLst/>
                        </a:rPr>
                        <a:t>10/31 </a:t>
                      </a:r>
                      <a:endParaRPr lang="cs-CZ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36" marR="7036" marT="7036" marB="0" anchor="b">
                    <a:solidFill>
                      <a:srgbClr val="658D1B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noProof="0" dirty="0">
                          <a:effectLst/>
                        </a:rPr>
                        <a:t>Přípoje stropnice a průvlaku</a:t>
                      </a:r>
                      <a:endParaRPr lang="cs-CZ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36" marR="7036" marT="7036" marB="0" anchor="b">
                    <a:solidFill>
                      <a:srgbClr val="658D1B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7674539"/>
                  </a:ext>
                </a:extLst>
              </a:tr>
              <a:tr h="323352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 noProof="0" dirty="0">
                          <a:effectLst/>
                        </a:rPr>
                        <a:t>11/7 </a:t>
                      </a:r>
                      <a:endParaRPr lang="cs-CZ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36" marR="7036" marT="7036" marB="0" anchor="b">
                    <a:solidFill>
                      <a:schemeClr val="accent1">
                        <a:tint val="2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noProof="0" dirty="0">
                          <a:effectLst/>
                        </a:rPr>
                        <a:t>Zrušeno</a:t>
                      </a:r>
                      <a:endParaRPr lang="cs-CZ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36" marR="7036" marT="7036" marB="0" anchor="b">
                    <a:solidFill>
                      <a:schemeClr val="accent1">
                        <a:tint val="20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8259818"/>
                  </a:ext>
                </a:extLst>
              </a:tr>
              <a:tr h="323352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 noProof="0" dirty="0">
                          <a:effectLst/>
                        </a:rPr>
                        <a:t>11/14 </a:t>
                      </a:r>
                      <a:endParaRPr lang="cs-CZ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36" marR="7036" marT="7036" marB="0" anchor="b">
                    <a:solidFill>
                      <a:schemeClr val="accent1">
                        <a:tint val="2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noProof="0" dirty="0">
                          <a:effectLst/>
                        </a:rPr>
                        <a:t>Konzultace - Přesunout na pondělí/úterý?</a:t>
                      </a:r>
                      <a:endParaRPr lang="cs-CZ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36" marR="7036" marT="7036" marB="0" anchor="b">
                    <a:solidFill>
                      <a:schemeClr val="accent1">
                        <a:tint val="20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5268734"/>
                  </a:ext>
                </a:extLst>
              </a:tr>
              <a:tr h="323352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 noProof="0" dirty="0">
                          <a:effectLst/>
                        </a:rPr>
                        <a:t>11/21 </a:t>
                      </a:r>
                      <a:endParaRPr lang="cs-CZ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36" marR="7036" marT="7036" marB="0" anchor="b">
                    <a:solidFill>
                      <a:srgbClr val="658D1B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noProof="0" dirty="0">
                          <a:effectLst/>
                        </a:rPr>
                        <a:t>Ztužidla</a:t>
                      </a:r>
                      <a:endParaRPr lang="cs-CZ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36" marR="7036" marT="7036" marB="0" anchor="b">
                    <a:solidFill>
                      <a:srgbClr val="658D1B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064286"/>
                  </a:ext>
                </a:extLst>
              </a:tr>
              <a:tr h="323352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 noProof="0" dirty="0">
                          <a:effectLst/>
                        </a:rPr>
                        <a:t>11/28 </a:t>
                      </a:r>
                      <a:endParaRPr lang="cs-CZ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36" marR="7036" marT="7036" marB="0" anchor="b">
                    <a:solidFill>
                      <a:srgbClr val="658D1B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noProof="0" dirty="0">
                          <a:effectLst/>
                        </a:rPr>
                        <a:t>Patka</a:t>
                      </a:r>
                      <a:endParaRPr lang="cs-CZ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36" marR="7036" marT="7036" marB="0" anchor="b">
                    <a:solidFill>
                      <a:srgbClr val="658D1B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5165613"/>
                  </a:ext>
                </a:extLst>
              </a:tr>
              <a:tr h="323352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 noProof="0" dirty="0">
                          <a:effectLst/>
                        </a:rPr>
                        <a:t>12/5 </a:t>
                      </a:r>
                      <a:endParaRPr lang="cs-CZ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36" marR="7036" marT="7036" marB="0" anchor="b">
                    <a:solidFill>
                      <a:schemeClr val="accent1">
                        <a:tint val="2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noProof="0" dirty="0">
                          <a:effectLst/>
                        </a:rPr>
                        <a:t>Konzultace</a:t>
                      </a:r>
                      <a:endParaRPr lang="cs-CZ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36" marR="7036" marT="7036" marB="0" anchor="b">
                    <a:solidFill>
                      <a:schemeClr val="accent1">
                        <a:tint val="20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4241089"/>
                  </a:ext>
                </a:extLst>
              </a:tr>
              <a:tr h="323352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 noProof="0" dirty="0">
                          <a:effectLst/>
                        </a:rPr>
                        <a:t>12/12 </a:t>
                      </a:r>
                      <a:endParaRPr lang="cs-CZ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36" marR="7036" marT="7036" marB="0" anchor="b">
                    <a:solidFill>
                      <a:schemeClr val="accent1">
                        <a:tint val="2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noProof="0" dirty="0" err="1">
                          <a:effectLst/>
                        </a:rPr>
                        <a:t>Konzultace+Zápočet</a:t>
                      </a:r>
                      <a:endParaRPr lang="cs-CZ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36" marR="7036" marT="7036" marB="0" anchor="b">
                    <a:solidFill>
                      <a:schemeClr val="accent1">
                        <a:tint val="20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81622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79499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C6AA8D-9B61-59DE-6F45-2E1B1042CE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Už máte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A4C41C-4DF9-ABC7-C42B-052D88FB5D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84785"/>
            <a:ext cx="6206480" cy="4641379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Dispozice: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cs-CZ" dirty="0"/>
              <a:t>Půdorys, příčný a podélný řez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Zatížení 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cs-CZ" dirty="0"/>
              <a:t>Stálé, sněhem, větrem, užitné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Střešní konstrukce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cs-CZ" dirty="0"/>
              <a:t>Trapézový plech, vaznice, vazník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Stropní konstrukce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cs-CZ" dirty="0"/>
              <a:t>Spřažená stropnice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13126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45DA7A-6922-1489-DEAC-C1EFB11270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Náplň cvičení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DE485E-AB1F-5FB4-B55A-1B0B3177B4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84785"/>
            <a:ext cx="5702424" cy="4641379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Návrh prolamovaného průvlaku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cs-CZ" dirty="0"/>
              <a:t>Prostě uložený nosník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endParaRPr lang="cs-CZ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dirty="0">
              <a:hlinkClick r:id="rId3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000" dirty="0" err="1">
                <a:hlinkClick r:id="rId3"/>
              </a:rPr>
              <a:t>FrameMindsEngineering</a:t>
            </a:r>
            <a:endParaRPr lang="cs-CZ" sz="2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000" dirty="0">
                <a:hlinkClick r:id="rId4"/>
              </a:rPr>
              <a:t>AISC </a:t>
            </a:r>
            <a:r>
              <a:rPr lang="cs-CZ" sz="2000" dirty="0" err="1">
                <a:hlinkClick r:id="rId4"/>
              </a:rPr>
              <a:t>Education</a:t>
            </a:r>
            <a:endParaRPr lang="cs-CZ" sz="2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000" dirty="0" err="1"/>
              <a:t>prEN</a:t>
            </a:r>
            <a:r>
              <a:rPr lang="cs-CZ" sz="2000" dirty="0"/>
              <a:t> 1993-1-13</a:t>
            </a:r>
            <a:br>
              <a:rPr lang="cs-CZ" sz="2000" dirty="0"/>
            </a:br>
            <a:r>
              <a:rPr lang="cs-CZ" sz="2000" dirty="0"/>
              <a:t>R</a:t>
            </a:r>
            <a:r>
              <a:rPr lang="en-US" sz="2000" dirty="0"/>
              <a:t>ules for beams </a:t>
            </a:r>
            <a:br>
              <a:rPr lang="cs-CZ" sz="2000" dirty="0"/>
            </a:br>
            <a:r>
              <a:rPr lang="en-US" sz="2000" dirty="0"/>
              <a:t>with large web opening</a:t>
            </a:r>
            <a:r>
              <a:rPr lang="cs-CZ" sz="2000" dirty="0"/>
              <a:t>s</a:t>
            </a:r>
          </a:p>
        </p:txBody>
      </p:sp>
      <p:pic>
        <p:nvPicPr>
          <p:cNvPr id="4" name="Obrázek 6">
            <a:extLst>
              <a:ext uri="{FF2B5EF4-FFF2-40B4-BE49-F238E27FC236}">
                <a16:creationId xmlns:a16="http://schemas.microsoft.com/office/drawing/2014/main" id="{092A7AE0-BD2E-1E47-70BA-DFE9A0C2D27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46995" y="1991033"/>
            <a:ext cx="6158237" cy="3382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74892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45DA7A-6922-1489-DEAC-C1EFB11270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Možná řešení průvlaků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DE485E-AB1F-5FB4-B55A-1B0B3177B4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84785"/>
            <a:ext cx="4838328" cy="4641379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Celistvý válcovaný nosník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Celistvý svařovaný nosník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Příhradový nosník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b="1" dirty="0"/>
              <a:t>Prolamovaný nosník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Spřažený ocelobetonový nosník</a:t>
            </a:r>
          </a:p>
        </p:txBody>
      </p:sp>
      <p:pic>
        <p:nvPicPr>
          <p:cNvPr id="4" name="Obrázek 9">
            <a:extLst>
              <a:ext uri="{FF2B5EF4-FFF2-40B4-BE49-F238E27FC236}">
                <a16:creationId xmlns:a16="http://schemas.microsoft.com/office/drawing/2014/main" id="{D562276E-662D-7CCB-A79B-81ECFC8A3F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75920" y="2132856"/>
            <a:ext cx="6829148" cy="4133721"/>
          </a:xfrm>
          <a:prstGeom prst="rect">
            <a:avLst/>
          </a:prstGeom>
        </p:spPr>
      </p:pic>
      <p:sp>
        <p:nvSpPr>
          <p:cNvPr id="9" name="Násobení 10">
            <a:extLst>
              <a:ext uri="{FF2B5EF4-FFF2-40B4-BE49-F238E27FC236}">
                <a16:creationId xmlns:a16="http://schemas.microsoft.com/office/drawing/2014/main" id="{4523F6B8-8B23-AAFB-8BC7-C2A22779072F}"/>
              </a:ext>
            </a:extLst>
          </p:cNvPr>
          <p:cNvSpPr/>
          <p:nvPr/>
        </p:nvSpPr>
        <p:spPr>
          <a:xfrm>
            <a:off x="7904948" y="5915108"/>
            <a:ext cx="2173706" cy="1524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Násobení 11">
            <a:extLst>
              <a:ext uri="{FF2B5EF4-FFF2-40B4-BE49-F238E27FC236}">
                <a16:creationId xmlns:a16="http://schemas.microsoft.com/office/drawing/2014/main" id="{D4B92724-A9DB-4A0E-2BA7-8B1853FC0600}"/>
              </a:ext>
            </a:extLst>
          </p:cNvPr>
          <p:cNvSpPr/>
          <p:nvPr/>
        </p:nvSpPr>
        <p:spPr>
          <a:xfrm>
            <a:off x="9230593" y="4869800"/>
            <a:ext cx="2173706" cy="1524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67DE476-A614-A4C4-7D6E-DAC27E9AFC80}"/>
              </a:ext>
            </a:extLst>
          </p:cNvPr>
          <p:cNvSpPr txBox="1"/>
          <p:nvPr/>
        </p:nvSpPr>
        <p:spPr>
          <a:xfrm>
            <a:off x="1124300" y="5206392"/>
            <a:ext cx="37369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Průvlak přes kratší rozpětí</a:t>
            </a:r>
          </a:p>
          <a:p>
            <a:r>
              <a:rPr lang="cs-CZ" dirty="0"/>
              <a:t>Spřažený nosník přes delší rozpětí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81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6">
            <a:extLst>
              <a:ext uri="{FF2B5EF4-FFF2-40B4-BE49-F238E27FC236}">
                <a16:creationId xmlns:a16="http://schemas.microsoft.com/office/drawing/2014/main" id="{A2336A60-A0D3-08EB-A17F-048405DDEA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6939" y="0"/>
            <a:ext cx="1114847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91938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5F40C5-9161-9FBF-3B2F-14326A4E32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Geometrie průvlaku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377C6A-984A-1AFB-3582-F32CFFA26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Uložení ke sloupu</a:t>
            </a:r>
            <a:endParaRPr lang="en-US" dirty="0"/>
          </a:p>
        </p:txBody>
      </p:sp>
      <p:pic>
        <p:nvPicPr>
          <p:cNvPr id="4" name="Obrázek 5">
            <a:extLst>
              <a:ext uri="{FF2B5EF4-FFF2-40B4-BE49-F238E27FC236}">
                <a16:creationId xmlns:a16="http://schemas.microsoft.com/office/drawing/2014/main" id="{F85EA726-B71C-94F8-9B50-A894F0C8CC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575" y="3563891"/>
            <a:ext cx="3618689" cy="2714017"/>
          </a:xfrm>
          <a:prstGeom prst="rect">
            <a:avLst/>
          </a:prstGeom>
        </p:spPr>
      </p:pic>
      <p:pic>
        <p:nvPicPr>
          <p:cNvPr id="5" name="Obrázek 6">
            <a:extLst>
              <a:ext uri="{FF2B5EF4-FFF2-40B4-BE49-F238E27FC236}">
                <a16:creationId xmlns:a16="http://schemas.microsoft.com/office/drawing/2014/main" id="{67EC5D86-295A-D4FA-1025-76DA77C9BD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37252" y="3631984"/>
            <a:ext cx="3913971" cy="2645924"/>
          </a:xfrm>
          <a:prstGeom prst="rect">
            <a:avLst/>
          </a:prstGeom>
        </p:spPr>
      </p:pic>
      <p:pic>
        <p:nvPicPr>
          <p:cNvPr id="6" name="Obrázek 11">
            <a:extLst>
              <a:ext uri="{FF2B5EF4-FFF2-40B4-BE49-F238E27FC236}">
                <a16:creationId xmlns:a16="http://schemas.microsoft.com/office/drawing/2014/main" id="{7DD3B608-EE06-9056-EB99-26E59E8F2B7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18539" y="3625723"/>
            <a:ext cx="3684715" cy="2652185"/>
          </a:xfrm>
          <a:prstGeom prst="rect">
            <a:avLst/>
          </a:prstGeom>
        </p:spPr>
      </p:pic>
      <p:sp>
        <p:nvSpPr>
          <p:cNvPr id="7" name="Obdélník 12">
            <a:extLst>
              <a:ext uri="{FF2B5EF4-FFF2-40B4-BE49-F238E27FC236}">
                <a16:creationId xmlns:a16="http://schemas.microsoft.com/office/drawing/2014/main" id="{D102AF8C-FAB2-0608-DFF1-AEB23C81D9F7}"/>
              </a:ext>
            </a:extLst>
          </p:cNvPr>
          <p:cNvSpPr/>
          <p:nvPr/>
        </p:nvSpPr>
        <p:spPr>
          <a:xfrm>
            <a:off x="133806" y="2598003"/>
            <a:ext cx="393822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cs-CZ" sz="2400" dirty="0">
                <a:cs typeface="Calibri" panose="020F0502020204030204" pitchFamily="34" charset="0"/>
              </a:rPr>
              <a:t>Ideální geometrie pro přípoj ke sloupu</a:t>
            </a:r>
          </a:p>
        </p:txBody>
      </p:sp>
      <p:sp>
        <p:nvSpPr>
          <p:cNvPr id="8" name="Obdélník 13">
            <a:extLst>
              <a:ext uri="{FF2B5EF4-FFF2-40B4-BE49-F238E27FC236}">
                <a16:creationId xmlns:a16="http://schemas.microsoft.com/office/drawing/2014/main" id="{BCF70813-816C-DA5F-1724-617D6489E14C}"/>
              </a:ext>
            </a:extLst>
          </p:cNvPr>
          <p:cNvSpPr/>
          <p:nvPr/>
        </p:nvSpPr>
        <p:spPr>
          <a:xfrm>
            <a:off x="5231904" y="2714895"/>
            <a:ext cx="46185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cs-CZ" sz="2400" dirty="0">
                <a:cs typeface="Calibri" panose="020F0502020204030204" pitchFamily="34" charset="0"/>
              </a:rPr>
              <a:t>Jinak jsou nutné další úpravy</a:t>
            </a:r>
          </a:p>
        </p:txBody>
      </p:sp>
    </p:spTree>
    <p:extLst>
      <p:ext uri="{BB962C8B-B14F-4D97-AF65-F5344CB8AC3E}">
        <p14:creationId xmlns:p14="http://schemas.microsoft.com/office/powerpoint/2010/main" val="39252304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E4FACB-19E2-65B3-BD79-000BC217FC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Geometrie průvlaku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CE870A-33AC-5680-4E0A-66DC8C6C6B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Přípoje stropnic</a:t>
            </a:r>
            <a:endParaRPr lang="en-US" dirty="0"/>
          </a:p>
        </p:txBody>
      </p:sp>
      <p:pic>
        <p:nvPicPr>
          <p:cNvPr id="4" name="Obrázek 2">
            <a:extLst>
              <a:ext uri="{FF2B5EF4-FFF2-40B4-BE49-F238E27FC236}">
                <a16:creationId xmlns:a16="http://schemas.microsoft.com/office/drawing/2014/main" id="{84583BB4-F03B-5DB3-CC60-8F71222C42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2905" y="2225440"/>
            <a:ext cx="9806190" cy="4116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332303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VUT">
      <a:dk1>
        <a:srgbClr val="000000"/>
      </a:dk1>
      <a:lt1>
        <a:srgbClr val="FFFFFF"/>
      </a:lt1>
      <a:dk2>
        <a:srgbClr val="595959"/>
      </a:dk2>
      <a:lt2>
        <a:srgbClr val="F1F5F5"/>
      </a:lt2>
      <a:accent1>
        <a:srgbClr val="C00000"/>
      </a:accent1>
      <a:accent2>
        <a:srgbClr val="FF0000"/>
      </a:accent2>
      <a:accent3>
        <a:srgbClr val="FFC000"/>
      </a:accent3>
      <a:accent4>
        <a:srgbClr val="FFFF00"/>
      </a:accent4>
      <a:accent5>
        <a:srgbClr val="B0F0C1"/>
      </a:accent5>
      <a:accent6>
        <a:srgbClr val="92CDDC"/>
      </a:accent6>
      <a:hlink>
        <a:srgbClr val="31859B"/>
      </a:hlink>
      <a:folHlink>
        <a:srgbClr val="205867"/>
      </a:folHlink>
    </a:clrScheme>
    <a:fontScheme name="VUT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6622D1BFAF5F44F85D35E69B0B30D79" ma:contentTypeVersion="13" ma:contentTypeDescription="Create a new document." ma:contentTypeScope="" ma:versionID="2d9aec797481ff8219a35c23df20c85d">
  <xsd:schema xmlns:xsd="http://www.w3.org/2001/XMLSchema" xmlns:xs="http://www.w3.org/2001/XMLSchema" xmlns:p="http://schemas.microsoft.com/office/2006/metadata/properties" xmlns:ns2="8105bf9c-1805-4ff7-8334-bbb2af79fc35" xmlns:ns3="aa9b80a4-2691-4765-9533-82ab4a6eb616" targetNamespace="http://schemas.microsoft.com/office/2006/metadata/properties" ma:root="true" ma:fieldsID="2f6fd967ce6c39382fbb310ecc7d2103" ns2:_="" ns3:_="">
    <xsd:import namespace="8105bf9c-1805-4ff7-8334-bbb2af79fc35"/>
    <xsd:import namespace="aa9b80a4-2691-4765-9533-82ab4a6eb61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105bf9c-1805-4ff7-8334-bbb2af79fc3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9b80a4-2691-4765-9533-82ab4a6eb616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C4648B6-8DDD-42FA-B3C8-9C0989E09A36}">
  <ds:schemaRefs>
    <ds:schemaRef ds:uri="http://schemas.openxmlformats.org/package/2006/metadata/core-properties"/>
    <ds:schemaRef ds:uri="http://schemas.microsoft.com/office/2006/documentManagement/types"/>
    <ds:schemaRef ds:uri="http://purl.org/dc/terms/"/>
    <ds:schemaRef ds:uri="http://purl.org/dc/elements/1.1/"/>
    <ds:schemaRef ds:uri="http://purl.org/dc/dcmitype/"/>
    <ds:schemaRef ds:uri="http://schemas.microsoft.com/office/2006/metadata/properties"/>
    <ds:schemaRef ds:uri="aa9b80a4-2691-4765-9533-82ab4a6eb616"/>
    <ds:schemaRef ds:uri="http://schemas.microsoft.com/office/infopath/2007/PartnerControls"/>
    <ds:schemaRef ds:uri="8105bf9c-1805-4ff7-8334-bbb2af79fc35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84B27EF7-B385-422E-B64A-6AE743D0E96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C067ED0-22FE-4709-9794-F841898DD1A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105bf9c-1805-4ff7-8334-bbb2af79fc35"/>
    <ds:schemaRef ds:uri="aa9b80a4-2691-4765-9533-82ab4a6eb61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25131</TotalTime>
  <Words>976</Words>
  <Application>Microsoft Office PowerPoint</Application>
  <PresentationFormat>Widescreen</PresentationFormat>
  <Paragraphs>268</Paragraphs>
  <Slides>20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Calibri</vt:lpstr>
      <vt:lpstr>Cambria Math</vt:lpstr>
      <vt:lpstr>Noto Sans</vt:lpstr>
      <vt:lpstr>Wingdings</vt:lpstr>
      <vt:lpstr>Motiv systému Office</vt:lpstr>
      <vt:lpstr>Kovové konstrukce II</vt:lpstr>
      <vt:lpstr>Prezentuje</vt:lpstr>
      <vt:lpstr>Semestrální projekt – Patrové garáže</vt:lpstr>
      <vt:lpstr>Už máte</vt:lpstr>
      <vt:lpstr>Náplň cvičení</vt:lpstr>
      <vt:lpstr>Možná řešení průvlaků</vt:lpstr>
      <vt:lpstr>PowerPoint Presentation</vt:lpstr>
      <vt:lpstr>Geometrie průvlaku</vt:lpstr>
      <vt:lpstr>Geometrie průvlaku</vt:lpstr>
      <vt:lpstr>Zatížení průvlaku</vt:lpstr>
      <vt:lpstr>Odhad průřezu průvlaku</vt:lpstr>
      <vt:lpstr>Posouzení průvlaku</vt:lpstr>
      <vt:lpstr>Vierendeelův nosník</vt:lpstr>
      <vt:lpstr>Vierendeelův nosník – Posouzení T</vt:lpstr>
      <vt:lpstr>Vierendeelův nosník – Posouzení T</vt:lpstr>
      <vt:lpstr>Průvlak – posouzení sloupků</vt:lpstr>
      <vt:lpstr>Průvlak – posouzení sloupků – S1 </vt:lpstr>
      <vt:lpstr>Průvlak – posouzení sloupků – S2 </vt:lpstr>
      <vt:lpstr>Průvlak – MSP </vt:lpstr>
      <vt:lpstr>Do příště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martin.vild@ideastatica.com</dc:creator>
  <cp:lastModifiedBy>Martin Vild</cp:lastModifiedBy>
  <cp:revision>345</cp:revision>
  <dcterms:created xsi:type="dcterms:W3CDTF">2016-01-14T08:43:43Z</dcterms:created>
  <dcterms:modified xsi:type="dcterms:W3CDTF">2024-10-07T14:36:46Z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0x010100D6622D1BFAF5F44F85D35E69B0B30D79</vt:lpwstr>
  </property>
</Properties>
</file>