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7" r:id="rId5"/>
    <p:sldId id="306" r:id="rId6"/>
    <p:sldId id="322" r:id="rId7"/>
    <p:sldId id="321" r:id="rId8"/>
    <p:sldId id="307" r:id="rId9"/>
    <p:sldId id="326" r:id="rId10"/>
    <p:sldId id="327" r:id="rId11"/>
    <p:sldId id="325" r:id="rId12"/>
    <p:sldId id="328" r:id="rId13"/>
    <p:sldId id="310" r:id="rId14"/>
    <p:sldId id="329" r:id="rId15"/>
    <p:sldId id="311" r:id="rId16"/>
    <p:sldId id="313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23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002B"/>
    <a:srgbClr val="658D1B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5071" autoAdjust="0"/>
  </p:normalViewPr>
  <p:slideViewPr>
    <p:cSldViewPr>
      <p:cViewPr>
        <p:scale>
          <a:sx n="75" d="100"/>
          <a:sy n="75" d="100"/>
        </p:scale>
        <p:origin x="1392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15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Jelikož se posuzuje provozní zatížení (charakteristické hodnoty) nedosahuje zatížení úrovně MSÚ, tzn. Nosník není plně </a:t>
            </a:r>
            <a:r>
              <a:rPr lang="cs-CZ" dirty="0" err="1"/>
              <a:t>zplastizovaný</a:t>
            </a:r>
            <a:r>
              <a:rPr lang="cs-CZ" dirty="0"/>
              <a:t>. Pro jednoduchost se posudek provede za předpokladu pružného působení.</a:t>
            </a:r>
          </a:p>
          <a:p>
            <a:endParaRPr lang="cs-CZ" dirty="0"/>
          </a:p>
          <a:p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vlivy</a:t>
            </a:r>
            <a:r>
              <a:rPr lang="en-US" dirty="0"/>
              <a:t> </a:t>
            </a:r>
            <a:r>
              <a:rPr lang="en-US" dirty="0" err="1"/>
              <a:t>dotvarování</a:t>
            </a:r>
            <a:r>
              <a:rPr lang="en-US" dirty="0"/>
              <a:t> a </a:t>
            </a:r>
            <a:r>
              <a:rPr lang="en-US" dirty="0" err="1"/>
              <a:t>smršťování</a:t>
            </a:r>
            <a:r>
              <a:rPr lang="en-US" dirty="0"/>
              <a:t> </a:t>
            </a:r>
            <a:r>
              <a:rPr lang="en-US" dirty="0" err="1"/>
              <a:t>betonu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do </a:t>
            </a:r>
            <a:r>
              <a:rPr lang="en-US" dirty="0" err="1"/>
              <a:t>výpočtu</a:t>
            </a:r>
            <a:r>
              <a:rPr lang="en-US" dirty="0"/>
              <a:t> </a:t>
            </a:r>
            <a:r>
              <a:rPr lang="en-US" dirty="0" err="1"/>
              <a:t>zavést</a:t>
            </a:r>
            <a:r>
              <a:rPr lang="en-US" dirty="0"/>
              <a:t> </a:t>
            </a:r>
            <a:r>
              <a:rPr lang="en-US" dirty="0" err="1"/>
              <a:t>použitím</a:t>
            </a:r>
            <a:r>
              <a:rPr lang="en-US" dirty="0"/>
              <a:t> </a:t>
            </a:r>
            <a:r>
              <a:rPr lang="en-US" dirty="0" err="1"/>
              <a:t>redukovaného</a:t>
            </a:r>
            <a:r>
              <a:rPr lang="en-US" dirty="0"/>
              <a:t> </a:t>
            </a:r>
            <a:r>
              <a:rPr lang="en-US" dirty="0" err="1"/>
              <a:t>sečnového</a:t>
            </a:r>
            <a:r>
              <a:rPr lang="en-US" dirty="0"/>
              <a:t> </a:t>
            </a:r>
            <a:r>
              <a:rPr lang="en-US" dirty="0" err="1"/>
              <a:t>modulu</a:t>
            </a:r>
            <a:r>
              <a:rPr lang="en-US" dirty="0"/>
              <a:t> </a:t>
            </a:r>
            <a:r>
              <a:rPr lang="en-US" dirty="0" err="1"/>
              <a:t>pružnosti</a:t>
            </a:r>
            <a:r>
              <a:rPr lang="en-US" dirty="0"/>
              <a:t> </a:t>
            </a:r>
            <a:r>
              <a:rPr lang="en-US" dirty="0" err="1"/>
              <a:t>betonu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24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41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77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6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Trapézový plech</a:t>
            </a:r>
          </a:p>
          <a:p>
            <a:endParaRPr lang="cs-CZ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 trapézovému plechu tvoří stropnice po ekvidistantní vzdálenosti v rozmezí 2-3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Trapézový plech bude ukládán osou podélných vln kolmo k ose stropnic.</a:t>
            </a:r>
          </a:p>
          <a:p>
            <a:endParaRPr lang="cs-CZ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Trapézový plech je nejvíce namáhán v montážním stavu při betonáži.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Staveništní zatížení při betonování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Vzhledem osové vzdálenosti stropnic budeme uvažovat plech zjednodušeně jako prostý nosník (nemusí to být ale nejhorší konfigurace)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20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Trapézový plech</a:t>
            </a:r>
          </a:p>
          <a:p>
            <a:endParaRPr lang="cs-CZ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 trapézovému plechu tvoří stropnice po ekvidistantní vzdálenosti v rozmezí 2-3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Trapézový plech bude ukládán osou podélných vln kolmo k ose stropnic.</a:t>
            </a:r>
          </a:p>
          <a:p>
            <a:endParaRPr lang="cs-CZ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Trapézový plech je nejvíce namáhán v montážním stavu při betonáži.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Staveništní zatížení při betonování</a:t>
            </a:r>
          </a:p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Vzhledem osové vzdálenosti stropnic budeme uvažovat plech zjednodušeně jako prostý nosník (nemusí to být ale nejhorší konfigurace)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45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Z </a:t>
            </a:r>
            <a:r>
              <a:rPr lang="cs-CZ" i="1" dirty="0">
                <a:solidFill>
                  <a:srgbClr val="7030A0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x</a:t>
            </a:r>
            <a:r>
              <a:rPr lang="cs-CZ" i="1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 je možné odečíst známou tloušťku desky d a hledat polohu</a:t>
            </a:r>
          </a:p>
          <a:p>
            <a:r>
              <a:rPr lang="cs-CZ" i="1" dirty="0" err="1">
                <a:solidFill>
                  <a:schemeClr val="bg1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neutrálné</a:t>
            </a:r>
            <a:r>
              <a:rPr lang="cs-CZ" i="1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 osy v pásnici průřezu. Pokud není tam, lze stejným</a:t>
            </a:r>
          </a:p>
          <a:p>
            <a:r>
              <a:rPr lang="cs-CZ" i="1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  <a:cs typeface="Calibri" panose="020F0502020204030204" pitchFamily="34" charset="0"/>
              </a:rPr>
              <a:t>principem odečíst z x i tloušťku pásnice, a dále hledat polohu ve stojině.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Calibri" panose="020F0502020204030204" pitchFamily="34" charset="0"/>
              </a:rPr>
              <a:t>Pokud je x menší než tloušťka betonu nad vlnou plechu, potom je </a:t>
            </a:r>
            <a:r>
              <a:rPr lang="cs-CZ" dirty="0" err="1">
                <a:cs typeface="Calibri" panose="020F0502020204030204" pitchFamily="34" charset="0"/>
              </a:rPr>
              <a:t>neutrálná</a:t>
            </a:r>
            <a:r>
              <a:rPr lang="cs-CZ" dirty="0">
                <a:cs typeface="Calibri" panose="020F0502020204030204" pitchFamily="34" charset="0"/>
              </a:rPr>
              <a:t> osa v betonové desce a jde o Případ I.</a:t>
            </a:r>
          </a:p>
          <a:p>
            <a:endParaRPr lang="cs-CZ" dirty="0">
              <a:cs typeface="Calibri" panose="020F0502020204030204" pitchFamily="34" charset="0"/>
            </a:endParaRPr>
          </a:p>
          <a:p>
            <a:r>
              <a:rPr lang="cs-CZ" dirty="0">
                <a:cs typeface="Calibri" panose="020F0502020204030204" pitchFamily="34" charset="0"/>
              </a:rPr>
              <a:t>Pokud vyjde x větší než tloušťka betonu nad vlnou plechu, potom při plném </a:t>
            </a:r>
            <a:r>
              <a:rPr lang="cs-CZ" dirty="0" err="1">
                <a:cs typeface="Calibri" panose="020F0502020204030204" pitchFamily="34" charset="0"/>
              </a:rPr>
              <a:t>zplastizování</a:t>
            </a:r>
            <a:r>
              <a:rPr lang="cs-CZ" dirty="0">
                <a:cs typeface="Calibri" panose="020F0502020204030204" pitchFamily="34" charset="0"/>
              </a:rPr>
              <a:t> je již část ocelového nosníku tlačena. </a:t>
            </a:r>
            <a:r>
              <a:rPr lang="cs-CZ" dirty="0" err="1">
                <a:cs typeface="Calibri" panose="020F0502020204030204" pitchFamily="34" charset="0"/>
              </a:rPr>
              <a:t>Neutrálná</a:t>
            </a:r>
            <a:r>
              <a:rPr lang="cs-CZ" dirty="0">
                <a:cs typeface="Calibri" panose="020F0502020204030204" pitchFamily="34" charset="0"/>
              </a:rPr>
              <a:t> osa se nachází v ocelovém nosníku. Jde o Případ II.</a:t>
            </a:r>
          </a:p>
          <a:p>
            <a:endParaRPr lang="cs-CZ" dirty="0">
              <a:cs typeface="Calibri" panose="020F0502020204030204" pitchFamily="34" charset="0"/>
            </a:endParaRPr>
          </a:p>
          <a:p>
            <a:r>
              <a:rPr lang="cs-CZ" dirty="0">
                <a:cs typeface="Calibri" panose="020F0502020204030204" pitchFamily="34" charset="0"/>
              </a:rPr>
              <a:t>Jiná alternativa není možná.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887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použití trapézového plechu jako bednění při betonáži lze definovat následující fáze výstavby s ohledem na posouzení mezního stavu použitelnosti.</a:t>
            </a:r>
          </a:p>
          <a:p>
            <a:endParaRPr lang="cs-CZ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– ocelový nosník se deformuje od - vlastní tíha stropnice, plechu a mokrého betonu  (montážní zatížení)</a:t>
            </a:r>
          </a:p>
          <a:p>
            <a:pPr marL="342900" indent="-342900">
              <a:buAutoNum type="arabicParenR"/>
            </a:pPr>
            <a:endParaRPr lang="cs-CZ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– beton zatuhne v deformovaném stavu nosníku a dále se deformuje již jako spřažený nosník od zatížení tíhou podlahy v kombinaci s užitným zatížením </a:t>
            </a:r>
          </a:p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97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jam.cz/doc/cms_library/staticke-tabulky-trapezovych-profilu-02_2021-web-214.pdf" TargetMode="External"/><Relationship Id="rId2" Type="http://schemas.openxmlformats.org/officeDocument/2006/relationships/hyperlink" Target="https://kovprof.cz/hlavni-stranka/trapezove-plechy/technicke-informace/tabulky-unosnost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hyperlink" Target="http://www.integ.cz/files/files/Lindab/Trap%C3%A9zov%C3%A9%20plechy/lindab_staticke_tabulky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emf"/><Relationship Id="rId7" Type="http://schemas.openxmlformats.org/officeDocument/2006/relationships/image" Target="../media/image35.pn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emf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hyperlink" Target="https://koeco.net/media/pages/produkte/kopfbolzen-sd/3e75cb8615-1725532144/datasheet_shear_connectors_sd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uc.ikap.cz/verejne/lekce/22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9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10/2024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0898-0C19-73ED-3164-1256CF9D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Trapézový plech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CD55-D36E-7B83-AE3A-E9F285471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Montážní stav při betonáži</a:t>
            </a:r>
          </a:p>
          <a:p>
            <a:r>
              <a:rPr lang="cs-CZ" dirty="0"/>
              <a:t>Zjednodušeně – prostý nosník</a:t>
            </a:r>
            <a:endParaRPr lang="en-US" dirty="0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4ADC8E35-45FA-07D8-B82C-43E6FF001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8" b="6726"/>
          <a:stretch/>
        </p:blipFill>
        <p:spPr>
          <a:xfrm>
            <a:off x="767408" y="3212976"/>
            <a:ext cx="6248031" cy="3000375"/>
          </a:xfrm>
          <a:prstGeom prst="rect">
            <a:avLst/>
          </a:prstGeom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B476ACCB-230D-D177-9974-42755C997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05" y="2693021"/>
            <a:ext cx="6648608" cy="519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B3D68-8E75-6133-8450-410DA6325843}"/>
              </a:ext>
            </a:extLst>
          </p:cNvPr>
          <p:cNvSpPr txBox="1"/>
          <p:nvPr/>
        </p:nvSpPr>
        <p:spPr>
          <a:xfrm>
            <a:off x="4079775" y="4797152"/>
            <a:ext cx="2935663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2" descr="Montovaný pórobetonový strop | ASB Portal">
            <a:extLst>
              <a:ext uri="{FF2B5EF4-FFF2-40B4-BE49-F238E27FC236}">
                <a16:creationId xmlns:a16="http://schemas.microsoft.com/office/drawing/2014/main" id="{C527B7AA-F2A4-C2F4-4E25-6F488CF71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4"/>
          <a:stretch/>
        </p:blipFill>
        <p:spPr bwMode="auto">
          <a:xfrm>
            <a:off x="7968208" y="2966520"/>
            <a:ext cx="3822659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7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0898-0C19-73ED-3164-1256CF9D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Trapézový plech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CD55-D36E-7B83-AE3A-E9F285471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ZŠ = </a:t>
            </a:r>
            <a:r>
              <a:rPr lang="en-US" dirty="0"/>
              <a:t>1 m (</a:t>
            </a:r>
            <a:r>
              <a:rPr lang="cs-CZ" dirty="0"/>
              <a:t>i průřezové charakteristiky)</a:t>
            </a:r>
          </a:p>
          <a:p>
            <a:r>
              <a:rPr lang="cs-CZ" dirty="0"/>
              <a:t>Rozpětí = osová vzdálenost stropnic (max. 3 m)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3D68-8E75-6133-8450-410DA6325843}"/>
              </a:ext>
            </a:extLst>
          </p:cNvPr>
          <p:cNvSpPr txBox="1"/>
          <p:nvPr/>
        </p:nvSpPr>
        <p:spPr>
          <a:xfrm>
            <a:off x="3575720" y="5435830"/>
            <a:ext cx="365574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Návrh s pomocí tabulek</a:t>
            </a:r>
            <a:endParaRPr lang="en-US" sz="2400" dirty="0"/>
          </a:p>
        </p:txBody>
      </p:sp>
      <p:pic>
        <p:nvPicPr>
          <p:cNvPr id="4" name="Obrázek 9">
            <a:extLst>
              <a:ext uri="{FF2B5EF4-FFF2-40B4-BE49-F238E27FC236}">
                <a16:creationId xmlns:a16="http://schemas.microsoft.com/office/drawing/2014/main" id="{0C23417A-5040-9E88-6525-32FE094CC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4" t="55112" r="59368" b="6387"/>
          <a:stretch/>
        </p:blipFill>
        <p:spPr>
          <a:xfrm>
            <a:off x="561623" y="2471367"/>
            <a:ext cx="3500706" cy="2739046"/>
          </a:xfrm>
          <a:prstGeom prst="rect">
            <a:avLst/>
          </a:prstGeom>
        </p:spPr>
      </p:pic>
      <p:pic>
        <p:nvPicPr>
          <p:cNvPr id="9" name="Obrázek 5">
            <a:extLst>
              <a:ext uri="{FF2B5EF4-FFF2-40B4-BE49-F238E27FC236}">
                <a16:creationId xmlns:a16="http://schemas.microsoft.com/office/drawing/2014/main" id="{77EBE8A7-3EAF-AA83-8717-911E9D3DB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961" y="2625305"/>
            <a:ext cx="2469573" cy="2952750"/>
          </a:xfrm>
          <a:prstGeom prst="rect">
            <a:avLst/>
          </a:prstGeom>
        </p:spPr>
      </p:pic>
      <p:cxnSp>
        <p:nvCxnSpPr>
          <p:cNvPr id="10" name="Přímá spojnice se šipkou 11">
            <a:extLst>
              <a:ext uri="{FF2B5EF4-FFF2-40B4-BE49-F238E27FC236}">
                <a16:creationId xmlns:a16="http://schemas.microsoft.com/office/drawing/2014/main" id="{39DC1769-02C7-9B4D-B50E-B1FDE35FFCB4}"/>
              </a:ext>
            </a:extLst>
          </p:cNvPr>
          <p:cNvCxnSpPr>
            <a:cxnSpLocks/>
          </p:cNvCxnSpPr>
          <p:nvPr/>
        </p:nvCxnSpPr>
        <p:spPr>
          <a:xfrm>
            <a:off x="7392144" y="2492896"/>
            <a:ext cx="501482" cy="542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6">
            <a:extLst>
              <a:ext uri="{FF2B5EF4-FFF2-40B4-BE49-F238E27FC236}">
                <a16:creationId xmlns:a16="http://schemas.microsoft.com/office/drawing/2014/main" id="{195DD61D-DE5C-FDB1-21A9-614B9DAB3733}"/>
              </a:ext>
            </a:extLst>
          </p:cNvPr>
          <p:cNvCxnSpPr>
            <a:cxnSpLocks/>
          </p:cNvCxnSpPr>
          <p:nvPr/>
        </p:nvCxnSpPr>
        <p:spPr>
          <a:xfrm flipV="1">
            <a:off x="2817018" y="3140968"/>
            <a:ext cx="5007174" cy="1781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6">
            <a:extLst>
              <a:ext uri="{FF2B5EF4-FFF2-40B4-BE49-F238E27FC236}">
                <a16:creationId xmlns:a16="http://schemas.microsoft.com/office/drawing/2014/main" id="{1B723556-0E98-CBBF-A2AA-EF292007A226}"/>
              </a:ext>
            </a:extLst>
          </p:cNvPr>
          <p:cNvCxnSpPr>
            <a:cxnSpLocks/>
          </p:cNvCxnSpPr>
          <p:nvPr/>
        </p:nvCxnSpPr>
        <p:spPr>
          <a:xfrm flipH="1">
            <a:off x="6960096" y="5210413"/>
            <a:ext cx="1224136" cy="450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3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15A1-84C3-9D13-A869-8C405FCD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Trapézový plech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0C4B-37A8-128D-2423-B67E1C1A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enkostěnný</a:t>
            </a:r>
            <a:r>
              <a:rPr lang="en-US" dirty="0"/>
              <a:t> </a:t>
            </a:r>
            <a:r>
              <a:rPr lang="en-US" dirty="0" err="1"/>
              <a:t>prvek</a:t>
            </a:r>
            <a:r>
              <a:rPr lang="en-US" dirty="0"/>
              <a:t> (ČSN EN 1993-1-3)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Tabulky ze stránek výrobců</a:t>
            </a:r>
          </a:p>
          <a:p>
            <a:r>
              <a:rPr lang="en-US" sz="1600" dirty="0">
                <a:hlinkClick r:id="rId2"/>
              </a:rPr>
              <a:t>https://kovprof.cz/hlavni-stranka/trapezove-plechy/technicke-informace/tabulky-unosnosti/</a:t>
            </a:r>
            <a:r>
              <a:rPr lang="cs-CZ" sz="1600" dirty="0"/>
              <a:t>  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https://www.satjam.cz/doc/cms_library/staticke-tabulky-trapezovych-profilu-02_2021-web-214.pdf</a:t>
            </a:r>
            <a:r>
              <a:rPr lang="cs-CZ" sz="1600" dirty="0"/>
              <a:t> 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http://www.integ.cz/files/files/Lindab/Trap%C3%A9zov%C3%A9%20plechy/lindab_staticke_tabulky.pdf</a:t>
            </a:r>
            <a:r>
              <a:rPr lang="cs-CZ" sz="1600" dirty="0"/>
              <a:t> 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F55092D4-9AEA-1C69-B969-242CF6F60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2241640"/>
            <a:ext cx="4163438" cy="457200"/>
          </a:xfrm>
          <a:prstGeom prst="rect">
            <a:avLst/>
          </a:prstGeom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FBCD4A97-9A78-4931-91FF-CD8449CC28E0}"/>
              </a:ext>
            </a:extLst>
          </p:cNvPr>
          <p:cNvSpPr txBox="1"/>
          <p:nvPr/>
        </p:nvSpPr>
        <p:spPr>
          <a:xfrm>
            <a:off x="5075474" y="2241640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(Negativní poloha)</a:t>
            </a:r>
            <a:endParaRPr lang="en-GB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692D839-3128-DD10-808F-1B4E3B159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9376" y="2943975"/>
            <a:ext cx="4163438" cy="457200"/>
          </a:xfrm>
          <a:prstGeom prst="rect">
            <a:avLst/>
          </a:prstGeom>
        </p:spPr>
      </p:pic>
      <p:sp>
        <p:nvSpPr>
          <p:cNvPr id="7" name="TextovéPole 7">
            <a:extLst>
              <a:ext uri="{FF2B5EF4-FFF2-40B4-BE49-F238E27FC236}">
                <a16:creationId xmlns:a16="http://schemas.microsoft.com/office/drawing/2014/main" id="{5EAC4BA6-1B6C-CE22-B319-88F0E02768EA}"/>
              </a:ext>
            </a:extLst>
          </p:cNvPr>
          <p:cNvSpPr txBox="1"/>
          <p:nvPr/>
        </p:nvSpPr>
        <p:spPr>
          <a:xfrm>
            <a:off x="5075474" y="2859624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(Pozitivní poloha)</a:t>
            </a:r>
            <a:endParaRPr lang="en-GB" dirty="0"/>
          </a:p>
        </p:txBody>
      </p:sp>
      <p:sp>
        <p:nvSpPr>
          <p:cNvPr id="8" name="TextovéPole 8">
            <a:extLst>
              <a:ext uri="{FF2B5EF4-FFF2-40B4-BE49-F238E27FC236}">
                <a16:creationId xmlns:a16="http://schemas.microsoft.com/office/drawing/2014/main" id="{3A1E684E-118D-658C-A750-B122B97DC767}"/>
              </a:ext>
            </a:extLst>
          </p:cNvPr>
          <p:cNvSpPr txBox="1"/>
          <p:nvPr/>
        </p:nvSpPr>
        <p:spPr>
          <a:xfrm>
            <a:off x="7778091" y="2843644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(Normální poloha)</a:t>
            </a:r>
            <a:endParaRPr lang="en-GB" dirty="0"/>
          </a:p>
        </p:txBody>
      </p:sp>
      <p:sp>
        <p:nvSpPr>
          <p:cNvPr id="9" name="TextovéPole 9">
            <a:extLst>
              <a:ext uri="{FF2B5EF4-FFF2-40B4-BE49-F238E27FC236}">
                <a16:creationId xmlns:a16="http://schemas.microsoft.com/office/drawing/2014/main" id="{A1D78858-8F50-8BAF-1081-E76E8982BBD0}"/>
              </a:ext>
            </a:extLst>
          </p:cNvPr>
          <p:cNvSpPr txBox="1"/>
          <p:nvPr/>
        </p:nvSpPr>
        <p:spPr>
          <a:xfrm>
            <a:off x="7778091" y="2258523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(Reverzní poloha)</a:t>
            </a:r>
            <a:endParaRPr lang="en-GB" dirty="0"/>
          </a:p>
        </p:txBody>
      </p:sp>
      <p:sp>
        <p:nvSpPr>
          <p:cNvPr id="10" name="TextovéPole 10">
            <a:extLst>
              <a:ext uri="{FF2B5EF4-FFF2-40B4-BE49-F238E27FC236}">
                <a16:creationId xmlns:a16="http://schemas.microsoft.com/office/drawing/2014/main" id="{2CE24E26-EB99-B9DA-4FA7-C3271F32A9E5}"/>
              </a:ext>
            </a:extLst>
          </p:cNvPr>
          <p:cNvSpPr txBox="1"/>
          <p:nvPr/>
        </p:nvSpPr>
        <p:spPr>
          <a:xfrm>
            <a:off x="4604084" y="3578194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Pozor na značení konkrétních výrobků může to vypadat obráceně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D2BB-F5DF-72B4-2C6D-3D5D728D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6471-6D68-49F1-FA27-42627395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9230816" cy="4641379"/>
          </a:xfrm>
        </p:spPr>
        <p:txBody>
          <a:bodyPr/>
          <a:lstStyle/>
          <a:p>
            <a:r>
              <a:rPr lang="cs-CZ" dirty="0"/>
              <a:t>Prostý nosník</a:t>
            </a:r>
          </a:p>
          <a:p>
            <a:r>
              <a:rPr lang="cs-CZ" dirty="0"/>
              <a:t>Válcovaný průřez IPE spřažený s ŽB deskou</a:t>
            </a:r>
          </a:p>
          <a:p>
            <a:r>
              <a:rPr lang="cs-CZ" dirty="0"/>
              <a:t>Posudky: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Ocelový nosník na zatížení při betonáži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Spřažený nosník: MSÚ pro návrhové zatížení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Spřažený nosník: MSP pro charakteristické zatížení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Spřažení: MSÚ pro návrhové zatížení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2A2292D-E8FC-77FB-271B-4C286586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866" y="-315416"/>
            <a:ext cx="2760534" cy="27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CCF6-B4FB-0B9B-BD38-D724ACE9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při betonáži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C9676-251B-73AE-7320-B28410522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ZŠ = osová vzdálenost stropnic</a:t>
                </a:r>
              </a:p>
              <a:p>
                <a:r>
                  <a:rPr lang="cs-CZ" dirty="0"/>
                  <a:t>Posudek na ohybový moment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/>
                  <a:t>Předpoklad: Trapézový plech brání klopení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C9676-251B-73AE-7320-B28410522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6">
            <a:extLst>
              <a:ext uri="{FF2B5EF4-FFF2-40B4-BE49-F238E27FC236}">
                <a16:creationId xmlns:a16="http://schemas.microsoft.com/office/drawing/2014/main" id="{DD396F61-B3BA-7D80-338C-CAE9F9D6E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8" b="6726"/>
          <a:stretch/>
        </p:blipFill>
        <p:spPr>
          <a:xfrm>
            <a:off x="767408" y="3212976"/>
            <a:ext cx="6248031" cy="3000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B193D-4C81-9E39-3287-7F11A681B103}"/>
              </a:ext>
            </a:extLst>
          </p:cNvPr>
          <p:cNvSpPr txBox="1"/>
          <p:nvPr/>
        </p:nvSpPr>
        <p:spPr>
          <a:xfrm>
            <a:off x="4079775" y="4797152"/>
            <a:ext cx="2935663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Obrázek 12">
            <a:extLst>
              <a:ext uri="{FF2B5EF4-FFF2-40B4-BE49-F238E27FC236}">
                <a16:creationId xmlns:a16="http://schemas.microsoft.com/office/drawing/2014/main" id="{C9FC8883-BEBB-B27C-2D48-9C3A87466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2" t="2714" r="71123" b="54888"/>
          <a:stretch/>
        </p:blipFill>
        <p:spPr>
          <a:xfrm>
            <a:off x="8328248" y="1443042"/>
            <a:ext cx="1543050" cy="1752600"/>
          </a:xfrm>
          <a:prstGeom prst="rect">
            <a:avLst/>
          </a:prstGeom>
        </p:spPr>
      </p:pic>
      <p:sp>
        <p:nvSpPr>
          <p:cNvPr id="7" name="Obdélník 2">
            <a:extLst>
              <a:ext uri="{FF2B5EF4-FFF2-40B4-BE49-F238E27FC236}">
                <a16:creationId xmlns:a16="http://schemas.microsoft.com/office/drawing/2014/main" id="{CBF39A47-659C-C466-121F-299840C738D0}"/>
              </a:ext>
            </a:extLst>
          </p:cNvPr>
          <p:cNvSpPr/>
          <p:nvPr/>
        </p:nvSpPr>
        <p:spPr>
          <a:xfrm>
            <a:off x="8720076" y="1580621"/>
            <a:ext cx="390525" cy="145929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Přímá spojnice se šipkou 8">
            <a:extLst>
              <a:ext uri="{FF2B5EF4-FFF2-40B4-BE49-F238E27FC236}">
                <a16:creationId xmlns:a16="http://schemas.microsoft.com/office/drawing/2014/main" id="{B3D5628D-9A4E-0F0E-C7B5-98CD82DB8539}"/>
              </a:ext>
            </a:extLst>
          </p:cNvPr>
          <p:cNvCxnSpPr>
            <a:stCxn id="7" idx="1"/>
          </p:cNvCxnSpPr>
          <p:nvPr/>
        </p:nvCxnSpPr>
        <p:spPr>
          <a:xfrm flipV="1">
            <a:off x="8720076" y="2304263"/>
            <a:ext cx="390525" cy="6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bdélník 10">
            <a:extLst>
              <a:ext uri="{FF2B5EF4-FFF2-40B4-BE49-F238E27FC236}">
                <a16:creationId xmlns:a16="http://schemas.microsoft.com/office/drawing/2014/main" id="{15C8F40C-3AEC-F5D3-5380-9A43656A8350}"/>
              </a:ext>
            </a:extLst>
          </p:cNvPr>
          <p:cNvSpPr/>
          <p:nvPr/>
        </p:nvSpPr>
        <p:spPr>
          <a:xfrm>
            <a:off x="8791675" y="195001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10" name="Přímá spojnice se šipkou 17">
            <a:extLst>
              <a:ext uri="{FF2B5EF4-FFF2-40B4-BE49-F238E27FC236}">
                <a16:creationId xmlns:a16="http://schemas.microsoft.com/office/drawing/2014/main" id="{730ED61C-ED27-CFA7-D0A5-DDC728B7969A}"/>
              </a:ext>
            </a:extLst>
          </p:cNvPr>
          <p:cNvCxnSpPr/>
          <p:nvPr/>
        </p:nvCxnSpPr>
        <p:spPr>
          <a:xfrm flipV="1">
            <a:off x="8915990" y="2824868"/>
            <a:ext cx="390525" cy="6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bdélník 19">
            <a:extLst>
              <a:ext uri="{FF2B5EF4-FFF2-40B4-BE49-F238E27FC236}">
                <a16:creationId xmlns:a16="http://schemas.microsoft.com/office/drawing/2014/main" id="{BEC441C5-DE1F-9B4B-2FA2-FDEE8593BA09}"/>
              </a:ext>
            </a:extLst>
          </p:cNvPr>
          <p:cNvSpPr/>
          <p:nvPr/>
        </p:nvSpPr>
        <p:spPr>
          <a:xfrm>
            <a:off x="8987589" y="2470615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22">
                <a:extLst>
                  <a:ext uri="{FF2B5EF4-FFF2-40B4-BE49-F238E27FC236}">
                    <a16:creationId xmlns:a16="http://schemas.microsoft.com/office/drawing/2014/main" id="{7607E221-B8CD-3B55-9ECA-53730B592CE4}"/>
                  </a:ext>
                </a:extLst>
              </p:cNvPr>
              <p:cNvSpPr/>
              <p:nvPr/>
            </p:nvSpPr>
            <p:spPr>
              <a:xfrm>
                <a:off x="8472264" y="3863938"/>
                <a:ext cx="2385140" cy="864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𝑅𝑑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𝑒𝑙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bdélník 22">
                <a:extLst>
                  <a:ext uri="{FF2B5EF4-FFF2-40B4-BE49-F238E27FC236}">
                    <a16:creationId xmlns:a16="http://schemas.microsoft.com/office/drawing/2014/main" id="{7607E221-B8CD-3B55-9ECA-53730B592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3863938"/>
                <a:ext cx="2385140" cy="864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23">
                <a:extLst>
                  <a:ext uri="{FF2B5EF4-FFF2-40B4-BE49-F238E27FC236}">
                    <a16:creationId xmlns:a16="http://schemas.microsoft.com/office/drawing/2014/main" id="{D96184B7-E795-A4E5-88CC-7A76F641784A}"/>
                  </a:ext>
                </a:extLst>
              </p:cNvPr>
              <p:cNvSpPr/>
              <p:nvPr/>
            </p:nvSpPr>
            <p:spPr>
              <a:xfrm>
                <a:off x="8472263" y="4684481"/>
                <a:ext cx="1827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𝑅𝑑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bdélník 23">
                <a:extLst>
                  <a:ext uri="{FF2B5EF4-FFF2-40B4-BE49-F238E27FC236}">
                    <a16:creationId xmlns:a16="http://schemas.microsoft.com/office/drawing/2014/main" id="{D96184B7-E795-A4E5-88CC-7A76F6417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3" y="4684481"/>
                <a:ext cx="1827680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7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35DB-37F7-B3D3-A550-F3220452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MSÚ ohyb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84092-E61B-A9E5-2FEB-0C5CA952A2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5846440" cy="4641379"/>
              </a:xfrm>
            </p:spPr>
            <p:txBody>
              <a:bodyPr/>
              <a:lstStyle/>
              <a:p>
                <a:r>
                  <a:rPr lang="cs-CZ" dirty="0"/>
                  <a:t>Zatížení: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Vlastní tíha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Trapézový plech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Stropnice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ŽB deska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Ostatní stálé – podlaha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Proměnné – užitné kategorie F</a:t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=2,5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kN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84092-E61B-A9E5-2FEB-0C5CA952A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5846440" cy="4641379"/>
              </a:xfrm>
              <a:blipFill>
                <a:blip r:embed="rId2"/>
                <a:stretch>
                  <a:fillRect l="-2086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5">
            <a:extLst>
              <a:ext uri="{FF2B5EF4-FFF2-40B4-BE49-F238E27FC236}">
                <a16:creationId xmlns:a16="http://schemas.microsoft.com/office/drawing/2014/main" id="{22F81873-5BA0-B033-C9BD-C5DF8A536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8"/>
          <a:stretch/>
        </p:blipFill>
        <p:spPr>
          <a:xfrm>
            <a:off x="6462073" y="3067803"/>
            <a:ext cx="4962520" cy="338553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8BBE23-988D-44E8-EAC2-B8891221DFF6}"/>
              </a:ext>
            </a:extLst>
          </p:cNvPr>
          <p:cNvSpPr txBox="1">
            <a:spLocks/>
          </p:cNvSpPr>
          <p:nvPr/>
        </p:nvSpPr>
        <p:spPr>
          <a:xfrm>
            <a:off x="6096000" y="1556793"/>
            <a:ext cx="60960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IPE 180–240 (S235, S355)</a:t>
            </a:r>
          </a:p>
          <a:p>
            <a:r>
              <a:rPr lang="cs-CZ" sz="1800" dirty="0"/>
              <a:t>Beton C20/25–C30/37</a:t>
            </a:r>
          </a:p>
          <a:p>
            <a:r>
              <a:rPr lang="cs-CZ" sz="1800" dirty="0"/>
              <a:t>Betonová deska včetně plechu min. 100 mm</a:t>
            </a:r>
          </a:p>
          <a:p>
            <a:r>
              <a:rPr lang="cs-CZ" sz="1800" dirty="0"/>
              <a:t>Betonová deska nad horní hranou plechu min. 50 mm</a:t>
            </a:r>
          </a:p>
          <a:p>
            <a:r>
              <a:rPr lang="cs-CZ" sz="1800" dirty="0"/>
              <a:t>Podlaha-pojezdová vrstva – betonová mazanina </a:t>
            </a:r>
            <a:r>
              <a:rPr lang="cs-CZ" sz="1800" dirty="0" err="1"/>
              <a:t>tl</a:t>
            </a:r>
            <a:r>
              <a:rPr lang="cs-CZ" sz="1800" dirty="0"/>
              <a:t>. 30 mm</a:t>
            </a:r>
          </a:p>
        </p:txBody>
      </p:sp>
    </p:spTree>
    <p:extLst>
      <p:ext uri="{BB962C8B-B14F-4D97-AF65-F5344CB8AC3E}">
        <p14:creationId xmlns:p14="http://schemas.microsoft.com/office/powerpoint/2010/main" val="242287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AC0E-4205-5C1F-7E37-E0BA6251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MSÚ ohyb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C5D50-3C86-7B8A-9397-F67959A58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070576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cs-CZ" dirty="0"/>
                  <a:t> – spolupůsobící šířka betonové desky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C5D50-3C86-7B8A-9397-F67959A58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070576" cy="4641379"/>
              </a:xfrm>
              <a:blipFill>
                <a:blip r:embed="rId2"/>
                <a:stretch>
                  <a:fillRect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2">
            <a:extLst>
              <a:ext uri="{FF2B5EF4-FFF2-40B4-BE49-F238E27FC236}">
                <a16:creationId xmlns:a16="http://schemas.microsoft.com/office/drawing/2014/main" id="{4DD2C861-131B-B0ED-7E00-D70625255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060"/>
            <a:ext cx="7613515" cy="4219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C3C27F0-9BD7-B7EA-E133-3252D64F1C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0256" y="1484784"/>
                <a:ext cx="3240360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Prostý nosník: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/8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Jedna řada trnů: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C3C27F0-9BD7-B7EA-E133-3252D64F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6" y="1484784"/>
                <a:ext cx="3240360" cy="4641379"/>
              </a:xfrm>
              <a:prstGeom prst="rect">
                <a:avLst/>
              </a:prstGeom>
              <a:blipFill>
                <a:blip r:embed="rId4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92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5D38-0576-8052-9275-7F20DA6C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MSÚ ohyb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9235-10C8-B0D3-EBAE-68B35E85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Případ I. </a:t>
            </a:r>
            <a:r>
              <a:rPr lang="cs-CZ" dirty="0"/>
              <a:t>– Plastická </a:t>
            </a:r>
            <a:r>
              <a:rPr lang="cs-CZ" dirty="0" err="1"/>
              <a:t>neutrálná</a:t>
            </a:r>
            <a:r>
              <a:rPr lang="cs-CZ" dirty="0"/>
              <a:t> osa prochází betonovou deskou 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31DB21DD-0876-278A-E80D-DE4B70BD8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12" y="2420888"/>
            <a:ext cx="6547907" cy="3315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11">
                <a:extLst>
                  <a:ext uri="{FF2B5EF4-FFF2-40B4-BE49-F238E27FC236}">
                    <a16:creationId xmlns:a16="http://schemas.microsoft.com/office/drawing/2014/main" id="{6D938BE2-A207-1194-4BB1-1C9FCDE40BEB}"/>
                  </a:ext>
                </a:extLst>
              </p:cNvPr>
              <p:cNvSpPr/>
              <p:nvPr/>
            </p:nvSpPr>
            <p:spPr>
              <a:xfrm>
                <a:off x="1775520" y="5877272"/>
                <a:ext cx="3971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=0,85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– </a:t>
                </a:r>
                <a:r>
                  <a:rPr lang="cs-CZ" i="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součinitel rozložení napětí</a:t>
                </a:r>
                <a:endParaRPr lang="en-GB" dirty="0"/>
              </a:p>
            </p:txBody>
          </p:sp>
        </mc:Choice>
        <mc:Fallback xmlns="">
          <p:sp>
            <p:nvSpPr>
              <p:cNvPr id="5" name="Obdélník 11">
                <a:extLst>
                  <a:ext uri="{FF2B5EF4-FFF2-40B4-BE49-F238E27FC236}">
                    <a16:creationId xmlns:a16="http://schemas.microsoft.com/office/drawing/2014/main" id="{6D938BE2-A207-1194-4BB1-1C9FCDE40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877272"/>
                <a:ext cx="3971280" cy="369332"/>
              </a:xfrm>
              <a:prstGeom prst="rect">
                <a:avLst/>
              </a:prstGeom>
              <a:blipFill>
                <a:blip r:embed="rId3"/>
                <a:stretch>
                  <a:fillRect t="-8197" r="-4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0ADEEE-C027-17DA-700C-30E31D339839}"/>
                  </a:ext>
                </a:extLst>
              </p:cNvPr>
              <p:cNvSpPr txBox="1"/>
              <p:nvPr/>
            </p:nvSpPr>
            <p:spPr>
              <a:xfrm>
                <a:off x="7896200" y="2420888"/>
                <a:ext cx="3816424" cy="347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olidFill>
                      <a:schemeClr val="tx1"/>
                    </a:solidFill>
                  </a:rPr>
                  <a:t>Silová rovnováha: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cs-C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cs-C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cs-C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𝑦𝑑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𝑒𝑓𝑓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cs-CZ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cs-CZ" sz="2000" b="0" i="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(z geometrie nosníku a desky)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:endParaRPr lang="cs-CZ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𝒑𝒍</m:t>
                          </m:r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𝑹𝒅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𝒓</m:t>
                      </m:r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sub>
                      </m:sSub>
                      <m:r>
                        <a:rPr lang="cs-CZ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cs-CZ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𝒓</m:t>
                      </m:r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0ADEEE-C027-17DA-700C-30E31D339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2420888"/>
                <a:ext cx="3816424" cy="3475054"/>
              </a:xfrm>
              <a:prstGeom prst="rect">
                <a:avLst/>
              </a:prstGeom>
              <a:blipFill>
                <a:blip r:embed="rId4"/>
                <a:stretch>
                  <a:fillRect l="-1597" t="-702" b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72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5D38-0576-8052-9275-7F20DA6C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MSÚ ohyb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9235-10C8-B0D3-EBAE-68B35E85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Případ II. </a:t>
            </a:r>
            <a:r>
              <a:rPr lang="cs-CZ" dirty="0"/>
              <a:t>– Plastická </a:t>
            </a:r>
            <a:r>
              <a:rPr lang="cs-CZ" dirty="0" err="1"/>
              <a:t>neutrálná</a:t>
            </a:r>
            <a:r>
              <a:rPr lang="cs-CZ" dirty="0"/>
              <a:t> osa prochází ocelovým nosníkem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11">
                <a:extLst>
                  <a:ext uri="{FF2B5EF4-FFF2-40B4-BE49-F238E27FC236}">
                    <a16:creationId xmlns:a16="http://schemas.microsoft.com/office/drawing/2014/main" id="{6D938BE2-A207-1194-4BB1-1C9FCDE40BEB}"/>
                  </a:ext>
                </a:extLst>
              </p:cNvPr>
              <p:cNvSpPr/>
              <p:nvPr/>
            </p:nvSpPr>
            <p:spPr>
              <a:xfrm>
                <a:off x="1775520" y="5877272"/>
                <a:ext cx="3971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=0,85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– </a:t>
                </a:r>
                <a:r>
                  <a:rPr lang="cs-CZ" i="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součinitel rozložení napětí</a:t>
                </a:r>
                <a:endParaRPr lang="en-GB" dirty="0"/>
              </a:p>
            </p:txBody>
          </p:sp>
        </mc:Choice>
        <mc:Fallback xmlns="">
          <p:sp>
            <p:nvSpPr>
              <p:cNvPr id="5" name="Obdélník 11">
                <a:extLst>
                  <a:ext uri="{FF2B5EF4-FFF2-40B4-BE49-F238E27FC236}">
                    <a16:creationId xmlns:a16="http://schemas.microsoft.com/office/drawing/2014/main" id="{6D938BE2-A207-1194-4BB1-1C9FCDE40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877272"/>
                <a:ext cx="3971280" cy="369332"/>
              </a:xfrm>
              <a:prstGeom prst="rect">
                <a:avLst/>
              </a:prstGeom>
              <a:blipFill>
                <a:blip r:embed="rId3"/>
                <a:stretch>
                  <a:fillRect t="-8197" r="-4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0ADEEE-C027-17DA-700C-30E31D339839}"/>
                  </a:ext>
                </a:extLst>
              </p:cNvPr>
              <p:cNvSpPr txBox="1"/>
              <p:nvPr/>
            </p:nvSpPr>
            <p:spPr>
              <a:xfrm>
                <a:off x="6096000" y="2420888"/>
                <a:ext cx="6096000" cy="426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Silová rovnováha: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𝑐𝑑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𝑒𝑓𝑓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,1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,1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,1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,1</m:t>
                        </m:r>
                      </m:sub>
                    </m:sSub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𝑦𝑑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𝑦𝑑</m:t>
                        </m:r>
                      </m:sub>
                    </m:sSub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cs-CZ" i="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N</a:t>
                </a:r>
                <a:r>
                  <a:rPr lang="cs-CZ" b="0" i="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apř. pokud je poloha </a:t>
                </a:r>
                <a:r>
                  <a:rPr lang="cs-CZ" b="0" i="0" dirty="0" err="1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neutrálné</a:t>
                </a:r>
                <a:r>
                  <a:rPr lang="cs-CZ" b="0" i="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osy v pásnici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cs-CZ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cs-CZ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𝑦𝑑</m:t>
                                </m:r>
                              </m:sub>
                            </m:s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𝑐𝑑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∙</m:t>
                            </m:r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  <m:r>
                              <a:rPr lang="cs-CZ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sSub>
                      <m:sSub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cs-CZ" b="0" i="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(z geometrie nosníku a desky)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𝑴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𝒑𝒍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𝑹𝒅</m:t>
                        </m:r>
                      </m:sub>
                    </m:sSub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cs-CZ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cs-CZ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cs-CZ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0ADEEE-C027-17DA-700C-30E31D339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20888"/>
                <a:ext cx="6096000" cy="4269117"/>
              </a:xfrm>
              <a:prstGeom prst="rect">
                <a:avLst/>
              </a:prstGeom>
              <a:blipFill>
                <a:blip r:embed="rId4"/>
                <a:stretch>
                  <a:fillRect l="-800" t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2">
            <a:extLst>
              <a:ext uri="{FF2B5EF4-FFF2-40B4-BE49-F238E27FC236}">
                <a16:creationId xmlns:a16="http://schemas.microsoft.com/office/drawing/2014/main" id="{641E0424-3647-6EAA-5D6E-C2FA5B8ED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2420888"/>
            <a:ext cx="5713572" cy="29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3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AEFB-C636-2F1E-13C6-5C68BF40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MSÚ ohyb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DFEF2-81D9-48B1-BD08-913D4CB7A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Případ I. </a:t>
            </a:r>
            <a:r>
              <a:rPr lang="cs-CZ" dirty="0"/>
              <a:t>vs. Případ II.  V případě příčně uloženého trapézového plechu</a:t>
            </a:r>
          </a:p>
          <a:p>
            <a:endParaRPr lang="cs-CZ" dirty="0"/>
          </a:p>
        </p:txBody>
      </p:sp>
      <p:pic>
        <p:nvPicPr>
          <p:cNvPr id="4" name="Picture 2" descr="Navrhování nosných konstrukcí (TP 1.11.1) – PROFESIS">
            <a:extLst>
              <a:ext uri="{FF2B5EF4-FFF2-40B4-BE49-F238E27FC236}">
                <a16:creationId xmlns:a16="http://schemas.microsoft.com/office/drawing/2014/main" id="{1785CA43-62BC-51C0-84FC-32FE6ADB4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r="52921"/>
          <a:stretch/>
        </p:blipFill>
        <p:spPr bwMode="auto">
          <a:xfrm>
            <a:off x="1018308" y="2831077"/>
            <a:ext cx="4084761" cy="32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26">
            <a:extLst>
              <a:ext uri="{FF2B5EF4-FFF2-40B4-BE49-F238E27FC236}">
                <a16:creationId xmlns:a16="http://schemas.microsoft.com/office/drawing/2014/main" id="{D64FFEC6-B0BC-0520-991B-7381DF872BBC}"/>
              </a:ext>
            </a:extLst>
          </p:cNvPr>
          <p:cNvCxnSpPr>
            <a:cxnSpLocks/>
          </p:cNvCxnSpPr>
          <p:nvPr/>
        </p:nvCxnSpPr>
        <p:spPr>
          <a:xfrm flipV="1">
            <a:off x="3334097" y="3645024"/>
            <a:ext cx="1681783" cy="100811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ovéPole 29">
            <a:extLst>
              <a:ext uri="{FF2B5EF4-FFF2-40B4-BE49-F238E27FC236}">
                <a16:creationId xmlns:a16="http://schemas.microsoft.com/office/drawing/2014/main" id="{13E0BFA3-F901-CB04-5BDF-EE1E0E2729BE}"/>
              </a:ext>
            </a:extLst>
          </p:cNvPr>
          <p:cNvSpPr txBox="1"/>
          <p:nvPr/>
        </p:nvSpPr>
        <p:spPr>
          <a:xfrm>
            <a:off x="5103069" y="2806827"/>
            <a:ext cx="68880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cs typeface="Calibri" panose="020F0502020204030204" pitchFamily="34" charset="0"/>
              </a:rPr>
              <a:t>Nebezpečný průřez – nejslabší místo je průřez v místě vlny plechu. Výška betonové desky je limitována horní hranou trapézového plechu.</a:t>
            </a:r>
          </a:p>
          <a:p>
            <a:endParaRPr lang="cs-CZ" dirty="0">
              <a:cs typeface="Calibri" panose="020F0502020204030204" pitchFamily="34" charset="0"/>
            </a:endParaRPr>
          </a:p>
          <a:p>
            <a:r>
              <a:rPr lang="cs-CZ" dirty="0">
                <a:cs typeface="Calibri" panose="020F0502020204030204" pitchFamily="34" charset="0"/>
              </a:rPr>
              <a:t>Pokud je x menší než tloušťka betonu nad vlnou plechu, potom je </a:t>
            </a:r>
            <a:r>
              <a:rPr lang="cs-CZ" dirty="0" err="1">
                <a:cs typeface="Calibri" panose="020F0502020204030204" pitchFamily="34" charset="0"/>
              </a:rPr>
              <a:t>neutrálná</a:t>
            </a:r>
            <a:r>
              <a:rPr lang="cs-CZ" dirty="0">
                <a:cs typeface="Calibri" panose="020F0502020204030204" pitchFamily="34" charset="0"/>
              </a:rPr>
              <a:t> osa v betonové desce a jde o Případ I.</a:t>
            </a:r>
          </a:p>
          <a:p>
            <a:endParaRPr lang="cs-CZ" dirty="0">
              <a:cs typeface="Calibri" panose="020F0502020204030204" pitchFamily="34" charset="0"/>
            </a:endParaRPr>
          </a:p>
          <a:p>
            <a:r>
              <a:rPr lang="cs-CZ" dirty="0">
                <a:cs typeface="Calibri" panose="020F0502020204030204" pitchFamily="34" charset="0"/>
              </a:rPr>
              <a:t>Pokud vyjde x větší než tloušťka betonu nad vlnou plechu, potom při plném </a:t>
            </a:r>
            <a:r>
              <a:rPr lang="cs-CZ" dirty="0" err="1">
                <a:cs typeface="Calibri" panose="020F0502020204030204" pitchFamily="34" charset="0"/>
              </a:rPr>
              <a:t>zplastizování</a:t>
            </a:r>
            <a:r>
              <a:rPr lang="cs-CZ" dirty="0">
                <a:cs typeface="Calibri" panose="020F0502020204030204" pitchFamily="34" charset="0"/>
              </a:rPr>
              <a:t> je již část ocelového nosníku tlačena. </a:t>
            </a:r>
            <a:r>
              <a:rPr lang="cs-CZ" dirty="0" err="1">
                <a:cs typeface="Calibri" panose="020F0502020204030204" pitchFamily="34" charset="0"/>
              </a:rPr>
              <a:t>Neutrálná</a:t>
            </a:r>
            <a:r>
              <a:rPr lang="cs-CZ" dirty="0">
                <a:cs typeface="Calibri" panose="020F0502020204030204" pitchFamily="34" charset="0"/>
              </a:rPr>
              <a:t> osa se nachází v ocelovém nosníku. Jde o Případ II.</a:t>
            </a:r>
          </a:p>
          <a:p>
            <a:endParaRPr lang="cs-CZ" dirty="0">
              <a:cs typeface="Calibri" panose="020F0502020204030204" pitchFamily="34" charset="0"/>
            </a:endParaRPr>
          </a:p>
          <a:p>
            <a:r>
              <a:rPr lang="cs-CZ" dirty="0">
                <a:cs typeface="Calibri" panose="020F0502020204030204" pitchFamily="34" charset="0"/>
              </a:rPr>
              <a:t>Jiná alternativa není možná.</a:t>
            </a:r>
          </a:p>
          <a:p>
            <a:endParaRPr lang="cs-CZ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5905FB2-CCCC-B322-1479-6384FB1A6184}"/>
              </a:ext>
            </a:extLst>
          </p:cNvPr>
          <p:cNvCxnSpPr/>
          <p:nvPr/>
        </p:nvCxnSpPr>
        <p:spPr>
          <a:xfrm flipH="1">
            <a:off x="3318857" y="3716482"/>
            <a:ext cx="15240" cy="184404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Dot"/>
            <a:beve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E974-CC7F-8150-DE12-F43D4EF4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MSÚ smyk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4443-F081-8768-C7B0-D2D5DAF2F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případě, že se nepoužije přesnější výpočet dle ČSN EN 1993-1-5 zohledňující příspěvek betonu, pak se uvažuje, že celou posouvající sílu pouze ocelový průřez.</a:t>
            </a:r>
          </a:p>
          <a:p>
            <a:endParaRPr lang="cs-CZ"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737B7C48-14A2-76F2-91C7-639DD147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269444"/>
            <a:ext cx="5503887" cy="2787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5">
                <a:extLst>
                  <a:ext uri="{FF2B5EF4-FFF2-40B4-BE49-F238E27FC236}">
                    <a16:creationId xmlns:a16="http://schemas.microsoft.com/office/drawing/2014/main" id="{4FAC615E-2A82-FD1F-4AA9-68183EACB7D6}"/>
                  </a:ext>
                </a:extLst>
              </p:cNvPr>
              <p:cNvSpPr/>
              <p:nvPr/>
            </p:nvSpPr>
            <p:spPr>
              <a:xfrm>
                <a:off x="2409012" y="4332058"/>
                <a:ext cx="503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bdélník 5">
                <a:extLst>
                  <a:ext uri="{FF2B5EF4-FFF2-40B4-BE49-F238E27FC236}">
                    <a16:creationId xmlns:a16="http://schemas.microsoft.com/office/drawing/2014/main" id="{4FAC615E-2A82-FD1F-4AA9-68183EACB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12" y="4332058"/>
                <a:ext cx="503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10">
            <a:extLst>
              <a:ext uri="{FF2B5EF4-FFF2-40B4-BE49-F238E27FC236}">
                <a16:creationId xmlns:a16="http://schemas.microsoft.com/office/drawing/2014/main" id="{1489895A-115D-8F2F-EFFF-1969B535CBEF}"/>
              </a:ext>
            </a:extLst>
          </p:cNvPr>
          <p:cNvCxnSpPr/>
          <p:nvPr/>
        </p:nvCxnSpPr>
        <p:spPr>
          <a:xfrm flipH="1">
            <a:off x="2257239" y="4693062"/>
            <a:ext cx="263516" cy="141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23">
            <a:extLst>
              <a:ext uri="{FF2B5EF4-FFF2-40B4-BE49-F238E27FC236}">
                <a16:creationId xmlns:a16="http://schemas.microsoft.com/office/drawing/2014/main" id="{8620E682-7005-33F5-6C3F-A6F030FC99D8}"/>
              </a:ext>
            </a:extLst>
          </p:cNvPr>
          <p:cNvCxnSpPr/>
          <p:nvPr/>
        </p:nvCxnSpPr>
        <p:spPr>
          <a:xfrm flipH="1">
            <a:off x="2257239" y="4293649"/>
            <a:ext cx="5609" cy="1270356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72DCAE-6B91-4187-B448-9059A5CDFA0F}"/>
                  </a:ext>
                </a:extLst>
              </p:cNvPr>
              <p:cNvSpPr txBox="1"/>
              <p:nvPr/>
            </p:nvSpPr>
            <p:spPr>
              <a:xfrm>
                <a:off x="6592483" y="3015473"/>
                <a:ext cx="5136081" cy="311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 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𝑝𝑙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𝑝𝑙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𝑅𝑑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  <m:r>
                          <a:rPr lang="cs-CZ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  <m:r>
                              <a:rPr lang="cs-C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&gt;0,5∙ 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𝑝𝑙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𝑅𝑑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→ Redukce ohybové únosnosti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cs-C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∙</m:t>
                                    </m:r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𝐸𝑑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cs-CZ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𝑅𝑑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GB" sz="2000" dirty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cs-CZ" sz="20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Pro ocelový průřez třídy 3 a 4 je nutné použít postup dle ČSN EN 1993-1-5</a:t>
                </a: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72DCAE-6B91-4187-B448-9059A5CDF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83" y="3015473"/>
                <a:ext cx="5136081" cy="3113481"/>
              </a:xfrm>
              <a:prstGeom prst="rect">
                <a:avLst/>
              </a:prstGeom>
              <a:blipFill>
                <a:blip r:embed="rId4"/>
                <a:stretch>
                  <a:fillRect l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6776-8892-6203-51F3-0D6627D6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MSP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270087-4240-E1F6-F1D4-6D2C33555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400" dirty="0">
                    <a:solidFill>
                      <a:schemeClr val="tx1"/>
                    </a:solidFill>
                  </a:rPr>
                  <a:t>Fáze výstavby: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>
                    <a:solidFill>
                      <a:schemeClr val="tx1"/>
                    </a:solidFill>
                  </a:rPr>
                  <a:t>Fáze – ocelový nosník se deformuje od - vlastní tíha stropnice, plechu a mokrého betonu  (montážní zatížení)</a:t>
                </a:r>
                <a:br>
                  <a:rPr lang="cs-CZ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sub>
                    </m:sSub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5∙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384∙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400" dirty="0">
                    <a:solidFill>
                      <a:schemeClr val="tx1"/>
                    </a:solidFill>
                  </a:rPr>
                  <a:t>Fáze – beton zatuhne v deformovaném stavu nosníku a dále se deformuje již jako spřažený nosník od zatížení tíhou podlahy v kombinaci s užitným zatížením </a:t>
                </a:r>
                <a:br>
                  <a:rPr lang="cs-CZ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5∙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sub>
                        </m:s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384∙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cs-CZ" sz="2400" dirty="0">
                  <a:solidFill>
                    <a:schemeClr val="tx1"/>
                  </a:solidFill>
                </a:endParaRPr>
              </a:p>
              <a:p>
                <a:r>
                  <a:rPr lang="cs-CZ" sz="24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Výsledná deformace:</a:t>
                </a:r>
                <a:r>
                  <a:rPr lang="cs-CZ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𝛿</m:t>
                            </m:r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sub>
                        </m:s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cs-CZ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e>
                      <m:sub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sub>
                    </m:sSub>
                    <m:r>
                      <a:rPr lang="cs-CZ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250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GB" sz="24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cs-CZ" sz="24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270087-4240-E1F6-F1D4-6D2C33555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20" b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32B5C64-35A0-1C00-7893-8E659A986945}"/>
              </a:ext>
            </a:extLst>
          </p:cNvPr>
          <p:cNvSpPr txBox="1"/>
          <p:nvPr/>
        </p:nvSpPr>
        <p:spPr>
          <a:xfrm>
            <a:off x="7464152" y="285293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samotný ocelový průřez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867E1-53B2-F33A-0151-0AEB3667A7B2}"/>
              </a:ext>
            </a:extLst>
          </p:cNvPr>
          <p:cNvSpPr txBox="1"/>
          <p:nvPr/>
        </p:nvSpPr>
        <p:spPr>
          <a:xfrm>
            <a:off x="7608168" y="4941168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ideální ocelobetonový průřez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812163-4496-AC8C-3432-F992295E21DC}"/>
              </a:ext>
            </a:extLst>
          </p:cNvPr>
          <p:cNvCxnSpPr>
            <a:stCxn id="5" idx="1"/>
          </p:cNvCxnSpPr>
          <p:nvPr/>
        </p:nvCxnSpPr>
        <p:spPr>
          <a:xfrm flipH="1">
            <a:off x="6960096" y="3037602"/>
            <a:ext cx="504056" cy="31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07C57D-B799-E342-4F50-C9FFDEE58CC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960096" y="5125834"/>
            <a:ext cx="648072" cy="24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38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9837-0903-F597-FC4C-F5E7183B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MSP – ideální průřez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D42E-20E0-9053-AA58-D9C3F5ED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MSÚ = </a:t>
            </a:r>
            <a:r>
              <a:rPr lang="cs-CZ" sz="2000" dirty="0" err="1"/>
              <a:t>zplastizovaný</a:t>
            </a:r>
            <a:r>
              <a:rPr lang="cs-CZ" sz="2000" dirty="0"/>
              <a:t> průřez</a:t>
            </a:r>
          </a:p>
          <a:p>
            <a:r>
              <a:rPr lang="cs-CZ" sz="2000" dirty="0"/>
              <a:t>MSP = elastický průřez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5DBC9C06-BDF9-91E9-D137-E1FA8C69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6" y="2218700"/>
            <a:ext cx="3617635" cy="2335734"/>
          </a:xfrm>
          <a:prstGeom prst="rect">
            <a:avLst/>
          </a:prstGeom>
        </p:spPr>
      </p:pic>
      <p:sp>
        <p:nvSpPr>
          <p:cNvPr id="5" name="Obdélník 5">
            <a:extLst>
              <a:ext uri="{FF2B5EF4-FFF2-40B4-BE49-F238E27FC236}">
                <a16:creationId xmlns:a16="http://schemas.microsoft.com/office/drawing/2014/main" id="{9A40D41C-8CB5-016A-F0CA-CCFB82596482}"/>
              </a:ext>
            </a:extLst>
          </p:cNvPr>
          <p:cNvSpPr/>
          <p:nvPr/>
        </p:nvSpPr>
        <p:spPr>
          <a:xfrm>
            <a:off x="4559627" y="1556295"/>
            <a:ext cx="628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Průřezové charakteristiky ekvivalentního ideálního průřezu: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16">
                <a:extLst>
                  <a:ext uri="{FF2B5EF4-FFF2-40B4-BE49-F238E27FC236}">
                    <a16:creationId xmlns:a16="http://schemas.microsoft.com/office/drawing/2014/main" id="{9A7B67AF-BA8C-C1AA-D4C9-63AB752892E6}"/>
                  </a:ext>
                </a:extLst>
              </p:cNvPr>
              <p:cNvSpPr/>
              <p:nvPr/>
            </p:nvSpPr>
            <p:spPr>
              <a:xfrm>
                <a:off x="6716680" y="2855378"/>
                <a:ext cx="1797095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𝒆𝒒𝒗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bdélník 16">
                <a:extLst>
                  <a:ext uri="{FF2B5EF4-FFF2-40B4-BE49-F238E27FC236}">
                    <a16:creationId xmlns:a16="http://schemas.microsoft.com/office/drawing/2014/main" id="{9A7B67AF-BA8C-C1AA-D4C9-63AB75289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680" y="2855378"/>
                <a:ext cx="1797095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17">
                <a:extLst>
                  <a:ext uri="{FF2B5EF4-FFF2-40B4-BE49-F238E27FC236}">
                    <a16:creationId xmlns:a16="http://schemas.microsoft.com/office/drawing/2014/main" id="{D2B4FB4C-76ED-37CB-F67B-E157DD7E528D}"/>
                  </a:ext>
                </a:extLst>
              </p:cNvPr>
              <p:cNvSpPr/>
              <p:nvPr/>
            </p:nvSpPr>
            <p:spPr>
              <a:xfrm>
                <a:off x="8614309" y="3392332"/>
                <a:ext cx="173457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𝒆𝒒𝒗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bdélník 17">
                <a:extLst>
                  <a:ext uri="{FF2B5EF4-FFF2-40B4-BE49-F238E27FC236}">
                    <a16:creationId xmlns:a16="http://schemas.microsoft.com/office/drawing/2014/main" id="{D2B4FB4C-76ED-37CB-F67B-E157DD7E5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09" y="3392332"/>
                <a:ext cx="1734577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18">
            <a:extLst>
              <a:ext uri="{FF2B5EF4-FFF2-40B4-BE49-F238E27FC236}">
                <a16:creationId xmlns:a16="http://schemas.microsoft.com/office/drawing/2014/main" id="{22E7CDCA-EBB6-F4FC-DA21-D98EB48C0F36}"/>
              </a:ext>
            </a:extLst>
          </p:cNvPr>
          <p:cNvSpPr/>
          <p:nvPr/>
        </p:nvSpPr>
        <p:spPr>
          <a:xfrm>
            <a:off x="4535061" y="299824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Ekvivalentní plocha</a:t>
            </a:r>
          </a:p>
        </p:txBody>
      </p:sp>
      <p:sp>
        <p:nvSpPr>
          <p:cNvPr id="9" name="Obdélník 19">
            <a:extLst>
              <a:ext uri="{FF2B5EF4-FFF2-40B4-BE49-F238E27FC236}">
                <a16:creationId xmlns:a16="http://schemas.microsoft.com/office/drawing/2014/main" id="{89BFE59D-4E5E-F872-8A29-1980D5977792}"/>
              </a:ext>
            </a:extLst>
          </p:cNvPr>
          <p:cNvSpPr/>
          <p:nvPr/>
        </p:nvSpPr>
        <p:spPr>
          <a:xfrm>
            <a:off x="4533788" y="3566049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Ekvivalentní statický moment plochy</a:t>
            </a:r>
          </a:p>
        </p:txBody>
      </p:sp>
      <p:sp>
        <p:nvSpPr>
          <p:cNvPr id="10" name="Obdélník 20">
            <a:extLst>
              <a:ext uri="{FF2B5EF4-FFF2-40B4-BE49-F238E27FC236}">
                <a16:creationId xmlns:a16="http://schemas.microsoft.com/office/drawing/2014/main" id="{7A6A7BF3-38A0-12D8-C0C0-05B08C46AF03}"/>
              </a:ext>
            </a:extLst>
          </p:cNvPr>
          <p:cNvSpPr/>
          <p:nvPr/>
        </p:nvSpPr>
        <p:spPr>
          <a:xfrm>
            <a:off x="4557455" y="4185102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Poloha ekvivalentní </a:t>
            </a:r>
            <a:r>
              <a:rPr lang="cs-CZ" dirty="0" err="1"/>
              <a:t>neutrálné</a:t>
            </a:r>
            <a:r>
              <a:rPr lang="cs-CZ" dirty="0"/>
              <a:t> osy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21">
                <a:extLst>
                  <a:ext uri="{FF2B5EF4-FFF2-40B4-BE49-F238E27FC236}">
                    <a16:creationId xmlns:a16="http://schemas.microsoft.com/office/drawing/2014/main" id="{0755DF00-CC4E-8A8D-BFFA-FF2B8586E94E}"/>
                  </a:ext>
                </a:extLst>
              </p:cNvPr>
              <p:cNvSpPr/>
              <p:nvPr/>
            </p:nvSpPr>
            <p:spPr>
              <a:xfrm>
                <a:off x="8399124" y="3983867"/>
                <a:ext cx="1441292" cy="70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𝒆𝒒𝒗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𝒆𝒒𝒗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𝒆𝒒𝒗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Obdélník 21">
                <a:extLst>
                  <a:ext uri="{FF2B5EF4-FFF2-40B4-BE49-F238E27FC236}">
                    <a16:creationId xmlns:a16="http://schemas.microsoft.com/office/drawing/2014/main" id="{0755DF00-CC4E-8A8D-BFFA-FF2B8586E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24" y="3983867"/>
                <a:ext cx="1441292" cy="704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22">
            <a:extLst>
              <a:ext uri="{FF2B5EF4-FFF2-40B4-BE49-F238E27FC236}">
                <a16:creationId xmlns:a16="http://schemas.microsoft.com/office/drawing/2014/main" id="{4C2CA7C4-287B-3B59-5ED0-7B49175FBE1F}"/>
              </a:ext>
            </a:extLst>
          </p:cNvPr>
          <p:cNvSpPr/>
          <p:nvPr/>
        </p:nvSpPr>
        <p:spPr>
          <a:xfrm>
            <a:off x="4573534" y="4793803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Moment setrvačnosti betonové části  k </a:t>
            </a:r>
            <a:r>
              <a:rPr lang="cs-CZ" dirty="0" err="1"/>
              <a:t>n.o</a:t>
            </a:r>
            <a:r>
              <a:rPr lang="cs-CZ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23">
                <a:extLst>
                  <a:ext uri="{FF2B5EF4-FFF2-40B4-BE49-F238E27FC236}">
                    <a16:creationId xmlns:a16="http://schemas.microsoft.com/office/drawing/2014/main" id="{833C5301-0BF8-029E-0339-B7FFF0E3F1AB}"/>
                  </a:ext>
                </a:extLst>
              </p:cNvPr>
              <p:cNvSpPr/>
              <p:nvPr/>
            </p:nvSpPr>
            <p:spPr>
              <a:xfrm>
                <a:off x="9041887" y="4733878"/>
                <a:ext cx="2654637" cy="406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𝒀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𝒆𝒒𝒗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𝒗𝒍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  <m:sup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Obdélník 23">
                <a:extLst>
                  <a:ext uri="{FF2B5EF4-FFF2-40B4-BE49-F238E27FC236}">
                    <a16:creationId xmlns:a16="http://schemas.microsoft.com/office/drawing/2014/main" id="{833C5301-0BF8-029E-0339-B7FFF0E3F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887" y="4733878"/>
                <a:ext cx="2654637" cy="406906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24">
            <a:extLst>
              <a:ext uri="{FF2B5EF4-FFF2-40B4-BE49-F238E27FC236}">
                <a16:creationId xmlns:a16="http://schemas.microsoft.com/office/drawing/2014/main" id="{38239F8F-77D3-964D-8C9E-F40F7421C91E}"/>
              </a:ext>
            </a:extLst>
          </p:cNvPr>
          <p:cNvSpPr/>
          <p:nvPr/>
        </p:nvSpPr>
        <p:spPr>
          <a:xfrm>
            <a:off x="4573533" y="5332257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Moment setrvačnosti ocelové části  k </a:t>
            </a:r>
            <a:r>
              <a:rPr lang="cs-CZ" dirty="0" err="1"/>
              <a:t>n.o</a:t>
            </a:r>
            <a:r>
              <a:rPr lang="cs-CZ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26">
                <a:extLst>
                  <a:ext uri="{FF2B5EF4-FFF2-40B4-BE49-F238E27FC236}">
                    <a16:creationId xmlns:a16="http://schemas.microsoft.com/office/drawing/2014/main" id="{49206068-69B9-A2B4-CA3C-533CB7D7CB20}"/>
                  </a:ext>
                </a:extLst>
              </p:cNvPr>
              <p:cNvSpPr/>
              <p:nvPr/>
            </p:nvSpPr>
            <p:spPr>
              <a:xfrm>
                <a:off x="9041887" y="5294788"/>
                <a:ext cx="2762038" cy="406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𝒀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𝒆𝒒𝒗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𝒗𝒍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Obdélník 26">
                <a:extLst>
                  <a:ext uri="{FF2B5EF4-FFF2-40B4-BE49-F238E27FC236}">
                    <a16:creationId xmlns:a16="http://schemas.microsoft.com/office/drawing/2014/main" id="{49206068-69B9-A2B4-CA3C-533CB7D7C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887" y="5294788"/>
                <a:ext cx="2762038" cy="406906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30">
            <a:extLst>
              <a:ext uri="{FF2B5EF4-FFF2-40B4-BE49-F238E27FC236}">
                <a16:creationId xmlns:a16="http://schemas.microsoft.com/office/drawing/2014/main" id="{E4AFD627-5EC6-39CC-F04D-30021CB17619}"/>
              </a:ext>
            </a:extLst>
          </p:cNvPr>
          <p:cNvSpPr/>
          <p:nvPr/>
        </p:nvSpPr>
        <p:spPr>
          <a:xfrm>
            <a:off x="4573533" y="5955633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Moment setrvačnosti ideálního průlezu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délník 31">
                <a:extLst>
                  <a:ext uri="{FF2B5EF4-FFF2-40B4-BE49-F238E27FC236}">
                    <a16:creationId xmlns:a16="http://schemas.microsoft.com/office/drawing/2014/main" id="{3B6CE844-1FD5-EB17-DCFE-D770F3B8D3AF}"/>
                  </a:ext>
                </a:extLst>
              </p:cNvPr>
              <p:cNvSpPr/>
              <p:nvPr/>
            </p:nvSpPr>
            <p:spPr>
              <a:xfrm>
                <a:off x="8835900" y="5793253"/>
                <a:ext cx="3066609" cy="621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𝒆𝒒𝒗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𝒂</m:t>
                          </m:r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𝒀</m:t>
                          </m:r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𝒆𝒒𝒗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𝒀</m:t>
                              </m:r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𝒆𝒒𝒗</m:t>
                              </m:r>
                            </m:sub>
                          </m:sSub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Obdélník 31">
                <a:extLst>
                  <a:ext uri="{FF2B5EF4-FFF2-40B4-BE49-F238E27FC236}">
                    <a16:creationId xmlns:a16="http://schemas.microsoft.com/office/drawing/2014/main" id="{3B6CE844-1FD5-EB17-DCFE-D770F3B8D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900" y="5793253"/>
                <a:ext cx="3066609" cy="621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délník 33">
                <a:extLst>
                  <a:ext uri="{FF2B5EF4-FFF2-40B4-BE49-F238E27FC236}">
                    <a16:creationId xmlns:a16="http://schemas.microsoft.com/office/drawing/2014/main" id="{A8FF9B6C-8056-DACB-F245-F5EFC7F02AE6}"/>
                  </a:ext>
                </a:extLst>
              </p:cNvPr>
              <p:cNvSpPr/>
              <p:nvPr/>
            </p:nvSpPr>
            <p:spPr>
              <a:xfrm>
                <a:off x="6594633" y="1932197"/>
                <a:ext cx="963662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𝒏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Obdélník 33">
                <a:extLst>
                  <a:ext uri="{FF2B5EF4-FFF2-40B4-BE49-F238E27FC236}">
                    <a16:creationId xmlns:a16="http://schemas.microsoft.com/office/drawing/2014/main" id="{A8FF9B6C-8056-DACB-F245-F5EFC7F02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633" y="1932197"/>
                <a:ext cx="963662" cy="657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34">
            <a:extLst>
              <a:ext uri="{FF2B5EF4-FFF2-40B4-BE49-F238E27FC236}">
                <a16:creationId xmlns:a16="http://schemas.microsoft.com/office/drawing/2014/main" id="{604475CA-0912-0E49-FA8B-8D079FE1C050}"/>
              </a:ext>
            </a:extLst>
          </p:cNvPr>
          <p:cNvSpPr/>
          <p:nvPr/>
        </p:nvSpPr>
        <p:spPr>
          <a:xfrm>
            <a:off x="4550971" y="2071257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Pracovní součinitel</a:t>
            </a:r>
          </a:p>
        </p:txBody>
      </p:sp>
      <p:sp>
        <p:nvSpPr>
          <p:cNvPr id="20" name="Obdélník 35">
            <a:extLst>
              <a:ext uri="{FF2B5EF4-FFF2-40B4-BE49-F238E27FC236}">
                <a16:creationId xmlns:a16="http://schemas.microsoft.com/office/drawing/2014/main" id="{99F3E2BD-3244-DCE7-F413-9CAE1074D20E}"/>
              </a:ext>
            </a:extLst>
          </p:cNvPr>
          <p:cNvSpPr/>
          <p:nvPr/>
        </p:nvSpPr>
        <p:spPr>
          <a:xfrm>
            <a:off x="7657074" y="1968983"/>
            <a:ext cx="3608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Youngův</a:t>
            </a:r>
            <a:r>
              <a:rPr lang="cs-CZ" dirty="0"/>
              <a:t> modul pružnosti oceli </a:t>
            </a:r>
            <a:r>
              <a:rPr lang="cs-CZ" b="1" i="1" dirty="0" err="1"/>
              <a:t>E</a:t>
            </a:r>
            <a:r>
              <a:rPr lang="cs-CZ" b="1" i="1" baseline="-25000" dirty="0" err="1"/>
              <a:t>a</a:t>
            </a:r>
            <a:endParaRPr lang="cs-CZ" b="1" i="1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délník 36">
                <a:extLst>
                  <a:ext uri="{FF2B5EF4-FFF2-40B4-BE49-F238E27FC236}">
                    <a16:creationId xmlns:a16="http://schemas.microsoft.com/office/drawing/2014/main" id="{9205D8E5-93EC-17A1-DDC5-A02C3619EE7F}"/>
                  </a:ext>
                </a:extLst>
              </p:cNvPr>
              <p:cNvSpPr/>
              <p:nvPr/>
            </p:nvSpPr>
            <p:spPr>
              <a:xfrm>
                <a:off x="7615228" y="2350202"/>
                <a:ext cx="4492127" cy="495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err="1">
                    <a:solidFill>
                      <a:schemeClr val="tx1"/>
                    </a:solidFill>
                  </a:rPr>
                  <a:t>Youngův</a:t>
                </a:r>
                <a:r>
                  <a:rPr lang="cs-CZ" dirty="0">
                    <a:solidFill>
                      <a:schemeClr val="tx1"/>
                    </a:solidFill>
                  </a:rPr>
                  <a:t> modul pružnosti betonu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𝑬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sub>
                    </m:sSub>
                    <m:r>
                      <a:rPr lang="cs-CZ" b="1" i="1">
                        <a:solidFill>
                          <a:schemeClr val="tx1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𝒄</m:t>
                            </m:r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cs-CZ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Obdélník 36">
                <a:extLst>
                  <a:ext uri="{FF2B5EF4-FFF2-40B4-BE49-F238E27FC236}">
                    <a16:creationId xmlns:a16="http://schemas.microsoft.com/office/drawing/2014/main" id="{9205D8E5-93EC-17A1-DDC5-A02C3619E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28" y="2350202"/>
                <a:ext cx="4492127" cy="495970"/>
              </a:xfrm>
              <a:prstGeom prst="rect">
                <a:avLst/>
              </a:prstGeom>
              <a:blipFill>
                <a:blip r:embed="rId11"/>
                <a:stretch>
                  <a:fillRect l="-108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Obrázek 5">
            <a:extLst>
              <a:ext uri="{FF2B5EF4-FFF2-40B4-BE49-F238E27FC236}">
                <a16:creationId xmlns:a16="http://schemas.microsoft.com/office/drawing/2014/main" id="{C4DBDF53-356D-D49F-BC1F-3AADF08E04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3472" y="4702484"/>
            <a:ext cx="2455430" cy="17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3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7519-BE8F-66FB-E78F-C457A2EB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MSP – ideální průřez </a:t>
            </a:r>
            <a:endParaRPr lang="en-US" dirty="0"/>
          </a:p>
        </p:txBody>
      </p:sp>
      <p:sp>
        <p:nvSpPr>
          <p:cNvPr id="4" name="Obdélník 15">
            <a:extLst>
              <a:ext uri="{FF2B5EF4-FFF2-40B4-BE49-F238E27FC236}">
                <a16:creationId xmlns:a16="http://schemas.microsoft.com/office/drawing/2014/main" id="{372F3F48-067F-61CA-A8B4-6098821FA36A}"/>
              </a:ext>
            </a:extLst>
          </p:cNvPr>
          <p:cNvSpPr/>
          <p:nvPr/>
        </p:nvSpPr>
        <p:spPr>
          <a:xfrm>
            <a:off x="425117" y="1508546"/>
            <a:ext cx="5670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Ideální průřez – při pružném působení (napětí nesmí přesáhnout návrhové meze pevnosti materiálů)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69679E10-C6AF-F2D7-35BD-3C27DD4C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3" y="2988969"/>
            <a:ext cx="4682266" cy="33337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9">
                <a:extLst>
                  <a:ext uri="{FF2B5EF4-FFF2-40B4-BE49-F238E27FC236}">
                    <a16:creationId xmlns:a16="http://schemas.microsoft.com/office/drawing/2014/main" id="{39B0581A-39F2-739B-AC3E-A93C26335597}"/>
                  </a:ext>
                </a:extLst>
              </p:cNvPr>
              <p:cNvSpPr/>
              <p:nvPr/>
            </p:nvSpPr>
            <p:spPr>
              <a:xfrm>
                <a:off x="6919912" y="2303720"/>
                <a:ext cx="1922001" cy="856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bdélník 9">
                <a:extLst>
                  <a:ext uri="{FF2B5EF4-FFF2-40B4-BE49-F238E27FC236}">
                    <a16:creationId xmlns:a16="http://schemas.microsoft.com/office/drawing/2014/main" id="{39B0581A-39F2-739B-AC3E-A93C26335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12" y="2303720"/>
                <a:ext cx="1922001" cy="856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10">
                <a:extLst>
                  <a:ext uri="{FF2B5EF4-FFF2-40B4-BE49-F238E27FC236}">
                    <a16:creationId xmlns:a16="http://schemas.microsoft.com/office/drawing/2014/main" id="{2DF33F35-49E6-D1F5-1BAF-5FEA1BA89788}"/>
                  </a:ext>
                </a:extLst>
              </p:cNvPr>
              <p:cNvSpPr/>
              <p:nvPr/>
            </p:nvSpPr>
            <p:spPr>
              <a:xfrm>
                <a:off x="6914380" y="4514407"/>
                <a:ext cx="1956369" cy="856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3,4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bdélník 10">
                <a:extLst>
                  <a:ext uri="{FF2B5EF4-FFF2-40B4-BE49-F238E27FC236}">
                    <a16:creationId xmlns:a16="http://schemas.microsoft.com/office/drawing/2014/main" id="{2DF33F35-49E6-D1F5-1BAF-5FEA1BA89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380" y="4514407"/>
                <a:ext cx="1956369" cy="8562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délník 11">
                <a:extLst>
                  <a:ext uri="{FF2B5EF4-FFF2-40B4-BE49-F238E27FC236}">
                    <a16:creationId xmlns:a16="http://schemas.microsoft.com/office/drawing/2014/main" id="{3DD7F859-1236-1CED-D838-4CC3AFBFA0B7}"/>
                  </a:ext>
                </a:extLst>
              </p:cNvPr>
              <p:cNvSpPr/>
              <p:nvPr/>
            </p:nvSpPr>
            <p:spPr>
              <a:xfrm>
                <a:off x="9536732" y="2440616"/>
                <a:ext cx="1622304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1,2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Obdélník 11">
                <a:extLst>
                  <a:ext uri="{FF2B5EF4-FFF2-40B4-BE49-F238E27FC236}">
                    <a16:creationId xmlns:a16="http://schemas.microsoft.com/office/drawing/2014/main" id="{3DD7F859-1236-1CED-D838-4CC3AFBF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732" y="2440616"/>
                <a:ext cx="1622304" cy="490840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12">
                <a:extLst>
                  <a:ext uri="{FF2B5EF4-FFF2-40B4-BE49-F238E27FC236}">
                    <a16:creationId xmlns:a16="http://schemas.microsoft.com/office/drawing/2014/main" id="{2669E50A-FF92-DC74-358E-747C1E34A13F}"/>
                  </a:ext>
                </a:extLst>
              </p:cNvPr>
              <p:cNvSpPr/>
              <p:nvPr/>
            </p:nvSpPr>
            <p:spPr>
              <a:xfrm>
                <a:off x="9494253" y="4657939"/>
                <a:ext cx="1602233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3,4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bdélník 12">
                <a:extLst>
                  <a:ext uri="{FF2B5EF4-FFF2-40B4-BE49-F238E27FC236}">
                    <a16:creationId xmlns:a16="http://schemas.microsoft.com/office/drawing/2014/main" id="{2669E50A-FF92-DC74-358E-747C1E34A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53" y="4657939"/>
                <a:ext cx="1602233" cy="477888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13">
            <a:extLst>
              <a:ext uri="{FF2B5EF4-FFF2-40B4-BE49-F238E27FC236}">
                <a16:creationId xmlns:a16="http://schemas.microsoft.com/office/drawing/2014/main" id="{A95A2EF1-EA55-588F-2914-30CBF1C02325}"/>
              </a:ext>
            </a:extLst>
          </p:cNvPr>
          <p:cNvSpPr/>
          <p:nvPr/>
        </p:nvSpPr>
        <p:spPr>
          <a:xfrm>
            <a:off x="6888088" y="1476860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Napětí v krajních vláknech ocelové části</a:t>
            </a:r>
          </a:p>
        </p:txBody>
      </p:sp>
      <p:sp>
        <p:nvSpPr>
          <p:cNvPr id="11" name="Obdélník 16">
            <a:extLst>
              <a:ext uri="{FF2B5EF4-FFF2-40B4-BE49-F238E27FC236}">
                <a16:creationId xmlns:a16="http://schemas.microsoft.com/office/drawing/2014/main" id="{6F43B13D-C9E7-6C1D-84AE-F02ECD9937BF}"/>
              </a:ext>
            </a:extLst>
          </p:cNvPr>
          <p:cNvSpPr/>
          <p:nvPr/>
        </p:nvSpPr>
        <p:spPr>
          <a:xfrm>
            <a:off x="6942732" y="3479447"/>
            <a:ext cx="4543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Napětí v krajních vláknech betonové části</a:t>
            </a:r>
          </a:p>
        </p:txBody>
      </p:sp>
    </p:spTree>
    <p:extLst>
      <p:ext uri="{BB962C8B-B14F-4D97-AF65-F5344CB8AC3E}">
        <p14:creationId xmlns:p14="http://schemas.microsoft.com/office/powerpoint/2010/main" val="2369167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8E1B-58B4-A518-0A53-DE204416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Spřažení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C607-B1D1-A1C8-81DD-7EB06AF37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ocelí a betonem působí vzájemná posouvající síla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Plné spřažení</a:t>
            </a:r>
          </a:p>
          <a:p>
            <a:r>
              <a:rPr lang="cs-CZ" dirty="0"/>
              <a:t>smykové spojení je schopno přenést posouvající sílu odpovídající plastickému momentu únosnosti </a:t>
            </a:r>
            <a:r>
              <a:rPr lang="cs-CZ" i="1" dirty="0" err="1"/>
              <a:t>M</a:t>
            </a:r>
            <a:r>
              <a:rPr lang="cs-CZ" baseline="-25000" dirty="0" err="1"/>
              <a:t>pl,Rd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Částečné spřažení</a:t>
            </a:r>
          </a:p>
          <a:p>
            <a:r>
              <a:rPr lang="cs-CZ" dirty="0"/>
              <a:t> - smykové spojení je schopno přenést pouze sílu,</a:t>
            </a:r>
          </a:p>
          <a:p>
            <a:r>
              <a:rPr lang="cs-CZ" dirty="0"/>
              <a:t> která odpovídá působícímu návrhovému ohybovému momentu</a:t>
            </a:r>
          </a:p>
          <a:p>
            <a:endParaRPr lang="cs-CZ" dirty="0"/>
          </a:p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17">
                <a:extLst>
                  <a:ext uri="{FF2B5EF4-FFF2-40B4-BE49-F238E27FC236}">
                    <a16:creationId xmlns:a16="http://schemas.microsoft.com/office/drawing/2014/main" id="{24F29C9B-D00B-11C2-F8DB-993AC0519C3E}"/>
                  </a:ext>
                </a:extLst>
              </p:cNvPr>
              <p:cNvSpPr/>
              <p:nvPr/>
            </p:nvSpPr>
            <p:spPr>
              <a:xfrm>
                <a:off x="5934293" y="3770004"/>
                <a:ext cx="4626203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𝑚𝑖𝑛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𝑦𝑑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𝜂</m:t>
                          </m:r>
                          <m:r>
                            <a:rPr lang="cs-CZ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Obdélník 17">
                <a:extLst>
                  <a:ext uri="{FF2B5EF4-FFF2-40B4-BE49-F238E27FC236}">
                    <a16:creationId xmlns:a16="http://schemas.microsoft.com/office/drawing/2014/main" id="{24F29C9B-D00B-11C2-F8DB-993AC0519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93" y="3770004"/>
                <a:ext cx="4626203" cy="523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5">
            <a:extLst>
              <a:ext uri="{FF2B5EF4-FFF2-40B4-BE49-F238E27FC236}">
                <a16:creationId xmlns:a16="http://schemas.microsoft.com/office/drawing/2014/main" id="{09F86179-7AEF-C30C-F993-BA2459EB36A4}"/>
              </a:ext>
            </a:extLst>
          </p:cNvPr>
          <p:cNvSpPr/>
          <p:nvPr/>
        </p:nvSpPr>
        <p:spPr>
          <a:xfrm>
            <a:off x="7302445" y="3431159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 </a:t>
            </a:r>
            <a:r>
              <a:rPr lang="cs-CZ" sz="2400" b="1" dirty="0">
                <a:cs typeface="Calibri" panose="020F0502020204030204" pitchFamily="34" charset="0"/>
              </a:rPr>
              <a:t>Případ I.</a:t>
            </a:r>
            <a:r>
              <a:rPr lang="en-GB" sz="2400" b="1" dirty="0">
                <a:cs typeface="Calibri" panose="020F0502020204030204" pitchFamily="34" charset="0"/>
              </a:rPr>
              <a:t> </a:t>
            </a:r>
            <a:r>
              <a:rPr lang="cs-CZ" sz="2400" b="1" dirty="0">
                <a:cs typeface="Calibri" panose="020F0502020204030204" pitchFamily="34" charset="0"/>
              </a:rPr>
              <a:t>| Případ I</a:t>
            </a:r>
            <a:r>
              <a:rPr lang="en-GB" sz="2400" b="1" dirty="0">
                <a:cs typeface="Calibri" panose="020F0502020204030204" pitchFamily="34" charset="0"/>
              </a:rPr>
              <a:t>I</a:t>
            </a:r>
            <a:r>
              <a:rPr lang="cs-CZ" sz="2400" b="1" dirty="0">
                <a:cs typeface="Calibri" panose="020F0502020204030204" pitchFamily="34" charset="0"/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9115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5A29-8CC5-293D-115F-5296E132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Částečné spřažení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EF1A-5CEE-5453-B23A-4423BFB6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1233833"/>
          </a:xfrm>
        </p:spPr>
        <p:txBody>
          <a:bodyPr/>
          <a:lstStyle/>
          <a:p>
            <a:r>
              <a:rPr lang="cs-CZ" sz="2400" dirty="0"/>
              <a:t>Menší nároky na počet </a:t>
            </a:r>
            <a:r>
              <a:rPr lang="cs-CZ" sz="2400" dirty="0" err="1"/>
              <a:t>spřahovacích</a:t>
            </a:r>
            <a:r>
              <a:rPr lang="cs-CZ" sz="2400" dirty="0"/>
              <a:t> prvků, ale eliminuje rezervu v ohybové únosnosti</a:t>
            </a:r>
          </a:p>
          <a:p>
            <a:endParaRPr lang="cs-CZ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18">
                <a:extLst>
                  <a:ext uri="{FF2B5EF4-FFF2-40B4-BE49-F238E27FC236}">
                    <a16:creationId xmlns:a16="http://schemas.microsoft.com/office/drawing/2014/main" id="{736897D7-F012-86CE-2F0A-F3993226F104}"/>
                  </a:ext>
                </a:extLst>
              </p:cNvPr>
              <p:cNvSpPr/>
              <p:nvPr/>
            </p:nvSpPr>
            <p:spPr>
              <a:xfrm>
                <a:off x="562367" y="2633717"/>
                <a:ext cx="3419013" cy="769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𝑬𝒅</m:t>
                              </m:r>
                            </m:sub>
                          </m:sSub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𝒑𝒍</m:t>
                              </m:r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𝒑𝒍</m:t>
                              </m:r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𝑹𝒅</m:t>
                              </m:r>
                            </m:sub>
                          </m:sSub>
                          <m:r>
                            <a:rPr lang="cs-CZ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𝒂</m:t>
                              </m:r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𝒑𝒍</m:t>
                              </m:r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𝑹𝒅</m:t>
                              </m:r>
                            </m:sub>
                          </m:sSub>
                        </m:den>
                      </m:f>
                      <m:r>
                        <a:rPr lang="cs-CZ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𝒄</m:t>
                          </m:r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Obdélník 18">
                <a:extLst>
                  <a:ext uri="{FF2B5EF4-FFF2-40B4-BE49-F238E27FC236}">
                    <a16:creationId xmlns:a16="http://schemas.microsoft.com/office/drawing/2014/main" id="{736897D7-F012-86CE-2F0A-F3993226F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67" y="2633717"/>
                <a:ext cx="3419013" cy="769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2">
                <a:extLst>
                  <a:ext uri="{FF2B5EF4-FFF2-40B4-BE49-F238E27FC236}">
                    <a16:creationId xmlns:a16="http://schemas.microsoft.com/office/drawing/2014/main" id="{3604B56D-9D2A-0436-2EBD-3C21D9F6854F}"/>
                  </a:ext>
                </a:extLst>
              </p:cNvPr>
              <p:cNvSpPr/>
              <p:nvPr/>
            </p:nvSpPr>
            <p:spPr>
              <a:xfrm>
                <a:off x="4615623" y="2492896"/>
                <a:ext cx="53682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𝑴</m:t>
                        </m:r>
                      </m:e>
                      <m:sub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𝑬𝒅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    – Působící návrhový ohybový moment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bdélník 2">
                <a:extLst>
                  <a:ext uri="{FF2B5EF4-FFF2-40B4-BE49-F238E27FC236}">
                    <a16:creationId xmlns:a16="http://schemas.microsoft.com/office/drawing/2014/main" id="{3604B56D-9D2A-0436-2EBD-3C21D9F68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23" y="2492896"/>
                <a:ext cx="5368201" cy="400110"/>
              </a:xfrm>
              <a:prstGeom prst="rect">
                <a:avLst/>
              </a:prstGeom>
              <a:blipFill>
                <a:blip r:embed="rId3"/>
                <a:stretch>
                  <a:fillRect t="-7576" r="-45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19">
                <a:extLst>
                  <a:ext uri="{FF2B5EF4-FFF2-40B4-BE49-F238E27FC236}">
                    <a16:creationId xmlns:a16="http://schemas.microsoft.com/office/drawing/2014/main" id="{242DF1C1-9D2B-91D1-5D71-744D98D1C624}"/>
                  </a:ext>
                </a:extLst>
              </p:cNvPr>
              <p:cNvSpPr/>
              <p:nvPr/>
            </p:nvSpPr>
            <p:spPr>
              <a:xfrm>
                <a:off x="4610610" y="2804282"/>
                <a:ext cx="6741974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𝑴</m:t>
                        </m:r>
                      </m:e>
                      <m:sub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𝒑𝒍</m:t>
                        </m:r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𝑹𝒅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– Plastický moment únosnosti spřaženého nosníku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bdélník 19">
                <a:extLst>
                  <a:ext uri="{FF2B5EF4-FFF2-40B4-BE49-F238E27FC236}">
                    <a16:creationId xmlns:a16="http://schemas.microsoft.com/office/drawing/2014/main" id="{242DF1C1-9D2B-91D1-5D71-744D98D1C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10" y="2804282"/>
                <a:ext cx="6741974" cy="427618"/>
              </a:xfrm>
              <a:prstGeom prst="rect">
                <a:avLst/>
              </a:prstGeom>
              <a:blipFill>
                <a:blip r:embed="rId4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20">
                <a:extLst>
                  <a:ext uri="{FF2B5EF4-FFF2-40B4-BE49-F238E27FC236}">
                    <a16:creationId xmlns:a16="http://schemas.microsoft.com/office/drawing/2014/main" id="{605101DE-42BE-EBB1-EAA7-560EF1FD907A}"/>
                  </a:ext>
                </a:extLst>
              </p:cNvPr>
              <p:cNvSpPr/>
              <p:nvPr/>
            </p:nvSpPr>
            <p:spPr>
              <a:xfrm>
                <a:off x="4631985" y="3163558"/>
                <a:ext cx="6071919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𝑴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𝒑𝒍</m:t>
                        </m:r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𝑹𝒅</m:t>
                        </m:r>
                      </m:sub>
                    </m:sSub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– Plastický moment únosnosti ocelové části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Obdélník 20">
                <a:extLst>
                  <a:ext uri="{FF2B5EF4-FFF2-40B4-BE49-F238E27FC236}">
                    <a16:creationId xmlns:a16="http://schemas.microsoft.com/office/drawing/2014/main" id="{605101DE-42BE-EBB1-EAA7-560EF1FD9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85" y="3163558"/>
                <a:ext cx="6071919" cy="427618"/>
              </a:xfrm>
              <a:prstGeom prst="rect">
                <a:avLst/>
              </a:prstGeom>
              <a:blipFill>
                <a:blip r:embed="rId5"/>
                <a:stretch>
                  <a:fillRect t="-8571" r="-10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21">
            <a:extLst>
              <a:ext uri="{FF2B5EF4-FFF2-40B4-BE49-F238E27FC236}">
                <a16:creationId xmlns:a16="http://schemas.microsoft.com/office/drawing/2014/main" id="{CBCD41B6-51D9-1038-2DEE-9C6A09FEDBC8}"/>
              </a:ext>
            </a:extLst>
          </p:cNvPr>
          <p:cNvSpPr/>
          <p:nvPr/>
        </p:nvSpPr>
        <p:spPr>
          <a:xfrm>
            <a:off x="696536" y="4069595"/>
            <a:ext cx="11116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cs typeface="Calibri" panose="020F0502020204030204" pitchFamily="34" charset="0"/>
              </a:rPr>
              <a:t>U nosníků pozemních staveb musí platit podmínky:</a:t>
            </a:r>
            <a:endParaRPr lang="cs-CZ" sz="2000" u="sng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22">
                <a:extLst>
                  <a:ext uri="{FF2B5EF4-FFF2-40B4-BE49-F238E27FC236}">
                    <a16:creationId xmlns:a16="http://schemas.microsoft.com/office/drawing/2014/main" id="{3E329070-1BAB-8B98-1BA1-F60DCCC0AFE3}"/>
                  </a:ext>
                </a:extLst>
              </p:cNvPr>
              <p:cNvSpPr/>
              <p:nvPr/>
            </p:nvSpPr>
            <p:spPr>
              <a:xfrm>
                <a:off x="609600" y="4501387"/>
                <a:ext cx="1311513" cy="69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𝟎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bdélník 22">
                <a:extLst>
                  <a:ext uri="{FF2B5EF4-FFF2-40B4-BE49-F238E27FC236}">
                    <a16:creationId xmlns:a16="http://schemas.microsoft.com/office/drawing/2014/main" id="{3E329070-1BAB-8B98-1BA1-F60DCCC0A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01387"/>
                <a:ext cx="1311513" cy="692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23">
                <a:extLst>
                  <a:ext uri="{FF2B5EF4-FFF2-40B4-BE49-F238E27FC236}">
                    <a16:creationId xmlns:a16="http://schemas.microsoft.com/office/drawing/2014/main" id="{835CF3C4-723D-EFCB-F3C6-BD5753152F0F}"/>
                  </a:ext>
                </a:extLst>
              </p:cNvPr>
              <p:cNvSpPr/>
              <p:nvPr/>
            </p:nvSpPr>
            <p:spPr>
              <a:xfrm>
                <a:off x="2171106" y="4487582"/>
                <a:ext cx="3644652" cy="70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𝟑𝟓𝟓</m:t>
                          </m:r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𝟎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𝟕𝟓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𝟎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𝟎𝟑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Obdélník 23">
                <a:extLst>
                  <a:ext uri="{FF2B5EF4-FFF2-40B4-BE49-F238E27FC236}">
                    <a16:creationId xmlns:a16="http://schemas.microsoft.com/office/drawing/2014/main" id="{835CF3C4-723D-EFCB-F3C6-BD5753152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06" y="4487582"/>
                <a:ext cx="3644652" cy="7003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délník 24">
                <a:extLst>
                  <a:ext uri="{FF2B5EF4-FFF2-40B4-BE49-F238E27FC236}">
                    <a16:creationId xmlns:a16="http://schemas.microsoft.com/office/drawing/2014/main" id="{7B4CE4C9-73C3-03A1-8209-A1A094348CF4}"/>
                  </a:ext>
                </a:extLst>
              </p:cNvPr>
              <p:cNvSpPr/>
              <p:nvPr/>
            </p:nvSpPr>
            <p:spPr>
              <a:xfrm>
                <a:off x="663802" y="5419457"/>
                <a:ext cx="50721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𝑳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- délka úseku kladného ohybového momentu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(pro prostý nosník je rovna jeho rozpětí)</a:t>
                </a:r>
              </a:p>
            </p:txBody>
          </p:sp>
        </mc:Choice>
        <mc:Fallback>
          <p:sp>
            <p:nvSpPr>
              <p:cNvPr id="12" name="Obdélník 24">
                <a:extLst>
                  <a:ext uri="{FF2B5EF4-FFF2-40B4-BE49-F238E27FC236}">
                    <a16:creationId xmlns:a16="http://schemas.microsoft.com/office/drawing/2014/main" id="{7B4CE4C9-73C3-03A1-8209-A1A094348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2" y="5419457"/>
                <a:ext cx="5072158" cy="646331"/>
              </a:xfrm>
              <a:prstGeom prst="rect">
                <a:avLst/>
              </a:prstGeom>
              <a:blipFill>
                <a:blip r:embed="rId8"/>
                <a:stretch>
                  <a:fillRect l="-1082" t="-4717" r="-36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8">
                <a:extLst>
                  <a:ext uri="{FF2B5EF4-FFF2-40B4-BE49-F238E27FC236}">
                    <a16:creationId xmlns:a16="http://schemas.microsoft.com/office/drawing/2014/main" id="{9A0DE53F-803A-E193-9652-06CC3F0AB999}"/>
                  </a:ext>
                </a:extLst>
              </p:cNvPr>
              <p:cNvSpPr/>
              <p:nvPr/>
            </p:nvSpPr>
            <p:spPr>
              <a:xfrm>
                <a:off x="6227004" y="4613537"/>
                <a:ext cx="1324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𝑳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𝒆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𝟐𝟓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Obdélník 8">
                <a:extLst>
                  <a:ext uri="{FF2B5EF4-FFF2-40B4-BE49-F238E27FC236}">
                    <a16:creationId xmlns:a16="http://schemas.microsoft.com/office/drawing/2014/main" id="{9A0DE53F-803A-E193-9652-06CC3F0AB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004" y="4613537"/>
                <a:ext cx="132433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9">
            <a:extLst>
              <a:ext uri="{FF2B5EF4-FFF2-40B4-BE49-F238E27FC236}">
                <a16:creationId xmlns:a16="http://schemas.microsoft.com/office/drawing/2014/main" id="{D131353A-9330-2E03-9C33-2D849FC3BF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753" y="3626102"/>
            <a:ext cx="3264235" cy="27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60D1-C203-5BCD-B070-1AD72654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Spřažení – Trny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CE96-6B0D-E868-A00F-E3AAB542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7862664" cy="4641379"/>
          </a:xfrm>
        </p:spPr>
        <p:txBody>
          <a:bodyPr/>
          <a:lstStyle/>
          <a:p>
            <a:r>
              <a:rPr lang="cs-CZ" sz="2400" dirty="0"/>
              <a:t>Návrhová únosnost jednoho </a:t>
            </a:r>
            <a:r>
              <a:rPr lang="cs-CZ" sz="2400" dirty="0" err="1"/>
              <a:t>spřahovacího</a:t>
            </a:r>
            <a:r>
              <a:rPr lang="cs-CZ" sz="2400" dirty="0"/>
              <a:t> trnu s hlavou v plné betonové desce</a:t>
            </a:r>
          </a:p>
        </p:txBody>
      </p:sp>
      <p:pic>
        <p:nvPicPr>
          <p:cNvPr id="4" name="Picture 2" descr="Spřahovací trn HSC 8x30 | SIMAF CZ - pevné spojení">
            <a:extLst>
              <a:ext uri="{FF2B5EF4-FFF2-40B4-BE49-F238E27FC236}">
                <a16:creationId xmlns:a16="http://schemas.microsoft.com/office/drawing/2014/main" id="{CCF875B4-C2E1-4F9A-C6BF-466545F9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15" y="1578732"/>
            <a:ext cx="1864286" cy="18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13">
                <a:extLst>
                  <a:ext uri="{FF2B5EF4-FFF2-40B4-BE49-F238E27FC236}">
                    <a16:creationId xmlns:a16="http://schemas.microsoft.com/office/drawing/2014/main" id="{5CBDD35E-0342-C4F2-6464-A9F50E3295A6}"/>
                  </a:ext>
                </a:extLst>
              </p:cNvPr>
              <p:cNvSpPr/>
              <p:nvPr/>
            </p:nvSpPr>
            <p:spPr>
              <a:xfrm>
                <a:off x="606400" y="2925805"/>
                <a:ext cx="5801012" cy="828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  <m:r>
                            <a:rPr lang="cs-CZ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𝒅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𝒎𝒊𝒏</m:t>
                      </m:r>
                      <m:d>
                        <m:dPr>
                          <m:begChr m:val="{"/>
                          <m:endChr m:val="}"/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𝟖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𝝅</m:t>
                                  </m:r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𝟐𝟗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∙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𝒄𝒌</m:t>
                                      </m:r>
                                    </m:sub>
                                  </m:s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cs-CZ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𝒄𝒎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cs-CZ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bdélník 13">
                <a:extLst>
                  <a:ext uri="{FF2B5EF4-FFF2-40B4-BE49-F238E27FC236}">
                    <a16:creationId xmlns:a16="http://schemas.microsoft.com/office/drawing/2014/main" id="{5CBDD35E-0342-C4F2-6464-A9F50E329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0" y="2925805"/>
                <a:ext cx="5801012" cy="828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16">
            <a:extLst>
              <a:ext uri="{FF2B5EF4-FFF2-40B4-BE49-F238E27FC236}">
                <a16:creationId xmlns:a16="http://schemas.microsoft.com/office/drawing/2014/main" id="{3703FCF2-4169-2082-212B-090F0C705477}"/>
              </a:ext>
            </a:extLst>
          </p:cNvPr>
          <p:cNvSpPr/>
          <p:nvPr/>
        </p:nvSpPr>
        <p:spPr>
          <a:xfrm>
            <a:off x="1753695" y="2352519"/>
            <a:ext cx="7995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cs typeface="Calibri" panose="020F0502020204030204" pitchFamily="34" charset="0"/>
              </a:rPr>
              <a:t>Porušení trnu	     Porušení betonu</a:t>
            </a:r>
          </a:p>
        </p:txBody>
      </p:sp>
      <p:cxnSp>
        <p:nvCxnSpPr>
          <p:cNvPr id="8" name="Přímá spojnice se šipkou 8">
            <a:extLst>
              <a:ext uri="{FF2B5EF4-FFF2-40B4-BE49-F238E27FC236}">
                <a16:creationId xmlns:a16="http://schemas.microsoft.com/office/drawing/2014/main" id="{6A6CE452-C0A9-D562-51F0-0CE6B7D63E3C}"/>
              </a:ext>
            </a:extLst>
          </p:cNvPr>
          <p:cNvCxnSpPr/>
          <p:nvPr/>
        </p:nvCxnSpPr>
        <p:spPr>
          <a:xfrm>
            <a:off x="2641784" y="2736909"/>
            <a:ext cx="0" cy="218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21">
            <a:extLst>
              <a:ext uri="{FF2B5EF4-FFF2-40B4-BE49-F238E27FC236}">
                <a16:creationId xmlns:a16="http://schemas.microsoft.com/office/drawing/2014/main" id="{ACB78CD5-6099-C31A-9995-19059D9B39B0}"/>
              </a:ext>
            </a:extLst>
          </p:cNvPr>
          <p:cNvCxnSpPr/>
          <p:nvPr/>
        </p:nvCxnSpPr>
        <p:spPr>
          <a:xfrm>
            <a:off x="4974676" y="2736908"/>
            <a:ext cx="0" cy="218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22">
                <a:extLst>
                  <a:ext uri="{FF2B5EF4-FFF2-40B4-BE49-F238E27FC236}">
                    <a16:creationId xmlns:a16="http://schemas.microsoft.com/office/drawing/2014/main" id="{509150DB-B3AC-67E2-0669-C8AE386B9C99}"/>
                  </a:ext>
                </a:extLst>
              </p:cNvPr>
              <p:cNvSpPr/>
              <p:nvPr/>
            </p:nvSpPr>
            <p:spPr>
              <a:xfrm>
                <a:off x="675900" y="3915278"/>
                <a:ext cx="5429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𝒇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    	- Mez pevnosti oceli, z které je trn vyroben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bdélník 22">
                <a:extLst>
                  <a:ext uri="{FF2B5EF4-FFF2-40B4-BE49-F238E27FC236}">
                    <a16:creationId xmlns:a16="http://schemas.microsoft.com/office/drawing/2014/main" id="{509150DB-B3AC-67E2-0669-C8AE386B9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0" y="3915278"/>
                <a:ext cx="5429692" cy="369332"/>
              </a:xfrm>
              <a:prstGeom prst="rect">
                <a:avLst/>
              </a:prstGeom>
              <a:blipFill>
                <a:blip r:embed="rId4"/>
                <a:stretch>
                  <a:fillRect l="-3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délník 23">
                <a:extLst>
                  <a:ext uri="{FF2B5EF4-FFF2-40B4-BE49-F238E27FC236}">
                    <a16:creationId xmlns:a16="http://schemas.microsoft.com/office/drawing/2014/main" id="{00217AF2-CDA1-2E06-95DF-8F26EAE21950}"/>
                  </a:ext>
                </a:extLst>
              </p:cNvPr>
              <p:cNvSpPr/>
              <p:nvPr/>
            </p:nvSpPr>
            <p:spPr>
              <a:xfrm>
                <a:off x="675898" y="5941167"/>
                <a:ext cx="5186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 	- délka spřahovacího trnu včetně hlavy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Obdélník 23">
                <a:extLst>
                  <a:ext uri="{FF2B5EF4-FFF2-40B4-BE49-F238E27FC236}">
                    <a16:creationId xmlns:a16="http://schemas.microsoft.com/office/drawing/2014/main" id="{00217AF2-CDA1-2E06-95DF-8F26EAE21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8" y="5941167"/>
                <a:ext cx="5186035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délník 24">
                <a:extLst>
                  <a:ext uri="{FF2B5EF4-FFF2-40B4-BE49-F238E27FC236}">
                    <a16:creationId xmlns:a16="http://schemas.microsoft.com/office/drawing/2014/main" id="{35FC4786-0007-DA3C-DCD0-46E76E9A9746}"/>
                  </a:ext>
                </a:extLst>
              </p:cNvPr>
              <p:cNvSpPr/>
              <p:nvPr/>
            </p:nvSpPr>
            <p:spPr>
              <a:xfrm>
                <a:off x="675898" y="4313214"/>
                <a:ext cx="55194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𝒇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𝒄𝒌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	- Charakteristická válcová pevnost betonu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Obdélník 24">
                <a:extLst>
                  <a:ext uri="{FF2B5EF4-FFF2-40B4-BE49-F238E27FC236}">
                    <a16:creationId xmlns:a16="http://schemas.microsoft.com/office/drawing/2014/main" id="{35FC4786-0007-DA3C-DCD0-46E76E9A97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8" y="4313214"/>
                <a:ext cx="5519460" cy="369332"/>
              </a:xfrm>
              <a:prstGeom prst="rect">
                <a:avLst/>
              </a:prstGeom>
              <a:blipFill>
                <a:blip r:embed="rId6"/>
                <a:stretch>
                  <a:fillRect l="-33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25">
                <a:extLst>
                  <a:ext uri="{FF2B5EF4-FFF2-40B4-BE49-F238E27FC236}">
                    <a16:creationId xmlns:a16="http://schemas.microsoft.com/office/drawing/2014/main" id="{4E2622C6-19F1-F25E-ECDD-51DBB7248560}"/>
                  </a:ext>
                </a:extLst>
              </p:cNvPr>
              <p:cNvSpPr/>
              <p:nvPr/>
            </p:nvSpPr>
            <p:spPr>
              <a:xfrm>
                <a:off x="675898" y="4732666"/>
                <a:ext cx="47243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𝑬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𝒄𝒎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	- </a:t>
                </a:r>
                <a:r>
                  <a:rPr lang="cs-CZ" dirty="0" err="1">
                    <a:solidFill>
                      <a:schemeClr val="tx1"/>
                    </a:solidFill>
                  </a:rPr>
                  <a:t>Sečnový</a:t>
                </a:r>
                <a:r>
                  <a:rPr lang="cs-CZ" dirty="0">
                    <a:solidFill>
                      <a:schemeClr val="tx1"/>
                    </a:solidFill>
                  </a:rPr>
                  <a:t> modul pružnosti betonu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Obdélník 25">
                <a:extLst>
                  <a:ext uri="{FF2B5EF4-FFF2-40B4-BE49-F238E27FC236}">
                    <a16:creationId xmlns:a16="http://schemas.microsoft.com/office/drawing/2014/main" id="{4E2622C6-19F1-F25E-ECDD-51DBB7248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8" y="4732666"/>
                <a:ext cx="4724370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délník 26">
                <a:extLst>
                  <a:ext uri="{FF2B5EF4-FFF2-40B4-BE49-F238E27FC236}">
                    <a16:creationId xmlns:a16="http://schemas.microsoft.com/office/drawing/2014/main" id="{51714A5E-9135-C32B-B547-F132540F21A4}"/>
                  </a:ext>
                </a:extLst>
              </p:cNvPr>
              <p:cNvSpPr/>
              <p:nvPr/>
            </p:nvSpPr>
            <p:spPr>
              <a:xfrm>
                <a:off x="675898" y="5099754"/>
                <a:ext cx="8853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𝜸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	- Součinitel spolehlivosti materiálu pro </a:t>
                </a:r>
                <a:r>
                  <a:rPr lang="cs-CZ" dirty="0" err="1">
                    <a:solidFill>
                      <a:schemeClr val="tx1"/>
                    </a:solidFill>
                  </a:rPr>
                  <a:t>spřahovací</a:t>
                </a:r>
                <a:r>
                  <a:rPr lang="cs-CZ" dirty="0">
                    <a:solidFill>
                      <a:schemeClr val="tx1"/>
                    </a:solidFill>
                  </a:rPr>
                  <a:t> trny s hlavou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𝜸</m:t>
                        </m:r>
                      </m:e>
                      <m:sub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sub>
                    </m:sSub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𝟐𝟓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Obdélník 26">
                <a:extLst>
                  <a:ext uri="{FF2B5EF4-FFF2-40B4-BE49-F238E27FC236}">
                    <a16:creationId xmlns:a16="http://schemas.microsoft.com/office/drawing/2014/main" id="{51714A5E-9135-C32B-B547-F132540F2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8" y="5099754"/>
                <a:ext cx="8853642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28">
                <a:extLst>
                  <a:ext uri="{FF2B5EF4-FFF2-40B4-BE49-F238E27FC236}">
                    <a16:creationId xmlns:a16="http://schemas.microsoft.com/office/drawing/2014/main" id="{344F5968-51C2-ED9D-9599-1157A9AE8CE6}"/>
                  </a:ext>
                </a:extLst>
              </p:cNvPr>
              <p:cNvSpPr/>
              <p:nvPr/>
            </p:nvSpPr>
            <p:spPr>
              <a:xfrm>
                <a:off x="7054367" y="3861048"/>
                <a:ext cx="453739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𝒔𝒄</m:t>
                                </m:r>
                              </m:sub>
                            </m:sSub>
                          </m:num>
                          <m:den>
                            <m:r>
                              <a:rPr lang="cs-CZ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𝒅</m:t>
                            </m:r>
                          </m:den>
                        </m:f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	pro  </a:t>
                </a:r>
                <a14:m>
                  <m:oMath xmlns:m="http://schemas.openxmlformats.org/officeDocument/2006/math">
                    <m:r>
                      <a:rPr lang="cs-CZ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𝒔𝒄</m:t>
                            </m:r>
                          </m:sub>
                        </m:sSub>
                      </m:num>
                      <m:den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den>
                    </m:f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𝟒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Obdélník 28">
                <a:extLst>
                  <a:ext uri="{FF2B5EF4-FFF2-40B4-BE49-F238E27FC236}">
                    <a16:creationId xmlns:a16="http://schemas.microsoft.com/office/drawing/2014/main" id="{344F5968-51C2-ED9D-9599-1157A9AE8C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367" y="3861048"/>
                <a:ext cx="4537396" cy="506870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délník 29">
                <a:extLst>
                  <a:ext uri="{FF2B5EF4-FFF2-40B4-BE49-F238E27FC236}">
                    <a16:creationId xmlns:a16="http://schemas.microsoft.com/office/drawing/2014/main" id="{9F3DF138-770F-A26A-0E95-DB02A40F2090}"/>
                  </a:ext>
                </a:extLst>
              </p:cNvPr>
              <p:cNvSpPr/>
              <p:nvPr/>
            </p:nvSpPr>
            <p:spPr>
              <a:xfrm>
                <a:off x="7054367" y="4310761"/>
                <a:ext cx="4300152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			pro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𝒔𝒄</m:t>
                            </m:r>
                          </m:sub>
                        </m:sSub>
                      </m:num>
                      <m:den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den>
                    </m:f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𝟒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Obdélník 29">
                <a:extLst>
                  <a:ext uri="{FF2B5EF4-FFF2-40B4-BE49-F238E27FC236}">
                    <a16:creationId xmlns:a16="http://schemas.microsoft.com/office/drawing/2014/main" id="{9F3DF138-770F-A26A-0E95-DB02A40F2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367" y="4310761"/>
                <a:ext cx="4300152" cy="496611"/>
              </a:xfrm>
              <a:prstGeom prst="rect">
                <a:avLst/>
              </a:prstGeom>
              <a:blipFill>
                <a:blip r:embed="rId10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délník 19">
                <a:extLst>
                  <a:ext uri="{FF2B5EF4-FFF2-40B4-BE49-F238E27FC236}">
                    <a16:creationId xmlns:a16="http://schemas.microsoft.com/office/drawing/2014/main" id="{242149F1-F73A-DD2A-018B-F803ED6CC8F9}"/>
                  </a:ext>
                </a:extLst>
              </p:cNvPr>
              <p:cNvSpPr/>
              <p:nvPr/>
            </p:nvSpPr>
            <p:spPr>
              <a:xfrm>
                <a:off x="675898" y="5499469"/>
                <a:ext cx="5327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𝒅</m:t>
                    </m:r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  	- Průměr dříku trnu: použijte 16-22 mm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Obdélník 19">
                <a:extLst>
                  <a:ext uri="{FF2B5EF4-FFF2-40B4-BE49-F238E27FC236}">
                    <a16:creationId xmlns:a16="http://schemas.microsoft.com/office/drawing/2014/main" id="{242149F1-F73A-DD2A-018B-F803ED6CC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98" y="5499469"/>
                <a:ext cx="5327099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43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BB24-157B-C317-6D02-5B12304A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Spřažení – Trny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086EF-A687-B05C-D434-9BB10808D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Redukce únosnosti </a:t>
            </a:r>
            <a:r>
              <a:rPr lang="cs-CZ" dirty="0" err="1"/>
              <a:t>spřahovacích</a:t>
            </a:r>
            <a:r>
              <a:rPr lang="cs-CZ" dirty="0"/>
              <a:t> trnů </a:t>
            </a:r>
            <a:r>
              <a:rPr lang="cs-CZ" dirty="0" err="1"/>
              <a:t>přenásobením</a:t>
            </a:r>
            <a:r>
              <a:rPr lang="cs-CZ" dirty="0"/>
              <a:t> únosnosti v plné desce dílčím součinitelem na základě orientace vln trapézového plechu.</a:t>
            </a:r>
          </a:p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13">
                <a:extLst>
                  <a:ext uri="{FF2B5EF4-FFF2-40B4-BE49-F238E27FC236}">
                    <a16:creationId xmlns:a16="http://schemas.microsoft.com/office/drawing/2014/main" id="{0A34D593-D7D3-D789-8844-D31938364043}"/>
                  </a:ext>
                </a:extLst>
              </p:cNvPr>
              <p:cNvSpPr/>
              <p:nvPr/>
            </p:nvSpPr>
            <p:spPr>
              <a:xfrm>
                <a:off x="1434447" y="4936108"/>
                <a:ext cx="3034933" cy="723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𝒍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𝟎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𝟔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𝒔𝒄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Obdélník 13">
                <a:extLst>
                  <a:ext uri="{FF2B5EF4-FFF2-40B4-BE49-F238E27FC236}">
                    <a16:creationId xmlns:a16="http://schemas.microsoft.com/office/drawing/2014/main" id="{0A34D593-D7D3-D789-8844-D31938364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47" y="4936108"/>
                <a:ext cx="3034933" cy="7232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26">
                <a:extLst>
                  <a:ext uri="{FF2B5EF4-FFF2-40B4-BE49-F238E27FC236}">
                    <a16:creationId xmlns:a16="http://schemas.microsoft.com/office/drawing/2014/main" id="{1F1B60B4-7721-6658-2F08-82CAF55F92B2}"/>
                  </a:ext>
                </a:extLst>
              </p:cNvPr>
              <p:cNvSpPr/>
              <p:nvPr/>
            </p:nvSpPr>
            <p:spPr>
              <a:xfrm>
                <a:off x="767408" y="5733256"/>
                <a:ext cx="11059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𝒏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 	– počet trnů vedle sebe v jedné vlně z pohledu příčného řezu nosníkem, nedosazuje se více jak 2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Obdélník 26">
                <a:extLst>
                  <a:ext uri="{FF2B5EF4-FFF2-40B4-BE49-F238E27FC236}">
                    <a16:creationId xmlns:a16="http://schemas.microsoft.com/office/drawing/2014/main" id="{1F1B60B4-7721-6658-2F08-82CAF55F9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5733256"/>
                <a:ext cx="1105943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19">
            <a:extLst>
              <a:ext uri="{FF2B5EF4-FFF2-40B4-BE49-F238E27FC236}">
                <a16:creationId xmlns:a16="http://schemas.microsoft.com/office/drawing/2014/main" id="{830095FF-F418-6E41-49D5-3DAEAD144C78}"/>
              </a:ext>
            </a:extLst>
          </p:cNvPr>
          <p:cNvSpPr/>
          <p:nvPr/>
        </p:nvSpPr>
        <p:spPr>
          <a:xfrm>
            <a:off x="1695938" y="2975232"/>
            <a:ext cx="3896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Žebra rovnoběžně s nosníkem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B223B697-C87A-34ED-EAC0-6CF1453C4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74" y="3300506"/>
            <a:ext cx="5693696" cy="1591646"/>
          </a:xfrm>
          <a:prstGeom prst="rect">
            <a:avLst/>
          </a:prstGeom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DEBB3925-BD5A-1E38-7FEA-C027FB552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019" y="3316931"/>
            <a:ext cx="4925843" cy="16085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30">
                <a:extLst>
                  <a:ext uri="{FF2B5EF4-FFF2-40B4-BE49-F238E27FC236}">
                    <a16:creationId xmlns:a16="http://schemas.microsoft.com/office/drawing/2014/main" id="{16457956-9E04-EE15-0DB0-852679D3F1AD}"/>
                  </a:ext>
                </a:extLst>
              </p:cNvPr>
              <p:cNvSpPr/>
              <p:nvPr/>
            </p:nvSpPr>
            <p:spPr>
              <a:xfrm>
                <a:off x="7087089" y="4869160"/>
                <a:ext cx="3670492" cy="723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𝟎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f>
                        <m:f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𝒔𝒄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𝒌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𝒕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bdélník 30">
                <a:extLst>
                  <a:ext uri="{FF2B5EF4-FFF2-40B4-BE49-F238E27FC236}">
                    <a16:creationId xmlns:a16="http://schemas.microsoft.com/office/drawing/2014/main" id="{16457956-9E04-EE15-0DB0-852679D3F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89" y="4869160"/>
                <a:ext cx="3670492" cy="723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31">
                <a:extLst>
                  <a:ext uri="{FF2B5EF4-FFF2-40B4-BE49-F238E27FC236}">
                    <a16:creationId xmlns:a16="http://schemas.microsoft.com/office/drawing/2014/main" id="{3E2D50F3-9431-59EB-0E07-7E7008EE958C}"/>
                  </a:ext>
                </a:extLst>
              </p:cNvPr>
              <p:cNvSpPr/>
              <p:nvPr/>
            </p:nvSpPr>
            <p:spPr>
              <a:xfrm>
                <a:off x="778278" y="6069923"/>
                <a:ext cx="5485797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	– limit součinitele </a:t>
                </a:r>
                <a:r>
                  <a:rPr lang="cs-CZ" i="1" dirty="0" err="1">
                    <a:solidFill>
                      <a:schemeClr val="tx1"/>
                    </a:solidFill>
                  </a:rPr>
                  <a:t>k</a:t>
                </a:r>
                <a:r>
                  <a:rPr lang="cs-CZ" i="1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cs-CZ" dirty="0">
                    <a:solidFill>
                      <a:schemeClr val="tx1"/>
                    </a:solidFill>
                  </a:rPr>
                  <a:t> dle následující tabulky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bdélník 31">
                <a:extLst>
                  <a:ext uri="{FF2B5EF4-FFF2-40B4-BE49-F238E27FC236}">
                    <a16:creationId xmlns:a16="http://schemas.microsoft.com/office/drawing/2014/main" id="{3E2D50F3-9431-59EB-0E07-7E7008EE9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8" y="6069923"/>
                <a:ext cx="5485797" cy="381515"/>
              </a:xfrm>
              <a:prstGeom prst="rect">
                <a:avLst/>
              </a:prstGeom>
              <a:blipFill>
                <a:blip r:embed="rId7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27">
            <a:extLst>
              <a:ext uri="{FF2B5EF4-FFF2-40B4-BE49-F238E27FC236}">
                <a16:creationId xmlns:a16="http://schemas.microsoft.com/office/drawing/2014/main" id="{77ED4375-1093-3578-5F02-FE9D193E4662}"/>
              </a:ext>
            </a:extLst>
          </p:cNvPr>
          <p:cNvSpPr/>
          <p:nvPr/>
        </p:nvSpPr>
        <p:spPr>
          <a:xfrm>
            <a:off x="7084509" y="2975232"/>
            <a:ext cx="347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Žebra kolmo k nosníku</a:t>
            </a:r>
          </a:p>
        </p:txBody>
      </p:sp>
    </p:spTree>
    <p:extLst>
      <p:ext uri="{BB962C8B-B14F-4D97-AF65-F5344CB8AC3E}">
        <p14:creationId xmlns:p14="http://schemas.microsoft.com/office/powerpoint/2010/main" val="4205331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CDDB-752D-71C3-EDB1-986B1A56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Spřažení – Trny </a:t>
            </a:r>
            <a:endParaRPr lang="en-US" dirty="0"/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19751832-06E5-BA35-7120-4123EBAE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" y="2818319"/>
            <a:ext cx="6473763" cy="3130171"/>
          </a:xfrm>
          <a:prstGeom prst="rect">
            <a:avLst/>
          </a:prstGeom>
        </p:spPr>
      </p:pic>
      <p:pic>
        <p:nvPicPr>
          <p:cNvPr id="5" name="Obrázek 18">
            <a:extLst>
              <a:ext uri="{FF2B5EF4-FFF2-40B4-BE49-F238E27FC236}">
                <a16:creationId xmlns:a16="http://schemas.microsoft.com/office/drawing/2014/main" id="{7562B92B-8AED-B537-C8B4-1AE0979C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59" y="2448597"/>
            <a:ext cx="5652741" cy="35569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17">
                <a:extLst>
                  <a:ext uri="{FF2B5EF4-FFF2-40B4-BE49-F238E27FC236}">
                    <a16:creationId xmlns:a16="http://schemas.microsoft.com/office/drawing/2014/main" id="{D175992B-CE00-7753-3C25-BCA6C88621DB}"/>
                  </a:ext>
                </a:extLst>
              </p:cNvPr>
              <p:cNvSpPr/>
              <p:nvPr/>
            </p:nvSpPr>
            <p:spPr>
              <a:xfrm>
                <a:off x="645350" y="1797382"/>
                <a:ext cx="5562741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𝒕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	  - limit součinitele </a:t>
                </a:r>
                <a:r>
                  <a:rPr lang="cs-CZ" i="1" dirty="0" err="1">
                    <a:solidFill>
                      <a:schemeClr val="tx1"/>
                    </a:solidFill>
                  </a:rPr>
                  <a:t>k</a:t>
                </a:r>
                <a:r>
                  <a:rPr lang="cs-CZ" i="1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cs-CZ" dirty="0">
                    <a:solidFill>
                      <a:schemeClr val="tx1"/>
                    </a:solidFill>
                  </a:rPr>
                  <a:t> dle následující tabulky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bdélník 17">
                <a:extLst>
                  <a:ext uri="{FF2B5EF4-FFF2-40B4-BE49-F238E27FC236}">
                    <a16:creationId xmlns:a16="http://schemas.microsoft.com/office/drawing/2014/main" id="{D175992B-CE00-7753-3C25-BCA6C8862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50" y="1797382"/>
                <a:ext cx="5562741" cy="381515"/>
              </a:xfrm>
              <a:prstGeom prst="rect">
                <a:avLst/>
              </a:prstGeom>
              <a:blipFill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20">
            <a:extLst>
              <a:ext uri="{FF2B5EF4-FFF2-40B4-BE49-F238E27FC236}">
                <a16:creationId xmlns:a16="http://schemas.microsoft.com/office/drawing/2014/main" id="{0EB99085-8BF9-9D14-7B99-F674C70786C7}"/>
              </a:ext>
            </a:extLst>
          </p:cNvPr>
          <p:cNvSpPr/>
          <p:nvPr/>
        </p:nvSpPr>
        <p:spPr>
          <a:xfrm>
            <a:off x="7886415" y="1803473"/>
            <a:ext cx="3585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Další konstrukční zásady a limity </a:t>
            </a:r>
            <a:r>
              <a:rPr lang="en-GB" b="1" u="sng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cs-CZ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1CF7-7A63-2AFC-8BDB-AE30D263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Spřažení – Trny </a:t>
            </a:r>
            <a:endParaRPr lang="en-US" dirty="0"/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E02C5627-9002-1209-9BDD-79DA1FDE20DB}"/>
              </a:ext>
            </a:extLst>
          </p:cNvPr>
          <p:cNvSpPr txBox="1"/>
          <p:nvPr/>
        </p:nvSpPr>
        <p:spPr>
          <a:xfrm>
            <a:off x="425116" y="978568"/>
            <a:ext cx="473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</p:txBody>
      </p:sp>
      <p:sp>
        <p:nvSpPr>
          <p:cNvPr id="7" name="Obdélník 12">
            <a:extLst>
              <a:ext uri="{FF2B5EF4-FFF2-40B4-BE49-F238E27FC236}">
                <a16:creationId xmlns:a16="http://schemas.microsoft.com/office/drawing/2014/main" id="{295CE83F-373B-3A86-A25F-F401E76642B8}"/>
              </a:ext>
            </a:extLst>
          </p:cNvPr>
          <p:cNvSpPr/>
          <p:nvPr/>
        </p:nvSpPr>
        <p:spPr>
          <a:xfrm>
            <a:off x="425116" y="1508546"/>
            <a:ext cx="11457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cs typeface="Calibri" panose="020F0502020204030204" pitchFamily="34" charset="0"/>
              </a:rPr>
              <a:t>Požadovaný počet trnů</a:t>
            </a:r>
          </a:p>
          <a:p>
            <a:endParaRPr lang="cs-CZ" b="1" u="sng" dirty="0">
              <a:cs typeface="Calibri" panose="020F0502020204030204" pitchFamily="34" charset="0"/>
            </a:endParaRPr>
          </a:p>
        </p:txBody>
      </p:sp>
      <p:sp>
        <p:nvSpPr>
          <p:cNvPr id="8" name="Obdélník 6">
            <a:extLst>
              <a:ext uri="{FF2B5EF4-FFF2-40B4-BE49-F238E27FC236}">
                <a16:creationId xmlns:a16="http://schemas.microsoft.com/office/drawing/2014/main" id="{DFAE1289-4247-156E-A275-424AFC5E3C21}"/>
              </a:ext>
            </a:extLst>
          </p:cNvPr>
          <p:cNvSpPr/>
          <p:nvPr/>
        </p:nvSpPr>
        <p:spPr>
          <a:xfrm>
            <a:off x="4652595" y="2160358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plné spřažení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13">
                <a:extLst>
                  <a:ext uri="{FF2B5EF4-FFF2-40B4-BE49-F238E27FC236}">
                    <a16:creationId xmlns:a16="http://schemas.microsoft.com/office/drawing/2014/main" id="{8E55C85F-A278-12DB-44CB-35E7FE1722D2}"/>
                  </a:ext>
                </a:extLst>
              </p:cNvPr>
              <p:cNvSpPr/>
              <p:nvPr/>
            </p:nvSpPr>
            <p:spPr>
              <a:xfrm>
                <a:off x="4632750" y="2691306"/>
                <a:ext cx="1482970" cy="669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𝑹𝒅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Obdélník 13">
                <a:extLst>
                  <a:ext uri="{FF2B5EF4-FFF2-40B4-BE49-F238E27FC236}">
                    <a16:creationId xmlns:a16="http://schemas.microsoft.com/office/drawing/2014/main" id="{8E55C85F-A278-12DB-44CB-35E7FE172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750" y="2691306"/>
                <a:ext cx="1482970" cy="669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délník 14">
                <a:extLst>
                  <a:ext uri="{FF2B5EF4-FFF2-40B4-BE49-F238E27FC236}">
                    <a16:creationId xmlns:a16="http://schemas.microsoft.com/office/drawing/2014/main" id="{B3DCEB02-D1E0-C336-D108-926B2BB6A8BD}"/>
                  </a:ext>
                </a:extLst>
              </p:cNvPr>
              <p:cNvSpPr/>
              <p:nvPr/>
            </p:nvSpPr>
            <p:spPr>
              <a:xfrm>
                <a:off x="4656603" y="3839770"/>
                <a:ext cx="1490986" cy="669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𝑹𝒅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Obdélník 14">
                <a:extLst>
                  <a:ext uri="{FF2B5EF4-FFF2-40B4-BE49-F238E27FC236}">
                    <a16:creationId xmlns:a16="http://schemas.microsoft.com/office/drawing/2014/main" id="{B3DCEB02-D1E0-C336-D108-926B2BB6A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03" y="3839770"/>
                <a:ext cx="1490986" cy="669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5">
            <a:extLst>
              <a:ext uri="{FF2B5EF4-FFF2-40B4-BE49-F238E27FC236}">
                <a16:creationId xmlns:a16="http://schemas.microsoft.com/office/drawing/2014/main" id="{72C3D4E7-5E44-D2BB-C042-D1CE02B15770}"/>
              </a:ext>
            </a:extLst>
          </p:cNvPr>
          <p:cNvSpPr/>
          <p:nvPr/>
        </p:nvSpPr>
        <p:spPr>
          <a:xfrm>
            <a:off x="470191" y="4797152"/>
            <a:ext cx="10162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Požadovaný počet trnů lze rozmístit mezi místem největšího kladného momentu v poli a sousední podporou.</a:t>
            </a:r>
          </a:p>
          <a:p>
            <a:r>
              <a:rPr lang="cs-CZ" sz="2400" dirty="0"/>
              <a:t>U prostého nosníku se musí být možné rozmístit požadovaný počet trnů na ½ délky nosníku</a:t>
            </a:r>
            <a:endParaRPr lang="en-GB" sz="2400" dirty="0"/>
          </a:p>
        </p:txBody>
      </p:sp>
      <p:sp>
        <p:nvSpPr>
          <p:cNvPr id="12" name="Obdélník 16">
            <a:extLst>
              <a:ext uri="{FF2B5EF4-FFF2-40B4-BE49-F238E27FC236}">
                <a16:creationId xmlns:a16="http://schemas.microsoft.com/office/drawing/2014/main" id="{33C294BC-27A8-C472-1C83-100FC0727639}"/>
              </a:ext>
            </a:extLst>
          </p:cNvPr>
          <p:cNvSpPr/>
          <p:nvPr/>
        </p:nvSpPr>
        <p:spPr>
          <a:xfrm>
            <a:off x="6803930" y="2250435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částečné spřažení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délník 17">
                <a:extLst>
                  <a:ext uri="{FF2B5EF4-FFF2-40B4-BE49-F238E27FC236}">
                    <a16:creationId xmlns:a16="http://schemas.microsoft.com/office/drawing/2014/main" id="{89C0107B-7F63-9815-65A3-6CFE82CBB5B9}"/>
                  </a:ext>
                </a:extLst>
              </p:cNvPr>
              <p:cNvSpPr/>
              <p:nvPr/>
            </p:nvSpPr>
            <p:spPr>
              <a:xfrm>
                <a:off x="6913360" y="2720644"/>
                <a:ext cx="1482970" cy="669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𝑹𝒅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Obdélník 17">
                <a:extLst>
                  <a:ext uri="{FF2B5EF4-FFF2-40B4-BE49-F238E27FC236}">
                    <a16:creationId xmlns:a16="http://schemas.microsoft.com/office/drawing/2014/main" id="{89C0107B-7F63-9815-65A3-6CFE82CBB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360" y="2720644"/>
                <a:ext cx="1482970" cy="669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délník 18">
                <a:extLst>
                  <a:ext uri="{FF2B5EF4-FFF2-40B4-BE49-F238E27FC236}">
                    <a16:creationId xmlns:a16="http://schemas.microsoft.com/office/drawing/2014/main" id="{4221D65F-739F-9402-56B2-0784AD870C2A}"/>
                  </a:ext>
                </a:extLst>
              </p:cNvPr>
              <p:cNvSpPr/>
              <p:nvPr/>
            </p:nvSpPr>
            <p:spPr>
              <a:xfrm>
                <a:off x="6983498" y="3839770"/>
                <a:ext cx="1490986" cy="669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𝑹𝒅</m:t>
                              </m:r>
                            </m:sub>
                          </m:s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Obdélník 18">
                <a:extLst>
                  <a:ext uri="{FF2B5EF4-FFF2-40B4-BE49-F238E27FC236}">
                    <a16:creationId xmlns:a16="http://schemas.microsoft.com/office/drawing/2014/main" id="{4221D65F-739F-9402-56B2-0784AD870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98" y="3839770"/>
                <a:ext cx="1490986" cy="669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20">
            <a:extLst>
              <a:ext uri="{FF2B5EF4-FFF2-40B4-BE49-F238E27FC236}">
                <a16:creationId xmlns:a16="http://schemas.microsoft.com/office/drawing/2014/main" id="{BB3867B8-3788-1A9F-4DB0-17DCD25C9DF4}"/>
              </a:ext>
            </a:extLst>
          </p:cNvPr>
          <p:cNvSpPr/>
          <p:nvPr/>
        </p:nvSpPr>
        <p:spPr>
          <a:xfrm>
            <a:off x="911424" y="2864020"/>
            <a:ext cx="7995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Žebra rovnoběžně s nosníkem</a:t>
            </a:r>
          </a:p>
        </p:txBody>
      </p:sp>
      <p:sp>
        <p:nvSpPr>
          <p:cNvPr id="17" name="Obdélník 21">
            <a:extLst>
              <a:ext uri="{FF2B5EF4-FFF2-40B4-BE49-F238E27FC236}">
                <a16:creationId xmlns:a16="http://schemas.microsoft.com/office/drawing/2014/main" id="{D7586540-29BD-F844-D10B-B2BD4DCC346A}"/>
              </a:ext>
            </a:extLst>
          </p:cNvPr>
          <p:cNvSpPr/>
          <p:nvPr/>
        </p:nvSpPr>
        <p:spPr>
          <a:xfrm>
            <a:off x="911424" y="3989552"/>
            <a:ext cx="7995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Žebra kolmo k nosníku</a:t>
            </a:r>
          </a:p>
        </p:txBody>
      </p:sp>
    </p:spTree>
    <p:extLst>
      <p:ext uri="{BB962C8B-B14F-4D97-AF65-F5344CB8AC3E}">
        <p14:creationId xmlns:p14="http://schemas.microsoft.com/office/powerpoint/2010/main" val="336062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0B06-4AE8-DEA2-BFEC-541A17B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Semestrální projekt – Patrové garáže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DD5-FDA0-4505-2991-443050CC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1439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Dispozice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Stropní konstrukce - spřažená stropnice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prolamovaný průvlak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Plnostěnný sloup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Přípoje stropnice a průvlaku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Příhradová ztužidla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Patka sloupu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09154D-5C56-5926-9DC1-113D532C3587}"/>
              </a:ext>
            </a:extLst>
          </p:cNvPr>
          <p:cNvSpPr txBox="1">
            <a:spLocks/>
          </p:cNvSpPr>
          <p:nvPr/>
        </p:nvSpPr>
        <p:spPr>
          <a:xfrm>
            <a:off x="6528048" y="1484785"/>
            <a:ext cx="5414392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Harmonogram</a:t>
            </a:r>
          </a:p>
          <a:p>
            <a:endParaRPr lang="cs-CZ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80A1C9-3C5C-F9AE-2D52-7378A844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150252"/>
              </p:ext>
            </p:extLst>
          </p:nvPr>
        </p:nvGraphicFramePr>
        <p:xfrm>
          <a:off x="6575280" y="2033737"/>
          <a:ext cx="5414392" cy="4203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872">
                  <a:extLst>
                    <a:ext uri="{9D8B030D-6E8A-4147-A177-3AD203B41FA5}">
                      <a16:colId xmlns:a16="http://schemas.microsoft.com/office/drawing/2014/main" val="42493373"/>
                    </a:ext>
                  </a:extLst>
                </a:gridCol>
                <a:gridCol w="4525520">
                  <a:extLst>
                    <a:ext uri="{9D8B030D-6E8A-4147-A177-3AD203B41FA5}">
                      <a16:colId xmlns:a16="http://schemas.microsoft.com/office/drawing/2014/main" val="3491423515"/>
                    </a:ext>
                  </a:extLst>
                </a:gridCol>
              </a:tblGrid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9/19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Dispozice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3613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u="none" strike="noStrike" noProof="0" dirty="0">
                          <a:effectLst/>
                        </a:rPr>
                        <a:t>9/26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noProof="0" dirty="0">
                          <a:effectLst/>
                        </a:rPr>
                        <a:t>Střešní konstrukce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9529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noProof="0" dirty="0">
                          <a:effectLst/>
                        </a:rPr>
                        <a:t>10/3 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noProof="0" dirty="0">
                          <a:effectLst/>
                        </a:rPr>
                        <a:t>Stropní konstrukce - spřažená stropnice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6384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10/10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7778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10/17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Stropní konstrukce - prolamovaný průvlak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793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10/24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Sloup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8710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10/31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Přípoje stropnice a průvlaku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7453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Zrušeno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5981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11/14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 - Přesunout na pondělí/úterý?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68734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Ztužidla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428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11/28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Patka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65613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12/5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4108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12/12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 err="1">
                          <a:effectLst/>
                        </a:rPr>
                        <a:t>Konzultace+Zápočet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6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49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4BAD-7500-AA6C-253A-E888E03F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Stropnice – Spřažení – Trny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FB8F1-B03D-0607-F197-6505CEC1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17232"/>
            <a:ext cx="10972800" cy="608932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https://koeco.net/media/pages/produkte/kopfbolzen-sd/3e75cb8615-1725532144/datasheet_shear_connectors_sd_en.pdf</a:t>
            </a:r>
            <a:r>
              <a:rPr lang="cs-CZ" sz="1600" dirty="0"/>
              <a:t> </a:t>
            </a:r>
            <a:endParaRPr lang="en-US" sz="1600" dirty="0"/>
          </a:p>
        </p:txBody>
      </p:sp>
      <p:pic>
        <p:nvPicPr>
          <p:cNvPr id="4" name="Obrázek 9">
            <a:extLst>
              <a:ext uri="{FF2B5EF4-FFF2-40B4-BE49-F238E27FC236}">
                <a16:creationId xmlns:a16="http://schemas.microsoft.com/office/drawing/2014/main" id="{E3CF0656-7C36-9043-D5E1-B5D935CD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319132"/>
            <a:ext cx="4319081" cy="2704289"/>
          </a:xfrm>
          <a:prstGeom prst="rect">
            <a:avLst/>
          </a:prstGeom>
        </p:spPr>
      </p:pic>
      <p:pic>
        <p:nvPicPr>
          <p:cNvPr id="5" name="Obrázek 11">
            <a:extLst>
              <a:ext uri="{FF2B5EF4-FFF2-40B4-BE49-F238E27FC236}">
                <a16:creationId xmlns:a16="http://schemas.microsoft.com/office/drawing/2014/main" id="{E3766584-07D2-A281-0557-B0CFEA6E1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92089"/>
            <a:ext cx="5680953" cy="25583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53DCD4-46D2-A088-1136-70C9A03CD1EC}"/>
              </a:ext>
            </a:extLst>
          </p:cNvPr>
          <p:cNvSpPr txBox="1">
            <a:spLocks/>
          </p:cNvSpPr>
          <p:nvPr/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Sortiment spřahovacích trnů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9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A9B8-7E4B-92AB-4DC0-7C409A17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0CF9-CEF4-77D8-B0EA-4059FB65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a posouzení 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Stropní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Zatížení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Trapézový plech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Stropnice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MSÚ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MSP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 err="1"/>
              <a:t>Spřahovací</a:t>
            </a:r>
            <a:r>
              <a:rPr lang="cs-CZ" dirty="0"/>
              <a:t> trny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A8D-9B61-59DE-6F45-2E1B1042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C41C-4DF9-ABC7-C42B-052D88FB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Dispozice: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Půdorys</a:t>
            </a:r>
            <a:r>
              <a:rPr lang="en-US" dirty="0"/>
              <a:t>, </a:t>
            </a:r>
            <a:r>
              <a:rPr lang="cs-CZ" dirty="0"/>
              <a:t>příčný a podélný řez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Stálé, sněhem, větrem, užitné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Střešní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Trapézový plech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DA7A-6922-1489-DEAC-C1EFB11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cvičení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485E-AB1F-5FB4-B55A-1B0B3177B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stropní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Trapézový plech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Montážní stav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Spřažená stropnice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Montážní stav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MSÚ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MSP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cs-CZ" dirty="0"/>
              <a:t>Spřažení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E67FF0-D9F8-BC44-6481-30B36B84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40" y="1628800"/>
            <a:ext cx="5586596" cy="39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226CF-13D1-CACE-E0E3-1A489CF389FB}"/>
              </a:ext>
            </a:extLst>
          </p:cNvPr>
          <p:cNvSpPr txBox="1"/>
          <p:nvPr/>
        </p:nvSpPr>
        <p:spPr>
          <a:xfrm>
            <a:off x="8040216" y="5652447"/>
            <a:ext cx="3987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https://eluc.ikap.cz/verejne/lekce/2211</a:t>
            </a:r>
            <a:r>
              <a:rPr lang="cs-CZ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48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DA7A-6922-1489-DEAC-C1EFB11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485E-AB1F-5FB4-B55A-1B0B3177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4838328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Prefab</a:t>
            </a:r>
            <a:r>
              <a:rPr lang="cs-CZ" dirty="0"/>
              <a:t> ŽB panely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Prefab</a:t>
            </a:r>
            <a:r>
              <a:rPr lang="cs-CZ" dirty="0"/>
              <a:t> sendvičové panely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Monolitická ŽB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Ocelobetonová spřažená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Ocelová konstrukce</a:t>
            </a:r>
          </a:p>
        </p:txBody>
      </p:sp>
      <p:pic>
        <p:nvPicPr>
          <p:cNvPr id="4" name="Obrázek 9">
            <a:extLst>
              <a:ext uri="{FF2B5EF4-FFF2-40B4-BE49-F238E27FC236}">
                <a16:creationId xmlns:a16="http://schemas.microsoft.com/office/drawing/2014/main" id="{D562276E-662D-7CCB-A79B-81ECFC8A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2132856"/>
            <a:ext cx="6829148" cy="4133721"/>
          </a:xfrm>
          <a:prstGeom prst="rect">
            <a:avLst/>
          </a:prstGeom>
        </p:spPr>
      </p:pic>
      <p:sp>
        <p:nvSpPr>
          <p:cNvPr id="9" name="Násobení 10">
            <a:extLst>
              <a:ext uri="{FF2B5EF4-FFF2-40B4-BE49-F238E27FC236}">
                <a16:creationId xmlns:a16="http://schemas.microsoft.com/office/drawing/2014/main" id="{4523F6B8-8B23-AAFB-8BC7-C2A22779072F}"/>
              </a:ext>
            </a:extLst>
          </p:cNvPr>
          <p:cNvSpPr/>
          <p:nvPr/>
        </p:nvSpPr>
        <p:spPr>
          <a:xfrm>
            <a:off x="7904948" y="5915108"/>
            <a:ext cx="2173706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ásobení 11">
            <a:extLst>
              <a:ext uri="{FF2B5EF4-FFF2-40B4-BE49-F238E27FC236}">
                <a16:creationId xmlns:a16="http://schemas.microsoft.com/office/drawing/2014/main" id="{D4B92724-A9DB-4A0E-2BA7-8B1853FC0600}"/>
              </a:ext>
            </a:extLst>
          </p:cNvPr>
          <p:cNvSpPr/>
          <p:nvPr/>
        </p:nvSpPr>
        <p:spPr>
          <a:xfrm>
            <a:off x="9230593" y="4869800"/>
            <a:ext cx="2173706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DA7A-6922-1489-DEAC-C1EFB11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Skladba stropu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485E-AB1F-5FB4-B55A-1B0B3177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4838328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Pojezdová vrstva (vrstvy podlahy)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Železobetonová deska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Trapézový plech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Spřažený ocelový nosník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Prolamovaný průvlak</a:t>
            </a:r>
          </a:p>
        </p:txBody>
      </p:sp>
      <p:pic>
        <p:nvPicPr>
          <p:cNvPr id="4" name="Obrázek 9">
            <a:extLst>
              <a:ext uri="{FF2B5EF4-FFF2-40B4-BE49-F238E27FC236}">
                <a16:creationId xmlns:a16="http://schemas.microsoft.com/office/drawing/2014/main" id="{D562276E-662D-7CCB-A79B-81ECFC8A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2132856"/>
            <a:ext cx="6829148" cy="4133721"/>
          </a:xfrm>
          <a:prstGeom prst="rect">
            <a:avLst/>
          </a:prstGeom>
        </p:spPr>
      </p:pic>
      <p:sp>
        <p:nvSpPr>
          <p:cNvPr id="9" name="Násobení 10">
            <a:extLst>
              <a:ext uri="{FF2B5EF4-FFF2-40B4-BE49-F238E27FC236}">
                <a16:creationId xmlns:a16="http://schemas.microsoft.com/office/drawing/2014/main" id="{4523F6B8-8B23-AAFB-8BC7-C2A22779072F}"/>
              </a:ext>
            </a:extLst>
          </p:cNvPr>
          <p:cNvSpPr/>
          <p:nvPr/>
        </p:nvSpPr>
        <p:spPr>
          <a:xfrm>
            <a:off x="7904948" y="5915108"/>
            <a:ext cx="2173706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ásobení 11">
            <a:extLst>
              <a:ext uri="{FF2B5EF4-FFF2-40B4-BE49-F238E27FC236}">
                <a16:creationId xmlns:a16="http://schemas.microsoft.com/office/drawing/2014/main" id="{D4B92724-A9DB-4A0E-2BA7-8B1853FC0600}"/>
              </a:ext>
            </a:extLst>
          </p:cNvPr>
          <p:cNvSpPr/>
          <p:nvPr/>
        </p:nvSpPr>
        <p:spPr>
          <a:xfrm>
            <a:off x="9230593" y="4869800"/>
            <a:ext cx="2173706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3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DA7A-6922-1489-DEAC-C1EFB11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Spřažení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485E-AB1F-5FB4-B55A-1B0B3177B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Výhodná kombinace materiálů: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Beton – přenáší tlak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Výztuž – přenáší tah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Ocel – přenáší tah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Spřahovací</a:t>
            </a:r>
            <a:r>
              <a:rPr lang="cs-CZ" dirty="0"/>
              <a:t> prvky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Trny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Kozlíky a zarážky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Lišty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E2104E5F-30B1-93DA-FBDE-8FB788B92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4"/>
          <a:stretch/>
        </p:blipFill>
        <p:spPr>
          <a:xfrm>
            <a:off x="4871864" y="3140967"/>
            <a:ext cx="3841324" cy="3244897"/>
          </a:xfrm>
          <a:prstGeom prst="rect">
            <a:avLst/>
          </a:prstGeom>
        </p:spPr>
      </p:pic>
      <p:pic>
        <p:nvPicPr>
          <p:cNvPr id="6" name="Picture 2" descr="Nouvelle homologation européenne pour les connecteurs X-HVB HILTI - Zone  Outillage">
            <a:extLst>
              <a:ext uri="{FF2B5EF4-FFF2-40B4-BE49-F238E27FC236}">
                <a16:creationId xmlns:a16="http://schemas.microsoft.com/office/drawing/2014/main" id="{F9DFB041-E268-0A11-84CE-7323CBB7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69" y="2733469"/>
            <a:ext cx="3184311" cy="17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OWELD Ostrava - Spřahovací trny SD 16 x 100 S235 na konstrukci mostu -  YouTube">
            <a:extLst>
              <a:ext uri="{FF2B5EF4-FFF2-40B4-BE49-F238E27FC236}">
                <a16:creationId xmlns:a16="http://schemas.microsoft.com/office/drawing/2014/main" id="{990BACF2-77A8-BA7D-AEA7-4F3E8CA6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009" y="875851"/>
            <a:ext cx="3185816" cy="17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TAVEBNÍ OBZOR č. 8/2006">
            <a:extLst>
              <a:ext uri="{FF2B5EF4-FFF2-40B4-BE49-F238E27FC236}">
                <a16:creationId xmlns:a16="http://schemas.microsoft.com/office/drawing/2014/main" id="{81019C01-1A54-2D0C-F927-60C3A7C0B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6"/>
          <a:stretch/>
        </p:blipFill>
        <p:spPr bwMode="auto">
          <a:xfrm>
            <a:off x="8752322" y="4589306"/>
            <a:ext cx="3187859" cy="17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9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C70E-A5B8-9AA3-8DBB-3F98F8E5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Spřažený nosník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5C35-2D6F-AD1D-5A95-A513B855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Bednění betonu tvořeno trapézovým plechem</a:t>
            </a:r>
            <a:endParaRPr lang="en-US" dirty="0"/>
          </a:p>
        </p:txBody>
      </p:sp>
      <p:pic>
        <p:nvPicPr>
          <p:cNvPr id="4" name="Picture 4" descr="Spřahování ocelobetonových konstrukcí">
            <a:extLst>
              <a:ext uri="{FF2B5EF4-FFF2-40B4-BE49-F238E27FC236}">
                <a16:creationId xmlns:a16="http://schemas.microsoft.com/office/drawing/2014/main" id="{DF0DE9E1-A61D-A027-98EF-728F1726A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50550"/>
            <a:ext cx="4876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52BAEDFB-286D-24CD-CB7E-B755CAE8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78" y="2222417"/>
            <a:ext cx="5511771" cy="1927654"/>
          </a:xfrm>
          <a:prstGeom prst="rect">
            <a:avLst/>
          </a:prstGeom>
        </p:spPr>
      </p:pic>
      <p:cxnSp>
        <p:nvCxnSpPr>
          <p:cNvPr id="6" name="Přímá spojnice se šipkou 9">
            <a:extLst>
              <a:ext uri="{FF2B5EF4-FFF2-40B4-BE49-F238E27FC236}">
                <a16:creationId xmlns:a16="http://schemas.microsoft.com/office/drawing/2014/main" id="{2A899EF8-4BBE-ACBB-2E95-AE6948F30454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20336" y="3882289"/>
            <a:ext cx="641868" cy="1075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20">
            <a:extLst>
              <a:ext uri="{FF2B5EF4-FFF2-40B4-BE49-F238E27FC236}">
                <a16:creationId xmlns:a16="http://schemas.microsoft.com/office/drawing/2014/main" id="{CA1A52B9-660C-4674-A82E-275F5847AE9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267908" y="3882289"/>
            <a:ext cx="2124236" cy="1075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A6193C-D7F1-AC00-886B-CA61B20415CE}"/>
              </a:ext>
            </a:extLst>
          </p:cNvPr>
          <p:cNvSpPr txBox="1"/>
          <p:nvPr/>
        </p:nvSpPr>
        <p:spPr>
          <a:xfrm>
            <a:off x="3287688" y="4957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Plech nese tíhu mokrého betonu při betonáži</a:t>
            </a:r>
          </a:p>
          <a:p>
            <a:r>
              <a:rPr lang="cs-CZ" dirty="0"/>
              <a:t>Méně prostoru pro realizaci spřažení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ECC32-C37E-0412-CAA6-789352CE83DA}"/>
              </a:ext>
            </a:extLst>
          </p:cNvPr>
          <p:cNvSpPr txBox="1"/>
          <p:nvPr/>
        </p:nvSpPr>
        <p:spPr>
          <a:xfrm>
            <a:off x="7813882" y="4957325"/>
            <a:ext cx="3896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Nutná podpora plechu při betonáži</a:t>
            </a:r>
          </a:p>
          <a:p>
            <a:r>
              <a:rPr lang="cs-CZ" dirty="0"/>
              <a:t>Ale více prostoru pro realizaci spřažení</a:t>
            </a:r>
          </a:p>
        </p:txBody>
      </p:sp>
      <p:sp>
        <p:nvSpPr>
          <p:cNvPr id="18" name="Ovál 7">
            <a:extLst>
              <a:ext uri="{FF2B5EF4-FFF2-40B4-BE49-F238E27FC236}">
                <a16:creationId xmlns:a16="http://schemas.microsoft.com/office/drawing/2014/main" id="{62C66C12-F329-1B9C-1E93-94FAEAAF95EF}"/>
              </a:ext>
            </a:extLst>
          </p:cNvPr>
          <p:cNvSpPr/>
          <p:nvPr/>
        </p:nvSpPr>
        <p:spPr>
          <a:xfrm>
            <a:off x="2927649" y="4725143"/>
            <a:ext cx="4392488" cy="144016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vál 7">
            <a:extLst>
              <a:ext uri="{FF2B5EF4-FFF2-40B4-BE49-F238E27FC236}">
                <a16:creationId xmlns:a16="http://schemas.microsoft.com/office/drawing/2014/main" id="{9B1CC04A-55BF-AA05-852A-E9D60457F577}"/>
              </a:ext>
            </a:extLst>
          </p:cNvPr>
          <p:cNvSpPr/>
          <p:nvPr/>
        </p:nvSpPr>
        <p:spPr>
          <a:xfrm>
            <a:off x="7106815" y="1888481"/>
            <a:ext cx="2016224" cy="241818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24480</TotalTime>
  <Words>2063</Words>
  <Application>Microsoft Office PowerPoint</Application>
  <PresentationFormat>Widescreen</PresentationFormat>
  <Paragraphs>375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Noto Sans</vt:lpstr>
      <vt:lpstr>Wingdings</vt:lpstr>
      <vt:lpstr>Motiv systému Office</vt:lpstr>
      <vt:lpstr>Kovové konstrukce II</vt:lpstr>
      <vt:lpstr>Prezentuje</vt:lpstr>
      <vt:lpstr>Semestrální projekt – Patrové garáže</vt:lpstr>
      <vt:lpstr>Už máte</vt:lpstr>
      <vt:lpstr>Náplň cvičení</vt:lpstr>
      <vt:lpstr>Možná řešení</vt:lpstr>
      <vt:lpstr>Skladba stropu</vt:lpstr>
      <vt:lpstr>Spřažení</vt:lpstr>
      <vt:lpstr>Spřažený nosník</vt:lpstr>
      <vt:lpstr>Trapézový plech</vt:lpstr>
      <vt:lpstr>Trapézový plech</vt:lpstr>
      <vt:lpstr>Trapézový plech</vt:lpstr>
      <vt:lpstr>Stropnice</vt:lpstr>
      <vt:lpstr>Stropnice – při betonáži</vt:lpstr>
      <vt:lpstr>Stropnice – MSÚ ohyb</vt:lpstr>
      <vt:lpstr>Stropnice – MSÚ ohyb</vt:lpstr>
      <vt:lpstr>Stropnice – MSÚ ohyb</vt:lpstr>
      <vt:lpstr>Stropnice – MSÚ ohyb</vt:lpstr>
      <vt:lpstr>Stropnice – MSÚ ohyb</vt:lpstr>
      <vt:lpstr>Stropnice – MSÚ smyk</vt:lpstr>
      <vt:lpstr>Stropnice – MSP </vt:lpstr>
      <vt:lpstr>Stropnice – MSP – ideální průřez </vt:lpstr>
      <vt:lpstr>Stropnice – MSP – ideální průřez </vt:lpstr>
      <vt:lpstr>Stropnice – Spřažení </vt:lpstr>
      <vt:lpstr>Stropnice – Částečné spřažení</vt:lpstr>
      <vt:lpstr>Stropnice – Spřažení – Trny </vt:lpstr>
      <vt:lpstr>Stropnice – Spřažení – Trny </vt:lpstr>
      <vt:lpstr>Stropnice – Spřažení – Trny </vt:lpstr>
      <vt:lpstr>Stropnice – Spřažení – Trny </vt:lpstr>
      <vt:lpstr>Stropnice – Spřažení – Trny 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339</cp:revision>
  <dcterms:created xsi:type="dcterms:W3CDTF">2016-01-14T08:43:43Z</dcterms:created>
  <dcterms:modified xsi:type="dcterms:W3CDTF">2024-10-03T10:00:00Z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