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306" r:id="rId6"/>
    <p:sldId id="322" r:id="rId7"/>
    <p:sldId id="321" r:id="rId8"/>
    <p:sldId id="307" r:id="rId9"/>
    <p:sldId id="309" r:id="rId10"/>
    <p:sldId id="308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25" r:id="rId19"/>
    <p:sldId id="327" r:id="rId20"/>
    <p:sldId id="328" r:id="rId21"/>
    <p:sldId id="317" r:id="rId22"/>
    <p:sldId id="318" r:id="rId23"/>
    <p:sldId id="324" r:id="rId24"/>
    <p:sldId id="319" r:id="rId25"/>
    <p:sldId id="320" r:id="rId26"/>
    <p:sldId id="323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658D1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5071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.vild\My%20Drive\_VUT\Vyuka\BOA002_Prvky%20kovovych%20konstrukci\kroucen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.vild\My%20Drive\_VUT\Vyuka\BOA002_Prvky%20kovovych%20konstrukci\kroucen&#23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Forces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Kroucení!$M$2</c:f>
              <c:strCache>
                <c:ptCount val="1"/>
                <c:pt idx="0">
                  <c:v>B [Nm2]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Kroucení!$L$3:$L$23</c:f>
              <c:numCache>
                <c:formatCode>General</c:formatCode>
                <c:ptCount val="2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1.2000000000000002</c:v>
                </c:pt>
                <c:pt idx="4">
                  <c:v>1.6</c:v>
                </c:pt>
                <c:pt idx="5">
                  <c:v>2</c:v>
                </c:pt>
                <c:pt idx="6">
                  <c:v>2.4000000000000004</c:v>
                </c:pt>
                <c:pt idx="7">
                  <c:v>2.8000000000000003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4.8000000000000007</c:v>
                </c:pt>
                <c:pt idx="13">
                  <c:v>5.2</c:v>
                </c:pt>
                <c:pt idx="14">
                  <c:v>5.6000000000000005</c:v>
                </c:pt>
                <c:pt idx="15">
                  <c:v>6</c:v>
                </c:pt>
                <c:pt idx="16">
                  <c:v>6.4</c:v>
                </c:pt>
                <c:pt idx="17">
                  <c:v>6.8000000000000007</c:v>
                </c:pt>
                <c:pt idx="18">
                  <c:v>7.2</c:v>
                </c:pt>
                <c:pt idx="19">
                  <c:v>7.6000000000000005</c:v>
                </c:pt>
                <c:pt idx="20">
                  <c:v>8</c:v>
                </c:pt>
              </c:numCache>
            </c:numRef>
          </c:xVal>
          <c:yVal>
            <c:numRef>
              <c:f>Kroucení!$M$3:$M$23</c:f>
              <c:numCache>
                <c:formatCode>0.00</c:formatCode>
                <c:ptCount val="21"/>
                <c:pt idx="0">
                  <c:v>0</c:v>
                </c:pt>
                <c:pt idx="1">
                  <c:v>69.915025956614755</c:v>
                </c:pt>
                <c:pt idx="2">
                  <c:v>114.09622724013546</c:v>
                </c:pt>
                <c:pt idx="3">
                  <c:v>142.0051787160746</c:v>
                </c:pt>
                <c:pt idx="4">
                  <c:v>159.61869011653965</c:v>
                </c:pt>
                <c:pt idx="5">
                  <c:v>170.70876292448304</c:v>
                </c:pt>
                <c:pt idx="6">
                  <c:v>177.65037905728141</c:v>
                </c:pt>
                <c:pt idx="7">
                  <c:v>181.93011241560004</c:v>
                </c:pt>
                <c:pt idx="8">
                  <c:v>184.46448442479155</c:v>
                </c:pt>
                <c:pt idx="9">
                  <c:v>185.79624063738501</c:v>
                </c:pt>
                <c:pt idx="10">
                  <c:v>186.21058178903286</c:v>
                </c:pt>
                <c:pt idx="11">
                  <c:v>185.79624063738501</c:v>
                </c:pt>
                <c:pt idx="12">
                  <c:v>184.46448442479155</c:v>
                </c:pt>
                <c:pt idx="13">
                  <c:v>181.93011241560004</c:v>
                </c:pt>
                <c:pt idx="14">
                  <c:v>177.65037905728138</c:v>
                </c:pt>
                <c:pt idx="15">
                  <c:v>170.70876292448304</c:v>
                </c:pt>
                <c:pt idx="16">
                  <c:v>159.61869011653965</c:v>
                </c:pt>
                <c:pt idx="17">
                  <c:v>142.00517871607454</c:v>
                </c:pt>
                <c:pt idx="18">
                  <c:v>114.09622724013546</c:v>
                </c:pt>
                <c:pt idx="19">
                  <c:v>69.915025956614755</c:v>
                </c:pt>
                <c:pt idx="2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E74-4FA0-AA4D-79326BCD9F8A}"/>
            </c:ext>
          </c:extLst>
        </c:ser>
        <c:ser>
          <c:idx val="1"/>
          <c:order val="1"/>
          <c:tx>
            <c:strRef>
              <c:f>Kroucení!$N$2</c:f>
              <c:strCache>
                <c:ptCount val="1"/>
                <c:pt idx="0">
                  <c:v>Tω [Nm]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Kroucení!$L$3:$L$23</c:f>
              <c:numCache>
                <c:formatCode>General</c:formatCode>
                <c:ptCount val="2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1.2000000000000002</c:v>
                </c:pt>
                <c:pt idx="4">
                  <c:v>1.6</c:v>
                </c:pt>
                <c:pt idx="5">
                  <c:v>2</c:v>
                </c:pt>
                <c:pt idx="6">
                  <c:v>2.4000000000000004</c:v>
                </c:pt>
                <c:pt idx="7">
                  <c:v>2.8000000000000003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4.8000000000000007</c:v>
                </c:pt>
                <c:pt idx="13">
                  <c:v>5.2</c:v>
                </c:pt>
                <c:pt idx="14">
                  <c:v>5.6000000000000005</c:v>
                </c:pt>
                <c:pt idx="15">
                  <c:v>6</c:v>
                </c:pt>
                <c:pt idx="16">
                  <c:v>6.4</c:v>
                </c:pt>
                <c:pt idx="17">
                  <c:v>6.8000000000000007</c:v>
                </c:pt>
                <c:pt idx="18">
                  <c:v>7.2</c:v>
                </c:pt>
                <c:pt idx="19">
                  <c:v>7.6000000000000005</c:v>
                </c:pt>
                <c:pt idx="20">
                  <c:v>8</c:v>
                </c:pt>
              </c:numCache>
            </c:numRef>
          </c:xVal>
          <c:yVal>
            <c:numRef>
              <c:f>Kroucení!$N$3:$N$23</c:f>
              <c:numCache>
                <c:formatCode>0.00</c:formatCode>
                <c:ptCount val="21"/>
                <c:pt idx="0">
                  <c:v>217.94573408250858</c:v>
                </c:pt>
                <c:pt idx="1">
                  <c:v>137.73831316250127</c:v>
                </c:pt>
                <c:pt idx="2">
                  <c:v>87.028083898133616</c:v>
                </c:pt>
                <c:pt idx="3">
                  <c:v>54.955254869223488</c:v>
                </c:pt>
                <c:pt idx="4">
                  <c:v>34.651305886416182</c:v>
                </c:pt>
                <c:pt idx="5">
                  <c:v>21.768067869075217</c:v>
                </c:pt>
                <c:pt idx="6">
                  <c:v>13.546545645723597</c:v>
                </c:pt>
                <c:pt idx="7">
                  <c:v>8.2260684839036795</c:v>
                </c:pt>
                <c:pt idx="8">
                  <c:v>4.6672356537945383</c:v>
                </c:pt>
                <c:pt idx="9">
                  <c:v>2.1079093619975859</c:v>
                </c:pt>
                <c:pt idx="10">
                  <c:v>0</c:v>
                </c:pt>
                <c:pt idx="11">
                  <c:v>-2.1079093619975886</c:v>
                </c:pt>
                <c:pt idx="12">
                  <c:v>-4.6672356537945436</c:v>
                </c:pt>
                <c:pt idx="13">
                  <c:v>-8.2260684839036831</c:v>
                </c:pt>
                <c:pt idx="14">
                  <c:v>-13.546545645723613</c:v>
                </c:pt>
                <c:pt idx="15">
                  <c:v>-21.768067869075217</c:v>
                </c:pt>
                <c:pt idx="16">
                  <c:v>-34.651305886416196</c:v>
                </c:pt>
                <c:pt idx="17">
                  <c:v>-54.955254869223552</c:v>
                </c:pt>
                <c:pt idx="18">
                  <c:v>-87.028083898133616</c:v>
                </c:pt>
                <c:pt idx="19">
                  <c:v>-137.73831316250127</c:v>
                </c:pt>
                <c:pt idx="20">
                  <c:v>-217.94573408250858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E74-4FA0-AA4D-79326BCD9F8A}"/>
            </c:ext>
          </c:extLst>
        </c:ser>
        <c:ser>
          <c:idx val="2"/>
          <c:order val="2"/>
          <c:tx>
            <c:strRef>
              <c:f>Kroucení!$O$2</c:f>
              <c:strCache>
                <c:ptCount val="1"/>
                <c:pt idx="0">
                  <c:v>Tt [Nm]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Kroucení!$L$3:$L$23</c:f>
              <c:numCache>
                <c:formatCode>General</c:formatCode>
                <c:ptCount val="2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1.2000000000000002</c:v>
                </c:pt>
                <c:pt idx="4">
                  <c:v>1.6</c:v>
                </c:pt>
                <c:pt idx="5">
                  <c:v>2</c:v>
                </c:pt>
                <c:pt idx="6">
                  <c:v>2.4000000000000004</c:v>
                </c:pt>
                <c:pt idx="7">
                  <c:v>2.8000000000000003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4.8000000000000007</c:v>
                </c:pt>
                <c:pt idx="13">
                  <c:v>5.2</c:v>
                </c:pt>
                <c:pt idx="14">
                  <c:v>5.6000000000000005</c:v>
                </c:pt>
                <c:pt idx="15">
                  <c:v>6</c:v>
                </c:pt>
                <c:pt idx="16">
                  <c:v>6.4</c:v>
                </c:pt>
                <c:pt idx="17">
                  <c:v>6.8000000000000007</c:v>
                </c:pt>
                <c:pt idx="18">
                  <c:v>7.2</c:v>
                </c:pt>
                <c:pt idx="19">
                  <c:v>7.6000000000000005</c:v>
                </c:pt>
                <c:pt idx="20">
                  <c:v>8</c:v>
                </c:pt>
              </c:numCache>
            </c:numRef>
          </c:xVal>
          <c:yVal>
            <c:numRef>
              <c:f>Kroucení!$O$3:$O$23</c:f>
              <c:numCache>
                <c:formatCode>0.00</c:formatCode>
                <c:ptCount val="21"/>
                <c:pt idx="0">
                  <c:v>782.05426591749142</c:v>
                </c:pt>
                <c:pt idx="1">
                  <c:v>762.2616868374987</c:v>
                </c:pt>
                <c:pt idx="2">
                  <c:v>712.97191610186644</c:v>
                </c:pt>
                <c:pt idx="3">
                  <c:v>645.04474513077639</c:v>
                </c:pt>
                <c:pt idx="4">
                  <c:v>565.34869411358375</c:v>
                </c:pt>
                <c:pt idx="5">
                  <c:v>478.23193213092475</c:v>
                </c:pt>
                <c:pt idx="6">
                  <c:v>386.45345435427629</c:v>
                </c:pt>
                <c:pt idx="7">
                  <c:v>291.77393151609624</c:v>
                </c:pt>
                <c:pt idx="8">
                  <c:v>195.33276434620538</c:v>
                </c:pt>
                <c:pt idx="9">
                  <c:v>97.892090638002387</c:v>
                </c:pt>
                <c:pt idx="10">
                  <c:v>0</c:v>
                </c:pt>
                <c:pt idx="11">
                  <c:v>-97.8920906380025</c:v>
                </c:pt>
                <c:pt idx="12">
                  <c:v>-195.33276434620564</c:v>
                </c:pt>
                <c:pt idx="13">
                  <c:v>-291.77393151609635</c:v>
                </c:pt>
                <c:pt idx="14">
                  <c:v>-386.45345435427652</c:v>
                </c:pt>
                <c:pt idx="15">
                  <c:v>-478.23193213092475</c:v>
                </c:pt>
                <c:pt idx="16">
                  <c:v>-565.34869411358375</c:v>
                </c:pt>
                <c:pt idx="17">
                  <c:v>-645.04474513077662</c:v>
                </c:pt>
                <c:pt idx="18">
                  <c:v>-712.97191610186644</c:v>
                </c:pt>
                <c:pt idx="19">
                  <c:v>-762.2616868374987</c:v>
                </c:pt>
                <c:pt idx="20">
                  <c:v>-782.05426591749142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E74-4FA0-AA4D-79326BCD9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1224144"/>
        <c:axId val="1751224976"/>
      </c:scatterChart>
      <c:valAx>
        <c:axId val="1751224144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224976"/>
        <c:crosses val="autoZero"/>
        <c:crossBetween val="midCat"/>
      </c:valAx>
      <c:valAx>
        <c:axId val="175122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1224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Stresses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Kroucení!$P$2</c:f>
              <c:strCache>
                <c:ptCount val="1"/>
                <c:pt idx="0">
                  <c:v>σω [MPa]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Kroucení!$L$3:$L$23</c:f>
              <c:numCache>
                <c:formatCode>General</c:formatCode>
                <c:ptCount val="2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1.2000000000000002</c:v>
                </c:pt>
                <c:pt idx="4">
                  <c:v>1.6</c:v>
                </c:pt>
                <c:pt idx="5">
                  <c:v>2</c:v>
                </c:pt>
                <c:pt idx="6">
                  <c:v>2.4000000000000004</c:v>
                </c:pt>
                <c:pt idx="7">
                  <c:v>2.8000000000000003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4.8000000000000007</c:v>
                </c:pt>
                <c:pt idx="13">
                  <c:v>5.2</c:v>
                </c:pt>
                <c:pt idx="14">
                  <c:v>5.6000000000000005</c:v>
                </c:pt>
                <c:pt idx="15">
                  <c:v>6</c:v>
                </c:pt>
                <c:pt idx="16">
                  <c:v>6.4</c:v>
                </c:pt>
                <c:pt idx="17">
                  <c:v>6.8000000000000007</c:v>
                </c:pt>
                <c:pt idx="18">
                  <c:v>7.2</c:v>
                </c:pt>
                <c:pt idx="19">
                  <c:v>7.6000000000000005</c:v>
                </c:pt>
                <c:pt idx="20">
                  <c:v>8</c:v>
                </c:pt>
              </c:numCache>
            </c:numRef>
          </c:xVal>
          <c:yVal>
            <c:numRef>
              <c:f>Kroucení!$P$3:$P$23</c:f>
              <c:numCache>
                <c:formatCode>0.00</c:formatCode>
                <c:ptCount val="21"/>
                <c:pt idx="0">
                  <c:v>0</c:v>
                </c:pt>
                <c:pt idx="1">
                  <c:v>12.782587076918656</c:v>
                </c:pt>
                <c:pt idx="2">
                  <c:v>20.860250566880389</c:v>
                </c:pt>
                <c:pt idx="3">
                  <c:v>25.962853299060836</c:v>
                </c:pt>
                <c:pt idx="4">
                  <c:v>29.183137352827142</c:v>
                </c:pt>
                <c:pt idx="5">
                  <c:v>31.210738993780151</c:v>
                </c:pt>
                <c:pt idx="6">
                  <c:v>32.47987694314029</c:v>
                </c:pt>
                <c:pt idx="7">
                  <c:v>33.262341993681048</c:v>
                </c:pt>
                <c:pt idx="8">
                  <c:v>33.725702057551992</c:v>
                </c:pt>
                <c:pt idx="9">
                  <c:v>33.969187481747745</c:v>
                </c:pt>
                <c:pt idx="10">
                  <c:v>34.044941610106015</c:v>
                </c:pt>
                <c:pt idx="11">
                  <c:v>33.969187481747745</c:v>
                </c:pt>
                <c:pt idx="12">
                  <c:v>33.725702057551992</c:v>
                </c:pt>
                <c:pt idx="13">
                  <c:v>33.262341993681048</c:v>
                </c:pt>
                <c:pt idx="14">
                  <c:v>32.479876943140276</c:v>
                </c:pt>
                <c:pt idx="15">
                  <c:v>31.210738993780151</c:v>
                </c:pt>
                <c:pt idx="16">
                  <c:v>29.183137352827142</c:v>
                </c:pt>
                <c:pt idx="17">
                  <c:v>25.962853299060825</c:v>
                </c:pt>
                <c:pt idx="18">
                  <c:v>20.860250566880389</c:v>
                </c:pt>
                <c:pt idx="19">
                  <c:v>12.782587076918656</c:v>
                </c:pt>
                <c:pt idx="2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52E-4264-8873-09E7BD66ABD0}"/>
            </c:ext>
          </c:extLst>
        </c:ser>
        <c:ser>
          <c:idx val="1"/>
          <c:order val="1"/>
          <c:tx>
            <c:strRef>
              <c:f>Kroucení!$Q$2</c:f>
              <c:strCache>
                <c:ptCount val="1"/>
                <c:pt idx="0">
                  <c:v>τω [MPa]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Kroucení!$L$3:$L$23</c:f>
              <c:numCache>
                <c:formatCode>General</c:formatCode>
                <c:ptCount val="2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1.2000000000000002</c:v>
                </c:pt>
                <c:pt idx="4">
                  <c:v>1.6</c:v>
                </c:pt>
                <c:pt idx="5">
                  <c:v>2</c:v>
                </c:pt>
                <c:pt idx="6">
                  <c:v>2.4000000000000004</c:v>
                </c:pt>
                <c:pt idx="7">
                  <c:v>2.8000000000000003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4.8000000000000007</c:v>
                </c:pt>
                <c:pt idx="13">
                  <c:v>5.2</c:v>
                </c:pt>
                <c:pt idx="14">
                  <c:v>5.6000000000000005</c:v>
                </c:pt>
                <c:pt idx="15">
                  <c:v>6</c:v>
                </c:pt>
                <c:pt idx="16">
                  <c:v>6.4</c:v>
                </c:pt>
                <c:pt idx="17">
                  <c:v>6.8000000000000007</c:v>
                </c:pt>
                <c:pt idx="18">
                  <c:v>7.2</c:v>
                </c:pt>
                <c:pt idx="19">
                  <c:v>7.6000000000000005</c:v>
                </c:pt>
                <c:pt idx="20">
                  <c:v>8</c:v>
                </c:pt>
              </c:numCache>
            </c:numRef>
          </c:xVal>
          <c:yVal>
            <c:numRef>
              <c:f>Kroucení!$Q$3:$Q$23</c:f>
              <c:numCache>
                <c:formatCode>0.00</c:formatCode>
                <c:ptCount val="21"/>
                <c:pt idx="0">
                  <c:v>1.1954126966990184</c:v>
                </c:pt>
                <c:pt idx="1">
                  <c:v>0.75548222620418792</c:v>
                </c:pt>
                <c:pt idx="2">
                  <c:v>0.4773411918300341</c:v>
                </c:pt>
                <c:pt idx="3">
                  <c:v>0.30142461699264184</c:v>
                </c:pt>
                <c:pt idx="4">
                  <c:v>0.19005928786907028</c:v>
                </c:pt>
                <c:pt idx="5">
                  <c:v>0.11939588917784127</c:v>
                </c:pt>
                <c:pt idx="6">
                  <c:v>7.4301581214616816E-2</c:v>
                </c:pt>
                <c:pt idx="7">
                  <c:v>4.511924379236245E-2</c:v>
                </c:pt>
                <c:pt idx="8">
                  <c:v>2.5599366661244984E-2</c:v>
                </c:pt>
                <c:pt idx="9">
                  <c:v>1.1561692755448487E-2</c:v>
                </c:pt>
                <c:pt idx="10">
                  <c:v>0</c:v>
                </c:pt>
                <c:pt idx="11">
                  <c:v>-1.1561692755448499E-2</c:v>
                </c:pt>
                <c:pt idx="12">
                  <c:v>-2.5599366661245015E-2</c:v>
                </c:pt>
                <c:pt idx="13">
                  <c:v>-4.5119243792362471E-2</c:v>
                </c:pt>
                <c:pt idx="14">
                  <c:v>-7.4301581214616885E-2</c:v>
                </c:pt>
                <c:pt idx="15">
                  <c:v>-0.11939588917784127</c:v>
                </c:pt>
                <c:pt idx="16">
                  <c:v>-0.19005928786907036</c:v>
                </c:pt>
                <c:pt idx="17">
                  <c:v>-0.30142461699264217</c:v>
                </c:pt>
                <c:pt idx="18">
                  <c:v>-0.4773411918300341</c:v>
                </c:pt>
                <c:pt idx="19">
                  <c:v>-0.75548222620418792</c:v>
                </c:pt>
                <c:pt idx="20">
                  <c:v>-1.1954126966990184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52E-4264-8873-09E7BD66ABD0}"/>
            </c:ext>
          </c:extLst>
        </c:ser>
        <c:ser>
          <c:idx val="2"/>
          <c:order val="2"/>
          <c:tx>
            <c:strRef>
              <c:f>Kroucení!$R$2</c:f>
              <c:strCache>
                <c:ptCount val="1"/>
                <c:pt idx="0">
                  <c:v>τt,f [MPa]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Kroucení!$L$3:$L$23</c:f>
              <c:numCache>
                <c:formatCode>General</c:formatCode>
                <c:ptCount val="2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1.2000000000000002</c:v>
                </c:pt>
                <c:pt idx="4">
                  <c:v>1.6</c:v>
                </c:pt>
                <c:pt idx="5">
                  <c:v>2</c:v>
                </c:pt>
                <c:pt idx="6">
                  <c:v>2.4000000000000004</c:v>
                </c:pt>
                <c:pt idx="7">
                  <c:v>2.8000000000000003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4.8000000000000007</c:v>
                </c:pt>
                <c:pt idx="13">
                  <c:v>5.2</c:v>
                </c:pt>
                <c:pt idx="14">
                  <c:v>5.6000000000000005</c:v>
                </c:pt>
                <c:pt idx="15">
                  <c:v>6</c:v>
                </c:pt>
                <c:pt idx="16">
                  <c:v>6.4</c:v>
                </c:pt>
                <c:pt idx="17">
                  <c:v>6.8000000000000007</c:v>
                </c:pt>
                <c:pt idx="18">
                  <c:v>7.2</c:v>
                </c:pt>
                <c:pt idx="19">
                  <c:v>7.6000000000000005</c:v>
                </c:pt>
                <c:pt idx="20">
                  <c:v>8</c:v>
                </c:pt>
              </c:numCache>
            </c:numRef>
          </c:xVal>
          <c:yVal>
            <c:numRef>
              <c:f>Kroucení!$R$3:$R$23</c:f>
              <c:numCache>
                <c:formatCode>0.00</c:formatCode>
                <c:ptCount val="21"/>
                <c:pt idx="0">
                  <c:v>59.504128928504798</c:v>
                </c:pt>
                <c:pt idx="1">
                  <c:v>57.998171824592305</c:v>
                </c:pt>
                <c:pt idx="2">
                  <c:v>54.247863181663767</c:v>
                </c:pt>
                <c:pt idx="3">
                  <c:v>49.079491477341698</c:v>
                </c:pt>
                <c:pt idx="4">
                  <c:v>43.015661508642246</c:v>
                </c:pt>
                <c:pt idx="5">
                  <c:v>36.387212227352975</c:v>
                </c:pt>
                <c:pt idx="6">
                  <c:v>29.404067179129726</c:v>
                </c:pt>
                <c:pt idx="7">
                  <c:v>22.200190441442114</c:v>
                </c:pt>
                <c:pt idx="8">
                  <c:v>14.862275548080849</c:v>
                </c:pt>
                <c:pt idx="9">
                  <c:v>7.4483112441958355</c:v>
                </c:pt>
                <c:pt idx="10">
                  <c:v>0</c:v>
                </c:pt>
                <c:pt idx="11">
                  <c:v>-7.4483112441958443</c:v>
                </c:pt>
                <c:pt idx="12">
                  <c:v>-14.862275548080866</c:v>
                </c:pt>
                <c:pt idx="13">
                  <c:v>-22.200190441442118</c:v>
                </c:pt>
                <c:pt idx="14">
                  <c:v>-29.404067179129743</c:v>
                </c:pt>
                <c:pt idx="15">
                  <c:v>-36.387212227352975</c:v>
                </c:pt>
                <c:pt idx="16">
                  <c:v>-43.015661508642246</c:v>
                </c:pt>
                <c:pt idx="17">
                  <c:v>-49.079491477341712</c:v>
                </c:pt>
                <c:pt idx="18">
                  <c:v>-54.247863181663767</c:v>
                </c:pt>
                <c:pt idx="19">
                  <c:v>-57.998171824592305</c:v>
                </c:pt>
                <c:pt idx="20">
                  <c:v>-59.504128928504798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52E-4264-8873-09E7BD66ABD0}"/>
            </c:ext>
          </c:extLst>
        </c:ser>
        <c:ser>
          <c:idx val="3"/>
          <c:order val="3"/>
          <c:tx>
            <c:strRef>
              <c:f>Kroucení!$S$2</c:f>
              <c:strCache>
                <c:ptCount val="1"/>
                <c:pt idx="0">
                  <c:v>τt,w [MPa] 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Kroucení!$L$3:$L$23</c:f>
              <c:numCache>
                <c:formatCode>General</c:formatCode>
                <c:ptCount val="21"/>
                <c:pt idx="0">
                  <c:v>0</c:v>
                </c:pt>
                <c:pt idx="1">
                  <c:v>0.4</c:v>
                </c:pt>
                <c:pt idx="2">
                  <c:v>0.8</c:v>
                </c:pt>
                <c:pt idx="3">
                  <c:v>1.2000000000000002</c:v>
                </c:pt>
                <c:pt idx="4">
                  <c:v>1.6</c:v>
                </c:pt>
                <c:pt idx="5">
                  <c:v>2</c:v>
                </c:pt>
                <c:pt idx="6">
                  <c:v>2.4000000000000004</c:v>
                </c:pt>
                <c:pt idx="7">
                  <c:v>2.8000000000000003</c:v>
                </c:pt>
                <c:pt idx="8">
                  <c:v>3.2</c:v>
                </c:pt>
                <c:pt idx="9">
                  <c:v>3.6</c:v>
                </c:pt>
                <c:pt idx="10">
                  <c:v>4</c:v>
                </c:pt>
                <c:pt idx="11">
                  <c:v>4.4000000000000004</c:v>
                </c:pt>
                <c:pt idx="12">
                  <c:v>4.8000000000000007</c:v>
                </c:pt>
                <c:pt idx="13">
                  <c:v>5.2</c:v>
                </c:pt>
                <c:pt idx="14">
                  <c:v>5.6000000000000005</c:v>
                </c:pt>
                <c:pt idx="15">
                  <c:v>6</c:v>
                </c:pt>
                <c:pt idx="16">
                  <c:v>6.4</c:v>
                </c:pt>
                <c:pt idx="17">
                  <c:v>6.8000000000000007</c:v>
                </c:pt>
                <c:pt idx="18">
                  <c:v>7.2</c:v>
                </c:pt>
                <c:pt idx="19">
                  <c:v>7.6000000000000005</c:v>
                </c:pt>
                <c:pt idx="20">
                  <c:v>8</c:v>
                </c:pt>
              </c:numCache>
            </c:numRef>
          </c:xVal>
          <c:yVal>
            <c:numRef>
              <c:f>Kroucení!$S$3:$S$23</c:f>
              <c:numCache>
                <c:formatCode>0.00</c:formatCode>
                <c:ptCount val="21"/>
                <c:pt idx="0">
                  <c:v>37.645469322115275</c:v>
                </c:pt>
                <c:pt idx="1">
                  <c:v>36.692720950252266</c:v>
                </c:pt>
                <c:pt idx="2">
                  <c:v>34.320076706766869</c:v>
                </c:pt>
                <c:pt idx="3">
                  <c:v>31.050290526481472</c:v>
                </c:pt>
                <c:pt idx="4">
                  <c:v>27.21398993403897</c:v>
                </c:pt>
                <c:pt idx="5">
                  <c:v>23.020481205060044</c:v>
                </c:pt>
                <c:pt idx="6">
                  <c:v>18.602573113326965</c:v>
                </c:pt>
                <c:pt idx="7">
                  <c:v>14.045018442545006</c:v>
                </c:pt>
                <c:pt idx="8">
                  <c:v>9.4026641222552279</c:v>
                </c:pt>
                <c:pt idx="9">
                  <c:v>4.712196909593283</c:v>
                </c:pt>
                <c:pt idx="10">
                  <c:v>0</c:v>
                </c:pt>
                <c:pt idx="11">
                  <c:v>-4.7121969095932883</c:v>
                </c:pt>
                <c:pt idx="12">
                  <c:v>-9.4026641222552421</c:v>
                </c:pt>
                <c:pt idx="13">
                  <c:v>-14.045018442545011</c:v>
                </c:pt>
                <c:pt idx="14">
                  <c:v>-18.602573113326979</c:v>
                </c:pt>
                <c:pt idx="15">
                  <c:v>-23.020481205060044</c:v>
                </c:pt>
                <c:pt idx="16">
                  <c:v>-27.21398993403897</c:v>
                </c:pt>
                <c:pt idx="17">
                  <c:v>-31.050290526481483</c:v>
                </c:pt>
                <c:pt idx="18">
                  <c:v>-34.320076706766869</c:v>
                </c:pt>
                <c:pt idx="19">
                  <c:v>-36.692720950252266</c:v>
                </c:pt>
                <c:pt idx="20">
                  <c:v>-37.645469322115275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52E-4264-8873-09E7BD66A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0728288"/>
        <c:axId val="1310733280"/>
      </c:scatterChart>
      <c:valAx>
        <c:axId val="1310728288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733280"/>
        <c:crosses val="autoZero"/>
        <c:crossBetween val="midCat"/>
      </c:valAx>
      <c:valAx>
        <c:axId val="131073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728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noProof="0" dirty="0"/>
              <a:t>Podporu trapézovému plechu tvoří vaznice po ekvidistantní vzdálenosti v rozmezí 1-3 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noProof="0" dirty="0"/>
              <a:t>Trapézový plech bude ukládán osou podélných vln kolmo k ose vaznic.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noProof="0" dirty="0"/>
              <a:t>Využijte možnosti použít větších tabulí plechu tak, aby působil jako spojitý nosník o 2,3 či 4 polích.</a:t>
            </a:r>
          </a:p>
          <a:p>
            <a:endParaRPr lang="cs-CZ" b="1" u="sng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u="sng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Zatížení a kombinace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ZS1	Vlastní tíha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ZS2	Sníh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ZS3	Vítr (vzhledem ke sklonu střechy bude rozhodující sání větru)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ZS4	Užitné zatížení na nepochozích střechách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Kombinace dle rovnice 6.10 (ČSN EN 1990)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K1=ZS1+ZS2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K2=ZS1+ZS3 (pozor stálé zatížení zde působí příznivě) Oblast F,G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K3=ZS1+ZS4  (nekombinuje se se sněhem a větrem v </a:t>
            </a:r>
            <a:r>
              <a:rPr lang="cs-CZ" noProof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</a:t>
            </a: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Hodnotě </a:t>
            </a:r>
            <a:r>
              <a:rPr lang="cs-CZ" noProof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baseline="-25000" noProof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=0,75 </a:t>
            </a:r>
            <a:r>
              <a:rPr lang="cs-CZ" noProof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</a:t>
            </a: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cs-CZ" baseline="300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ploše max 10 m</a:t>
            </a:r>
            <a:r>
              <a:rPr lang="cs-CZ" baseline="300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(Všechny kombinace způsobí spojitý rovnoměrný silový účinek.. Vyberte tu nejnepříznivější)</a:t>
            </a: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20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statického působení, zatěžovací šířky a intenzity a charakteru zatížení, mohou být pro zvolenou geometrii navrženy vaznice jako: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větší rozpětí volte menší zatěžovací šířku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11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noProof="0" dirty="0"/>
              <a:t>Jako trapézový plech plus vlastní tíha vaznice</a:t>
            </a:r>
            <a:endParaRPr lang="en-US" noProof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K2=ZS1+ZS3 (pozor stálé zatížení zde působí příznivě) Oblast F,G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K3=ZS1+ZS4  (nekombinuje se se sněhem a větrem v 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Hodnotě 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=0,75 </a:t>
            </a:r>
            <a:r>
              <a:rPr lang="cs-CZ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cs-CZ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ploše max 10 m</a:t>
            </a:r>
            <a:r>
              <a:rPr lang="cs-CZ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Všechny kombinace způsobí spojitý rovnoměrný silový účinek.</a:t>
            </a:r>
          </a:p>
          <a:p>
            <a:pPr lvl="1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posouzení vaznice budete uvažovat následující dvě kombinace:</a:t>
            </a:r>
          </a:p>
          <a:p>
            <a:pPr marL="800100" lvl="1" indent="-342900">
              <a:buAutoNum type="alphaLcParenR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významnější z K1 a K3 (celkový účinek směřuje dolu)</a:t>
            </a:r>
          </a:p>
          <a:p>
            <a:pPr marL="800100" lvl="1" indent="-342900">
              <a:buFontTx/>
              <a:buAutoNum type="alphaLcParenR"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K2 (celkový účinek směřuje nahoru)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66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statického působení, zatěžovací šířky a intenzity a charakteru zatížení může být pro zvolenou geometrii navržen jako:</a:t>
            </a:r>
          </a:p>
          <a:p>
            <a:pPr lvl="1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Prostý nosník – IPE 400-600</a:t>
            </a:r>
          </a:p>
          <a:p>
            <a:pPr lvl="1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Prolamovaný nosník</a:t>
            </a:r>
          </a:p>
          <a:p>
            <a:pPr lvl="1"/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Příhradový nosník</a:t>
            </a:r>
          </a:p>
          <a:p>
            <a:endParaRPr lang="cs-CZ" dirty="0"/>
          </a:p>
          <a:p>
            <a:r>
              <a:rPr lang="cs-CZ" dirty="0"/>
              <a:t>Zatížení jako trapézový plech a vaznice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16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řešené kombinace se krom intenzity a směru zatížení také mění parametr související s polohou zatížení vůči středu smyku.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Efektivní délka na klopení je rovna rozpětí vazníku. To je založeno na předpokladu, že vaznice připojené na vazníky nejsou napojena na žádné tuhé prvky, např. ztužidla.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21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://www.panelsho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ce.vutbr.cz/KDK/vild.m/BOA002/BOA002-10.ppt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e.vutbr.cz/KDK/vild.m/BOA009/kroucen&#237;.xlsx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ce.vutbr.cz/KDK/vild.m/BOA002/BOA002-11.pptx" TargetMode="Externa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www.ideastatica.com/support-center/lateral-torsional-buckling-of-an-i-section-purli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jam.cz/doc/cms_library/staticke-tabulky-trapezovych-profilu-02_2021-web-214.pdf" TargetMode="External"/><Relationship Id="rId2" Type="http://schemas.openxmlformats.org/officeDocument/2006/relationships/hyperlink" Target="https://kovprof.cz/hlavni-stranka/trapezove-plechy/technicke-informace/tabulky-unosnost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hyperlink" Target="http://www.integ.cz/files/files/Lindab/Trap%C3%A9zov%C3%A9%20plechy/lindab_staticke_tabulky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9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/2024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6E4D-5053-544D-97DB-7953F85A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Trapézový plech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E39E4-333F-1F57-E226-1FDB56EEC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4406280" cy="464137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𝐸𝑑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  <m:r>
                        <a:rPr lang="cs-CZ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1</m:t>
                      </m:r>
                    </m:oMath>
                  </m:oMathPara>
                </a14:m>
                <a:endParaRPr lang="cs-CZ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𝑅𝑑</m:t>
                          </m:r>
                        </m:sub>
                      </m:sSub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𝑒𝑓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E39E4-333F-1F57-E226-1FDB56EEC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4406280" cy="4641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5">
            <a:extLst>
              <a:ext uri="{FF2B5EF4-FFF2-40B4-BE49-F238E27FC236}">
                <a16:creationId xmlns:a16="http://schemas.microsoft.com/office/drawing/2014/main" id="{76F70876-ADBA-AE15-2CEE-AD2A09573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597448"/>
            <a:ext cx="6665197" cy="36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D2BB-F5DF-72B4-2C6D-3D5D728D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6471-6D68-49F1-FA27-42627395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97226" cy="4641379"/>
          </a:xfrm>
        </p:spPr>
        <p:txBody>
          <a:bodyPr/>
          <a:lstStyle/>
          <a:p>
            <a:r>
              <a:rPr lang="cs-CZ" dirty="0"/>
              <a:t>Tenkostěnný profil C, Σ, nebo 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Válcovaný průřez H,I, 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AB901-B10F-8E00-7D65-3B62C3F952B0}"/>
              </a:ext>
            </a:extLst>
          </p:cNvPr>
          <p:cNvSpPr txBox="1"/>
          <p:nvPr/>
        </p:nvSpPr>
        <p:spPr>
          <a:xfrm>
            <a:off x="9447381" y="3088166"/>
            <a:ext cx="1668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2"/>
              </a:rPr>
              <a:t>www.panelshop.cz</a:t>
            </a:r>
            <a:endParaRPr lang="cs-CZ" sz="1400" dirty="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4791C04E-2726-56B5-62E4-9F1F2CD38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654" y="1984240"/>
            <a:ext cx="2200599" cy="14117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97CEAB-8FF4-ABCB-3671-6FB718F05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541" y="1984239"/>
            <a:ext cx="2200599" cy="14117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C46701-0937-524B-2B62-0674F57E6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428" y="1984238"/>
            <a:ext cx="2200599" cy="1411705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42A2292D-E8FC-77FB-271B-4C286586C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642" y="3964029"/>
            <a:ext cx="2760534" cy="2760534"/>
          </a:xfrm>
          <a:prstGeom prst="rect">
            <a:avLst/>
          </a:prstGeom>
        </p:spPr>
      </p:pic>
      <p:pic>
        <p:nvPicPr>
          <p:cNvPr id="9" name="Picture 2" descr="https://steel.hr/media/image/95/f8/82/upe.png">
            <a:extLst>
              <a:ext uri="{FF2B5EF4-FFF2-40B4-BE49-F238E27FC236}">
                <a16:creationId xmlns:a16="http://schemas.microsoft.com/office/drawing/2014/main" id="{2EC9C5F0-51D7-5CDC-D12E-D15AC50F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35785" y="4041609"/>
            <a:ext cx="2703920" cy="27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7">
            <a:extLst>
              <a:ext uri="{FF2B5EF4-FFF2-40B4-BE49-F238E27FC236}">
                <a16:creationId xmlns:a16="http://schemas.microsoft.com/office/drawing/2014/main" id="{9E398D40-35AA-B648-9CB7-3BA1D5B3A66B}"/>
              </a:ext>
            </a:extLst>
          </p:cNvPr>
          <p:cNvSpPr/>
          <p:nvPr/>
        </p:nvSpPr>
        <p:spPr>
          <a:xfrm>
            <a:off x="3320981" y="4041609"/>
            <a:ext cx="5550038" cy="230058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2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57AD-1A73-3A7B-7FF3-E8F0EE12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000CC-8E7B-CC24-DB4E-16345D27F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Prosté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Spojité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Gerberovy</a:t>
            </a:r>
            <a:br>
              <a:rPr lang="cs-CZ" sz="2400" dirty="0"/>
            </a:br>
            <a:r>
              <a:rPr lang="cs-CZ" sz="2400" dirty="0"/>
              <a:t>nosníky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/>
              <a:t>Vzpěrkové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Příhradové</a:t>
            </a:r>
            <a:endParaRPr lang="en-US" sz="24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A8C8883A-9DAC-FC2A-4C39-CA9FD1A90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1551636"/>
            <a:ext cx="5180901" cy="4423612"/>
          </a:xfrm>
          <a:prstGeom prst="rect">
            <a:avLst/>
          </a:prstGeom>
        </p:spPr>
      </p:pic>
      <p:pic>
        <p:nvPicPr>
          <p:cNvPr id="5" name="Obrázek 8">
            <a:extLst>
              <a:ext uri="{FF2B5EF4-FFF2-40B4-BE49-F238E27FC236}">
                <a16:creationId xmlns:a16="http://schemas.microsoft.com/office/drawing/2014/main" id="{F608CB3D-AD33-E62E-D135-8188105254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437"/>
          <a:stretch/>
        </p:blipFill>
        <p:spPr>
          <a:xfrm>
            <a:off x="8301266" y="1920969"/>
            <a:ext cx="3281134" cy="1940080"/>
          </a:xfrm>
          <a:prstGeom prst="rect">
            <a:avLst/>
          </a:prstGeom>
        </p:spPr>
      </p:pic>
      <p:sp>
        <p:nvSpPr>
          <p:cNvPr id="6" name="TextovéPole 9">
            <a:extLst>
              <a:ext uri="{FF2B5EF4-FFF2-40B4-BE49-F238E27FC236}">
                <a16:creationId xmlns:a16="http://schemas.microsoft.com/office/drawing/2014/main" id="{D14526BD-E29B-29AA-B857-4C36C73CE71C}"/>
              </a:ext>
            </a:extLst>
          </p:cNvPr>
          <p:cNvSpPr txBox="1"/>
          <p:nvPr/>
        </p:nvSpPr>
        <p:spPr>
          <a:xfrm>
            <a:off x="8033100" y="1552265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Sklon střešní roviny minimálně  5%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5E52F-D057-57C9-E998-648F6B734A29}"/>
              </a:ext>
            </a:extLst>
          </p:cNvPr>
          <p:cNvSpPr txBox="1"/>
          <p:nvPr/>
        </p:nvSpPr>
        <p:spPr>
          <a:xfrm>
            <a:off x="7896200" y="4336239"/>
            <a:ext cx="4104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Prostá vaznice profilu IPE  </a:t>
            </a:r>
            <a:br>
              <a:rPr lang="cs-CZ" sz="2000" dirty="0"/>
            </a:br>
            <a:r>
              <a:rPr lang="cs-CZ" sz="2000" dirty="0"/>
              <a:t>cca IPE180–IPE300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Rozpětí 6–9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Zatěžovací šířka vaznice 1–3 m</a:t>
            </a:r>
          </a:p>
          <a:p>
            <a:endParaRPr lang="cs-CZ" sz="200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78D7B29-453A-C79A-1875-CD1084D74A03}"/>
              </a:ext>
            </a:extLst>
          </p:cNvPr>
          <p:cNvSpPr/>
          <p:nvPr/>
        </p:nvSpPr>
        <p:spPr>
          <a:xfrm>
            <a:off x="407368" y="1138734"/>
            <a:ext cx="4964878" cy="99412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5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0898-0C19-73ED-3164-1256CF9D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CD55-D36E-7B83-AE3A-E9F285471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Prostý nosník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Zatížení: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ZS1: Vlastní tíha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ZS2: Sníh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ZS3: Vítr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ZS4: Užitné (nepochozí střecha)</a:t>
            </a:r>
            <a:br>
              <a:rPr lang="cs-CZ" sz="2000" dirty="0"/>
            </a:br>
            <a:r>
              <a:rPr lang="cs-CZ" sz="2000" i="1" dirty="0" err="1"/>
              <a:t>q</a:t>
            </a:r>
            <a:r>
              <a:rPr lang="cs-CZ" sz="2000" baseline="-25000" dirty="0" err="1"/>
              <a:t>k</a:t>
            </a:r>
            <a:r>
              <a:rPr lang="cs-CZ" sz="2000" dirty="0"/>
              <a:t> = 0,75 </a:t>
            </a:r>
            <a:r>
              <a:rPr lang="cs-CZ" sz="2000" dirty="0" err="1"/>
              <a:t>kN</a:t>
            </a:r>
            <a:r>
              <a:rPr lang="cs-CZ" sz="2000" dirty="0"/>
              <a:t>/m</a:t>
            </a:r>
            <a:r>
              <a:rPr lang="cs-CZ" sz="2000" baseline="30000" dirty="0"/>
              <a:t>2</a:t>
            </a:r>
            <a:r>
              <a:rPr lang="cs-CZ" sz="2000" dirty="0"/>
              <a:t> na ploše max. 10 m</a:t>
            </a:r>
            <a:r>
              <a:rPr lang="cs-CZ" sz="2000" baseline="30000" dirty="0"/>
              <a:t>2</a:t>
            </a:r>
            <a:br>
              <a:rPr lang="cs-CZ" sz="2000" baseline="30000" dirty="0"/>
            </a:br>
            <a:r>
              <a:rPr lang="cs-CZ" sz="2000" dirty="0"/>
              <a:t>nebo </a:t>
            </a:r>
            <a:r>
              <a:rPr lang="cs-CZ" sz="2000" i="1" dirty="0" err="1"/>
              <a:t>Q</a:t>
            </a:r>
            <a:r>
              <a:rPr lang="cs-CZ" sz="2000" baseline="-25000" dirty="0" err="1"/>
              <a:t>k</a:t>
            </a:r>
            <a:r>
              <a:rPr lang="cs-CZ" sz="2000" dirty="0"/>
              <a:t> = 1 </a:t>
            </a:r>
            <a:r>
              <a:rPr lang="cs-CZ" sz="2000" dirty="0" err="1"/>
              <a:t>kN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Kombinace: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K1 = ZS1 + ZS2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K2 = ZS1 + ZS3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K3 = ZS1 + ZS4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72D11-395E-C811-21C2-5E79AA3DC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8" t="33658" r="23220" b="34915"/>
          <a:stretch/>
        </p:blipFill>
        <p:spPr>
          <a:xfrm>
            <a:off x="7333928" y="1772816"/>
            <a:ext cx="4248472" cy="1249551"/>
          </a:xfrm>
          <a:prstGeom prst="rect">
            <a:avLst/>
          </a:prstGeom>
        </p:spPr>
      </p:pic>
      <p:pic>
        <p:nvPicPr>
          <p:cNvPr id="4" name="Obrázek 2">
            <a:extLst>
              <a:ext uri="{FF2B5EF4-FFF2-40B4-BE49-F238E27FC236}">
                <a16:creationId xmlns:a16="http://schemas.microsoft.com/office/drawing/2014/main" id="{6C8E5FFE-DC4F-D0BF-1835-6AC0D0692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065" y="3202868"/>
            <a:ext cx="3010099" cy="3139321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D58F6A2C-4CB0-B391-E4BF-42909E1B7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336" y="4078536"/>
            <a:ext cx="3067325" cy="2198250"/>
          </a:xfrm>
          <a:prstGeom prst="rect">
            <a:avLst/>
          </a:prstGeom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638471BD-3257-3558-6F10-D43D1922FE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-98358"/>
            <a:ext cx="1517740" cy="1517740"/>
          </a:xfrm>
          <a:prstGeom prst="rect">
            <a:avLst/>
          </a:prstGeom>
        </p:spPr>
      </p:pic>
      <p:pic>
        <p:nvPicPr>
          <p:cNvPr id="8" name="Picture 2" descr="https://steel.hr/media/image/95/f8/82/upe.png">
            <a:extLst>
              <a:ext uri="{FF2B5EF4-FFF2-40B4-BE49-F238E27FC236}">
                <a16:creationId xmlns:a16="http://schemas.microsoft.com/office/drawing/2014/main" id="{6369AD47-125D-19B3-3EED-069B1FFD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686832" y="-82795"/>
            <a:ext cx="1486614" cy="14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3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C1BE-1244-C3FD-307E-CAB3E7DA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posouzení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956B-0DCC-4A22-C821-A5E6E0AE5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Vnitřní síly (horší z K1 a K2):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Ohybovým momentem kolem osy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Ohybovým momentem kolem osy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Posouvající sílou ve směru osy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Posouvající sílou ve směru osy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Kroutící moment prostého kroucení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Kroutící moment vázaného kroucení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/>
              <a:t>Bimoment</a:t>
            </a:r>
            <a:endParaRPr lang="cs-CZ" sz="1800" dirty="0"/>
          </a:p>
          <a:p>
            <a:r>
              <a:rPr lang="cs-CZ" sz="2000" dirty="0"/>
              <a:t>Složky napětí: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Normálová napětí od ohybových momentů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Normálové napětí od </a:t>
            </a:r>
            <a:r>
              <a:rPr lang="cs-CZ" sz="1800" dirty="0" err="1"/>
              <a:t>Bimomentu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Smyková napětí od posouvajících 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Smykové napětí od kroutícího momentu prostého kroucení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Smykové napětí od kroutícího momentu vázaného kroucení</a:t>
            </a:r>
          </a:p>
          <a:p>
            <a:endParaRPr lang="cs-CZ" sz="2000" dirty="0"/>
          </a:p>
        </p:txBody>
      </p:sp>
      <p:pic>
        <p:nvPicPr>
          <p:cNvPr id="4" name="Obrázek 10">
            <a:extLst>
              <a:ext uri="{FF2B5EF4-FFF2-40B4-BE49-F238E27FC236}">
                <a16:creationId xmlns:a16="http://schemas.microsoft.com/office/drawing/2014/main" id="{21E715DE-7F1F-6CCB-ECB8-4C7228A6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52" y="836712"/>
            <a:ext cx="3134248" cy="55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91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EA46-52CA-4FC8-A47B-80959163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Kroucení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B9C89-8923-9548-510D-00F9AD583C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Smykové napětí od prostého kroucení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𝐸𝑑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Druhotné smykové napětí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Normálové napětí od </a:t>
                </a:r>
                <a:r>
                  <a:rPr lang="cs-CZ" dirty="0" err="1"/>
                  <a:t>deplanace</a:t>
                </a:r>
                <a:r>
                  <a:rPr lang="cs-CZ" dirty="0"/>
                  <a:t> průřezu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B9C89-8923-9548-510D-00F9AD583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A90636-635B-6144-B8E0-783E2C76C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353898"/>
            <a:ext cx="1867161" cy="1019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E2A48A-4010-F5D9-A010-C9D6E346B5D6}"/>
              </a:ext>
            </a:extLst>
          </p:cNvPr>
          <p:cNvSpPr txBox="1"/>
          <p:nvPr/>
        </p:nvSpPr>
        <p:spPr>
          <a:xfrm>
            <a:off x="8616280" y="5805264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viz Prvky kovových konstrukcí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3941EA-6604-6D88-1904-47EB76588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" y="44624"/>
            <a:ext cx="4836649" cy="67794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CDD393-45C5-6B51-D031-C4E7ADCBA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0"/>
            <a:ext cx="4878136" cy="3789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9EE70-8491-E0F4-28F5-818F64635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40" y="3933056"/>
            <a:ext cx="4395255" cy="648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77956-A5AA-BECB-1392-A47D79A83E9D}"/>
              </a:ext>
            </a:extLst>
          </p:cNvPr>
          <p:cNvSpPr txBox="1"/>
          <p:nvPr/>
        </p:nvSpPr>
        <p:spPr>
          <a:xfrm>
            <a:off x="9552384" y="587727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Pilgr</a:t>
            </a:r>
            <a:r>
              <a:rPr lang="en-US" sz="1200" dirty="0"/>
              <a:t>, M. </a:t>
            </a:r>
            <a:r>
              <a:rPr lang="cs-CZ" sz="1200" i="1" dirty="0"/>
              <a:t>Kovové konstrukce. Podklady pro navrhování prvků ocelových konstrukcí</a:t>
            </a:r>
            <a:r>
              <a:rPr lang="cs-CZ" sz="1200" dirty="0"/>
              <a:t>. Brno, 2018, 700 s.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9D092-FB08-C6A8-397E-E1F22A883C81}"/>
              </a:ext>
            </a:extLst>
          </p:cNvPr>
          <p:cNvSpPr/>
          <p:nvPr/>
        </p:nvSpPr>
        <p:spPr>
          <a:xfrm>
            <a:off x="119337" y="2060848"/>
            <a:ext cx="4680520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E5F6D3-117D-4B09-9E05-10D00D2B04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950625"/>
              </p:ext>
            </p:extLst>
          </p:nvPr>
        </p:nvGraphicFramePr>
        <p:xfrm>
          <a:off x="835296" y="1858659"/>
          <a:ext cx="4536141" cy="500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5D7538-FC88-42D3-8C79-17103C1DC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702745"/>
              </p:ext>
            </p:extLst>
          </p:nvPr>
        </p:nvGraphicFramePr>
        <p:xfrm>
          <a:off x="6379912" y="1881858"/>
          <a:ext cx="4540624" cy="500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62706B3-72B8-F51B-1907-DADFF13D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21" y="221809"/>
            <a:ext cx="2592288" cy="1634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7205DF-1E41-4B52-0585-1D13254254C4}"/>
                  </a:ext>
                </a:extLst>
              </p:cNvPr>
              <p:cNvSpPr txBox="1"/>
              <p:nvPr/>
            </p:nvSpPr>
            <p:spPr>
              <a:xfrm>
                <a:off x="3503712" y="620688"/>
                <a:ext cx="20215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IPE240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7205DF-1E41-4B52-0585-1D132542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620688"/>
                <a:ext cx="2021515" cy="923330"/>
              </a:xfrm>
              <a:prstGeom prst="rect">
                <a:avLst/>
              </a:prstGeom>
              <a:blipFill>
                <a:blip r:embed="rId5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58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C1BE-1244-C3FD-307E-CAB3E7DA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posouzení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5956B-0DCC-4A22-C821-A5E6E0AE5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000" dirty="0">
                    <a:solidFill>
                      <a:schemeClr val="tx1"/>
                    </a:solidFill>
                  </a:rPr>
                  <a:t>Podmínka posouzení pro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normálová</a:t>
                </a:r>
                <a:r>
                  <a:rPr lang="cs-CZ" sz="2000" dirty="0">
                    <a:solidFill>
                      <a:schemeClr val="tx1"/>
                    </a:solidFill>
                  </a:rPr>
                  <a:t> napětí v nejexponovanějším krajním bodě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pásnice</a:t>
                </a:r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v poli</a:t>
                </a:r>
              </a:p>
              <a:p>
                <a:r>
                  <a:rPr lang="cs-CZ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  <m: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  <a:latin typeface="Gill Sans MT" panose="020B0502020104020203"/>
                  </a:rPr>
                  <a:t> </a:t>
                </a:r>
              </a:p>
              <a:p>
                <a:endParaRPr lang="cs-CZ" sz="2000" dirty="0">
                  <a:solidFill>
                    <a:schemeClr val="tx1"/>
                  </a:solidFill>
                </a:endParaRP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Podmínka posouzení pro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smykové</a:t>
                </a:r>
                <a:r>
                  <a:rPr lang="cs-CZ" sz="2000" dirty="0">
                    <a:solidFill>
                      <a:schemeClr val="tx1"/>
                    </a:solidFill>
                  </a:rPr>
                  <a:t> napětí uprostřed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pásnice</a:t>
                </a:r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nad podporou</a:t>
                </a:r>
              </a:p>
              <a:p>
                <a:r>
                  <a:rPr lang="cs-CZ" sz="20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cs-CZ" sz="2000" dirty="0">
                  <a:solidFill>
                    <a:schemeClr val="tx1"/>
                  </a:solidFill>
                </a:endParaRP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Podmínka posouzení pro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smykové</a:t>
                </a:r>
                <a:r>
                  <a:rPr lang="cs-CZ" sz="2000" dirty="0">
                    <a:solidFill>
                      <a:schemeClr val="tx1"/>
                    </a:solidFill>
                  </a:rPr>
                  <a:t> napětí uprostřed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stojiny</a:t>
                </a:r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b="1" dirty="0">
                    <a:solidFill>
                      <a:schemeClr val="tx1"/>
                    </a:solidFill>
                  </a:rPr>
                  <a:t>nad podporou</a:t>
                </a:r>
              </a:p>
              <a:p>
                <a:r>
                  <a:rPr lang="cs-CZ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  <m:r>
                          <a:rPr lang="cs-C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𝐸𝑑</m:t>
                        </m:r>
                      </m:sub>
                    </m:sSub>
                    <m:r>
                      <a:rPr lang="cs-CZ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𝑀</m:t>
                            </m:r>
                            <m:r>
                              <a:rPr 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400" dirty="0">
                    <a:solidFill>
                      <a:schemeClr val="tx1"/>
                    </a:solidFill>
                  </a:rPr>
                  <a:t> </a:t>
                </a:r>
                <a:endParaRPr lang="cs-CZ" sz="2000" dirty="0"/>
              </a:p>
              <a:p>
                <a:endParaRPr lang="cs-CZ" sz="2000" dirty="0"/>
              </a:p>
              <a:p>
                <a:endParaRPr lang="cs-C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5956B-0DCC-4A22-C821-A5E6E0AE5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A3CD49-8F95-327A-AF42-CC09221574F7}"/>
              </a:ext>
            </a:extLst>
          </p:cNvPr>
          <p:cNvSpPr txBox="1"/>
          <p:nvPr/>
        </p:nvSpPr>
        <p:spPr>
          <a:xfrm>
            <a:off x="5879976" y="5877272"/>
            <a:ext cx="621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https://www.fce.vutbr.cz/KDK/vild.m/BOA009/kroucen</a:t>
            </a:r>
            <a:r>
              <a:rPr lang="cs-CZ" dirty="0">
                <a:hlinkClick r:id="rId3"/>
              </a:rPr>
              <a:t>í</a:t>
            </a:r>
            <a:r>
              <a:rPr lang="en-US" dirty="0">
                <a:hlinkClick r:id="rId3"/>
              </a:rPr>
              <a:t>.xlsx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50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C1BE-1244-C3FD-307E-CAB3E7DA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Vaznice – posouzení klopení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5956B-0DCC-4A22-C821-A5E6E0AE5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000" dirty="0">
                    <a:solidFill>
                      <a:schemeClr val="tx1"/>
                    </a:solidFill>
                  </a:rPr>
                  <a:t>Kombinace K2</a:t>
                </a:r>
              </a:p>
              <a:p>
                <a:r>
                  <a:rPr lang="cs-CZ" sz="2000" dirty="0"/>
                  <a:t>Zjednodušení: Síly prochází středem smyku a zatížení mají stejný směr</a:t>
                </a: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Spodní okraj není zaji</a:t>
                </a:r>
                <a:r>
                  <a:rPr lang="cs-CZ" sz="2000" dirty="0"/>
                  <a:t>štěn pro vybočení z roviny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cs-CZ" sz="2000" dirty="0"/>
                  <a:t>Zatížení má stabilizující účinek</a:t>
                </a:r>
                <a:endParaRPr lang="cs-C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D5956B-0DCC-4A22-C821-A5E6E0AE5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ED15135-E196-CAB4-222C-24C5D9F9A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087" y="2564904"/>
            <a:ext cx="4689880" cy="3126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C3E7B-0FDC-F52A-5CC7-406E62C5A7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56" t="42573" r="21651" b="39577"/>
          <a:stretch/>
        </p:blipFill>
        <p:spPr>
          <a:xfrm>
            <a:off x="781836" y="4362347"/>
            <a:ext cx="4968552" cy="833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4A3EB-482D-62AA-AD9B-FB82D5A76B03}"/>
              </a:ext>
            </a:extLst>
          </p:cNvPr>
          <p:cNvSpPr txBox="1"/>
          <p:nvPr/>
        </p:nvSpPr>
        <p:spPr>
          <a:xfrm>
            <a:off x="8688288" y="5930917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5"/>
              </a:rPr>
              <a:t>viz Prvky kovových konstrukcí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2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A10EC-6A2D-20E2-3A0E-5AF6C47FA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1" y="2492896"/>
            <a:ext cx="6840760" cy="3888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FE7DE-8836-3AF3-F38C-EBD5AE01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505609"/>
            <a:ext cx="3032945" cy="3140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02B3D-28E0-4AC2-606A-23AA9C6531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761" y="-57370"/>
            <a:ext cx="6168008" cy="2262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05C01A-7ACC-AEE1-656B-20F1DABCA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60" y="2153012"/>
            <a:ext cx="5626891" cy="2281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F4B9FE-1794-2491-B433-5649BB3AA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149080"/>
            <a:ext cx="5616624" cy="22819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B85B53-B40B-B2E7-9E84-650832AEA9B6}"/>
              </a:ext>
            </a:extLst>
          </p:cNvPr>
          <p:cNvSpPr txBox="1"/>
          <p:nvPr/>
        </p:nvSpPr>
        <p:spPr>
          <a:xfrm>
            <a:off x="0" y="6143392"/>
            <a:ext cx="9460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https://www.ideastatica.com/support-center/lateral-torsional-buckling-of-an-i-section-purlin</a:t>
            </a:r>
            <a:r>
              <a:rPr lang="cs-CZ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8247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5CAF-B91F-BBAE-81C7-37D46B0C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Vazník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1A4C-456F-69BB-FB05-55A0D0F8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6710536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Prostý nosník – IPE 400–600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Zatížení: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ZS1: Vlastní tíha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ZS2: Sníh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ZS3: Vítr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ZS4: Užitné (nepochozí střecha)</a:t>
            </a:r>
            <a:br>
              <a:rPr lang="cs-CZ" sz="2000" dirty="0"/>
            </a:br>
            <a:r>
              <a:rPr lang="cs-CZ" sz="2000" i="1" dirty="0" err="1"/>
              <a:t>q</a:t>
            </a:r>
            <a:r>
              <a:rPr lang="cs-CZ" sz="2000" baseline="-25000" dirty="0" err="1"/>
              <a:t>k</a:t>
            </a:r>
            <a:r>
              <a:rPr lang="cs-CZ" sz="2000" dirty="0"/>
              <a:t> = 0,75 </a:t>
            </a:r>
            <a:r>
              <a:rPr lang="cs-CZ" sz="2000" dirty="0" err="1"/>
              <a:t>kN</a:t>
            </a:r>
            <a:r>
              <a:rPr lang="cs-CZ" sz="2000" dirty="0"/>
              <a:t>/m</a:t>
            </a:r>
            <a:r>
              <a:rPr lang="cs-CZ" sz="2000" baseline="30000" dirty="0"/>
              <a:t>2</a:t>
            </a:r>
            <a:r>
              <a:rPr lang="cs-CZ" sz="2000" dirty="0"/>
              <a:t> na ploše max. 10 m</a:t>
            </a:r>
            <a:r>
              <a:rPr lang="cs-CZ" sz="2000" baseline="30000" dirty="0"/>
              <a:t>2</a:t>
            </a:r>
            <a:br>
              <a:rPr lang="cs-CZ" sz="2000" baseline="30000" dirty="0"/>
            </a:br>
            <a:r>
              <a:rPr lang="cs-CZ" sz="2000" dirty="0"/>
              <a:t>nebo </a:t>
            </a:r>
            <a:r>
              <a:rPr lang="cs-CZ" sz="2000" i="1" dirty="0" err="1"/>
              <a:t>Q</a:t>
            </a:r>
            <a:r>
              <a:rPr lang="cs-CZ" sz="2000" baseline="-25000" dirty="0" err="1"/>
              <a:t>k</a:t>
            </a:r>
            <a:r>
              <a:rPr lang="cs-CZ" sz="2000" dirty="0"/>
              <a:t> = 1 </a:t>
            </a:r>
            <a:r>
              <a:rPr lang="cs-CZ" sz="2000" dirty="0" err="1"/>
              <a:t>kN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Kombinace: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K1 = ZS1 + ZS2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K2 = ZS1 + ZS3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K3 = ZS1 + ZS4</a:t>
            </a:r>
            <a:endParaRPr lang="en-US" sz="2000" dirty="0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1835D9A0-EAB3-7904-7F06-024E8486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-243408"/>
            <a:ext cx="2517702" cy="2517702"/>
          </a:xfrm>
          <a:prstGeom prst="rect">
            <a:avLst/>
          </a:prstGeom>
        </p:spPr>
      </p:pic>
      <p:pic>
        <p:nvPicPr>
          <p:cNvPr id="5" name="Obrázek 11">
            <a:extLst>
              <a:ext uri="{FF2B5EF4-FFF2-40B4-BE49-F238E27FC236}">
                <a16:creationId xmlns:a16="http://schemas.microsoft.com/office/drawing/2014/main" id="{087152E8-1FC9-47F8-F89B-3488585D8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2996952"/>
            <a:ext cx="4803401" cy="22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0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E1E-488F-CCD6-2D9C-D18B928D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Vazník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4D8E-42EA-8F5C-4498-F6A6DFFF9F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84785"/>
                <a:ext cx="7790656" cy="464137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Zatížení: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Vlastní tíha: Spojité rovnoměrné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Ostatní: Reakce od vaznic </a:t>
                </a:r>
                <a:br>
                  <a:rPr lang="cs-CZ" dirty="0"/>
                </a:br>
                <a:r>
                  <a:rPr lang="cs-CZ" dirty="0"/>
                  <a:t>(lze aproximovat jako spojité)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Posudky: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Klopení v poli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cs-CZ" dirty="0"/>
                  <a:t>)</a:t>
                </a: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Smyk nad podporou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4D8E-42EA-8F5C-4498-F6A6DFFF9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84785"/>
                <a:ext cx="7790656" cy="4641379"/>
              </a:xfrm>
              <a:blipFill>
                <a:blip r:embed="rId3"/>
                <a:stretch>
                  <a:fillRect l="-1408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10">
            <a:extLst>
              <a:ext uri="{FF2B5EF4-FFF2-40B4-BE49-F238E27FC236}">
                <a16:creationId xmlns:a16="http://schemas.microsoft.com/office/drawing/2014/main" id="{F76C8EFA-2960-839B-796C-D7AD497A2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107" y="1164526"/>
            <a:ext cx="4463061" cy="1852018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76ECAF60-90CB-66BF-9FCC-1C32FD5BD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168" y="3261390"/>
            <a:ext cx="4216490" cy="3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8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A9B8-7E4B-92AB-4DC0-7C409A17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0CF9-CEF4-77D8-B0EA-4059FB65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Zatížení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Stálé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Sněhem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Větrem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Užitné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a posouzení: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Trapézový plech (z tabulek)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Vaznice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Vazník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0B06-4AE8-DEA2-BFEC-541A17B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Semestrální projekt – Patrové garáže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7DD5-FDA0-4505-2991-443050CC0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414392" cy="46413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Dispozice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/>
              <a:t>Střešní konstrukce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spřažená stropnice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Stropní konstrukce - prolamovaný průvlak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Plnostěnný sloup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Přípoje stropnice a průvlaku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Příhradová ztužidla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Patka sloupu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09154D-5C56-5926-9DC1-113D532C3587}"/>
              </a:ext>
            </a:extLst>
          </p:cNvPr>
          <p:cNvSpPr txBox="1">
            <a:spLocks/>
          </p:cNvSpPr>
          <p:nvPr/>
        </p:nvSpPr>
        <p:spPr>
          <a:xfrm>
            <a:off x="6528048" y="1484785"/>
            <a:ext cx="5414392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Harmonogram</a:t>
            </a:r>
          </a:p>
          <a:p>
            <a:endParaRPr lang="cs-CZ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80A1C9-3C5C-F9AE-2D52-7378A8444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79093"/>
              </p:ext>
            </p:extLst>
          </p:nvPr>
        </p:nvGraphicFramePr>
        <p:xfrm>
          <a:off x="6575280" y="2033737"/>
          <a:ext cx="5414392" cy="4203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872">
                  <a:extLst>
                    <a:ext uri="{9D8B030D-6E8A-4147-A177-3AD203B41FA5}">
                      <a16:colId xmlns:a16="http://schemas.microsoft.com/office/drawing/2014/main" val="42493373"/>
                    </a:ext>
                  </a:extLst>
                </a:gridCol>
                <a:gridCol w="4525520">
                  <a:extLst>
                    <a:ext uri="{9D8B030D-6E8A-4147-A177-3AD203B41FA5}">
                      <a16:colId xmlns:a16="http://schemas.microsoft.com/office/drawing/2014/main" val="3491423515"/>
                    </a:ext>
                  </a:extLst>
                </a:gridCol>
              </a:tblGrid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9/19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Dispozice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3613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u="none" strike="noStrike" noProof="0" dirty="0">
                          <a:effectLst/>
                        </a:rPr>
                        <a:t>9/26 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noProof="0" dirty="0">
                          <a:effectLst/>
                        </a:rPr>
                        <a:t>Střešní konstrukce</a:t>
                      </a:r>
                      <a:endParaRPr lang="cs-CZ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9529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10/3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Stropní konstrukce - spřažená stropnice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6384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10/10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7778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10/17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Stropní konstrukce - prolamovaný průvlak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7932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10/24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Sloup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87100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10/31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Přípoje stropnice a průvlaku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7453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11/7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Zrušeno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59818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11/14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 - Přesunout na pondělí/úterý?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68734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11/21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Ztužidla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64286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11/28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Patka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rgbClr val="658D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65613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12/5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>
                          <a:effectLst/>
                        </a:rPr>
                        <a:t>Konzultace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41089"/>
                  </a:ext>
                </a:extLst>
              </a:tr>
              <a:tr h="323352"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noProof="0" dirty="0">
                          <a:effectLst/>
                        </a:rPr>
                        <a:t>12/12 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noProof="0" dirty="0" err="1">
                          <a:effectLst/>
                        </a:rPr>
                        <a:t>Konzultace+Zápočet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6" marR="7036" marT="7036" marB="0" anchor="b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6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4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A8D-9B61-59DE-6F45-2E1B1042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C41C-4DF9-ABC7-C42B-052D88FB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Dispozice: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Půdorysy přízemního a typického podlaží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Příčný a podélný řez objektem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DA7A-6922-1489-DEAC-C1EFB112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cvičení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E485E-AB1F-5FB4-B55A-1B0B3177B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Návrh vybraných prvků střešní konstrukce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Trapézový plech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Vaznice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Vazník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7D91BA-85C4-2406-0B69-FE0227F4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68" y="3645024"/>
            <a:ext cx="5480228" cy="25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8A64-E6F5-0A65-1D10-E13AB50B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Střešní konstrukce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52932-98F5-BEBE-A0EE-40CD597B4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Možná konstrukční řešení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AF0B9-6963-9619-534D-38F11871D8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prefabrikované ŽB panely</a:t>
            </a:r>
          </a:p>
          <a:p>
            <a:r>
              <a:rPr lang="cs-CZ" dirty="0"/>
              <a:t>prefabrikované sendvičové panely</a:t>
            </a:r>
          </a:p>
          <a:p>
            <a:r>
              <a:rPr lang="cs-CZ" dirty="0"/>
              <a:t>Monolitická ŽB konstrukce</a:t>
            </a:r>
          </a:p>
          <a:p>
            <a:r>
              <a:rPr lang="cs-CZ" dirty="0"/>
              <a:t>Ocelobetonová spřažená konstrukce</a:t>
            </a:r>
          </a:p>
          <a:p>
            <a:r>
              <a:rPr lang="cs-CZ" b="1" dirty="0"/>
              <a:t>Ocelové konstrukce</a:t>
            </a:r>
          </a:p>
          <a:p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0C8B6-BE67-9922-0D6E-13F4B1E6D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Účel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F254F-5A7C-CB97-7F25-2594E9E4F6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Odvod srážek</a:t>
            </a:r>
          </a:p>
          <a:p>
            <a:r>
              <a:rPr lang="cs-CZ" dirty="0"/>
              <a:t>Sklon nosné konstrukce</a:t>
            </a:r>
          </a:p>
          <a:p>
            <a:r>
              <a:rPr lang="cs-CZ" dirty="0"/>
              <a:t>Spádové vrstvy </a:t>
            </a:r>
          </a:p>
          <a:p>
            <a:endParaRPr lang="cs-CZ" dirty="0"/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2AE0B900-3462-A397-A244-98C70D4F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68" y="3645024"/>
            <a:ext cx="5480228" cy="256885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892B82F-A7A5-CF93-7190-B894CE852D68}"/>
              </a:ext>
            </a:extLst>
          </p:cNvPr>
          <p:cNvSpPr txBox="1">
            <a:spLocks/>
          </p:cNvSpPr>
          <p:nvPr/>
        </p:nvSpPr>
        <p:spPr>
          <a:xfrm>
            <a:off x="1919536" y="4437112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Předpokládaná jednoduchá skladba:</a:t>
            </a:r>
          </a:p>
          <a:p>
            <a:r>
              <a:rPr lang="cs-CZ" dirty="0"/>
              <a:t>Trapézový plech  (VSŽ plech)</a:t>
            </a:r>
          </a:p>
          <a:p>
            <a:r>
              <a:rPr lang="cs-CZ" dirty="0"/>
              <a:t>Vaznice </a:t>
            </a:r>
          </a:p>
          <a:p>
            <a:r>
              <a:rPr lang="cs-CZ" dirty="0"/>
              <a:t>Vazník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83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A028-1D95-C761-158B-A9C43D50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Střešní konstrukce</a:t>
            </a:r>
            <a:endParaRPr lang="en-US" dirty="0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32FA08EB-3765-55AE-57A0-AD81D647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22" y="1412776"/>
            <a:ext cx="8318500" cy="5035234"/>
          </a:xfrm>
          <a:prstGeom prst="rect">
            <a:avLst/>
          </a:prstGeom>
        </p:spPr>
      </p:pic>
      <p:sp>
        <p:nvSpPr>
          <p:cNvPr id="5" name="Ovál 2">
            <a:extLst>
              <a:ext uri="{FF2B5EF4-FFF2-40B4-BE49-F238E27FC236}">
                <a16:creationId xmlns:a16="http://schemas.microsoft.com/office/drawing/2014/main" id="{76E08E60-F735-B986-F93E-DBD0629AA463}"/>
              </a:ext>
            </a:extLst>
          </p:cNvPr>
          <p:cNvSpPr/>
          <p:nvPr/>
        </p:nvSpPr>
        <p:spPr>
          <a:xfrm>
            <a:off x="6184232" y="4674496"/>
            <a:ext cx="2422358" cy="441158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6">
            <a:extLst>
              <a:ext uri="{FF2B5EF4-FFF2-40B4-BE49-F238E27FC236}">
                <a16:creationId xmlns:a16="http://schemas.microsoft.com/office/drawing/2014/main" id="{FD11D450-9302-8A8F-D888-A8F48AC66A2D}"/>
              </a:ext>
            </a:extLst>
          </p:cNvPr>
          <p:cNvSpPr/>
          <p:nvPr/>
        </p:nvSpPr>
        <p:spPr>
          <a:xfrm>
            <a:off x="4467726" y="5835770"/>
            <a:ext cx="2422358" cy="441158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Násobení 7">
            <a:extLst>
              <a:ext uri="{FF2B5EF4-FFF2-40B4-BE49-F238E27FC236}">
                <a16:creationId xmlns:a16="http://schemas.microsoft.com/office/drawing/2014/main" id="{48474021-A0D5-035D-2AA9-505E57F09F66}"/>
              </a:ext>
            </a:extLst>
          </p:cNvPr>
          <p:cNvSpPr/>
          <p:nvPr/>
        </p:nvSpPr>
        <p:spPr>
          <a:xfrm>
            <a:off x="6280484" y="4531895"/>
            <a:ext cx="2173706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Násobení 8">
            <a:extLst>
              <a:ext uri="{FF2B5EF4-FFF2-40B4-BE49-F238E27FC236}">
                <a16:creationId xmlns:a16="http://schemas.microsoft.com/office/drawing/2014/main" id="{D16E2F26-75DD-2055-A194-B1758E456E1C}"/>
              </a:ext>
            </a:extLst>
          </p:cNvPr>
          <p:cNvSpPr/>
          <p:nvPr/>
        </p:nvSpPr>
        <p:spPr>
          <a:xfrm>
            <a:off x="4467726" y="5683370"/>
            <a:ext cx="2173706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Šipka dolů 9">
            <a:extLst>
              <a:ext uri="{FF2B5EF4-FFF2-40B4-BE49-F238E27FC236}">
                <a16:creationId xmlns:a16="http://schemas.microsoft.com/office/drawing/2014/main" id="{B1350549-3B64-24A3-4BCB-4096EFEF6A05}"/>
              </a:ext>
            </a:extLst>
          </p:cNvPr>
          <p:cNvSpPr/>
          <p:nvPr/>
        </p:nvSpPr>
        <p:spPr>
          <a:xfrm rot="10340746" flipV="1">
            <a:off x="8919556" y="3282314"/>
            <a:ext cx="241047" cy="1669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10">
            <a:extLst>
              <a:ext uri="{FF2B5EF4-FFF2-40B4-BE49-F238E27FC236}">
                <a16:creationId xmlns:a16="http://schemas.microsoft.com/office/drawing/2014/main" id="{14508383-D542-3F09-2B38-495516B1092B}"/>
              </a:ext>
            </a:extLst>
          </p:cNvPr>
          <p:cNvSpPr txBox="1"/>
          <p:nvPr/>
        </p:nvSpPr>
        <p:spPr>
          <a:xfrm>
            <a:off x="6890084" y="1901898"/>
            <a:ext cx="380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Vaznice mohou být i hustěji v závislosti na typu a velikosti profilu (tenkostěnné, válcované) a na velikosti trapézového plechu</a:t>
            </a:r>
            <a:endParaRPr lang="en-GB" dirty="0"/>
          </a:p>
        </p:txBody>
      </p:sp>
      <p:cxnSp>
        <p:nvCxnSpPr>
          <p:cNvPr id="11" name="Přímá spojnice 13">
            <a:extLst>
              <a:ext uri="{FF2B5EF4-FFF2-40B4-BE49-F238E27FC236}">
                <a16:creationId xmlns:a16="http://schemas.microsoft.com/office/drawing/2014/main" id="{1FEFF9B9-3C17-B222-37C1-5021D0BE2055}"/>
              </a:ext>
            </a:extLst>
          </p:cNvPr>
          <p:cNvCxnSpPr/>
          <p:nvPr/>
        </p:nvCxnSpPr>
        <p:spPr>
          <a:xfrm flipH="1">
            <a:off x="3761874" y="1796716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6">
            <a:extLst>
              <a:ext uri="{FF2B5EF4-FFF2-40B4-BE49-F238E27FC236}">
                <a16:creationId xmlns:a16="http://schemas.microsoft.com/office/drawing/2014/main" id="{1FAD0471-68DD-3C8F-6326-90AFC3828B8F}"/>
              </a:ext>
            </a:extLst>
          </p:cNvPr>
          <p:cNvCxnSpPr/>
          <p:nvPr/>
        </p:nvCxnSpPr>
        <p:spPr>
          <a:xfrm flipH="1">
            <a:off x="4227095" y="1784807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7">
            <a:extLst>
              <a:ext uri="{FF2B5EF4-FFF2-40B4-BE49-F238E27FC236}">
                <a16:creationId xmlns:a16="http://schemas.microsoft.com/office/drawing/2014/main" id="{2B7866E5-B525-DFCC-2ED0-D89C84CC62C7}"/>
              </a:ext>
            </a:extLst>
          </p:cNvPr>
          <p:cNvCxnSpPr/>
          <p:nvPr/>
        </p:nvCxnSpPr>
        <p:spPr>
          <a:xfrm flipH="1">
            <a:off x="4692316" y="1784807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8">
            <a:extLst>
              <a:ext uri="{FF2B5EF4-FFF2-40B4-BE49-F238E27FC236}">
                <a16:creationId xmlns:a16="http://schemas.microsoft.com/office/drawing/2014/main" id="{0CFBFB9E-A6CD-852E-D160-69F1AF80C3CF}"/>
              </a:ext>
            </a:extLst>
          </p:cNvPr>
          <p:cNvCxnSpPr/>
          <p:nvPr/>
        </p:nvCxnSpPr>
        <p:spPr>
          <a:xfrm flipH="1">
            <a:off x="3753853" y="3645024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9">
            <a:extLst>
              <a:ext uri="{FF2B5EF4-FFF2-40B4-BE49-F238E27FC236}">
                <a16:creationId xmlns:a16="http://schemas.microsoft.com/office/drawing/2014/main" id="{7530468A-9856-076B-6592-30B45123BAF8}"/>
              </a:ext>
            </a:extLst>
          </p:cNvPr>
          <p:cNvCxnSpPr/>
          <p:nvPr/>
        </p:nvCxnSpPr>
        <p:spPr>
          <a:xfrm flipH="1">
            <a:off x="4219074" y="3645024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20">
            <a:extLst>
              <a:ext uri="{FF2B5EF4-FFF2-40B4-BE49-F238E27FC236}">
                <a16:creationId xmlns:a16="http://schemas.microsoft.com/office/drawing/2014/main" id="{1958459D-AF07-7FC6-929B-B24499616AB7}"/>
              </a:ext>
            </a:extLst>
          </p:cNvPr>
          <p:cNvCxnSpPr/>
          <p:nvPr/>
        </p:nvCxnSpPr>
        <p:spPr>
          <a:xfrm flipH="1">
            <a:off x="4684295" y="3645024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21">
            <a:extLst>
              <a:ext uri="{FF2B5EF4-FFF2-40B4-BE49-F238E27FC236}">
                <a16:creationId xmlns:a16="http://schemas.microsoft.com/office/drawing/2014/main" id="{76DC4BB9-D72E-822F-F51F-90C2523B9455}"/>
              </a:ext>
            </a:extLst>
          </p:cNvPr>
          <p:cNvCxnSpPr/>
          <p:nvPr/>
        </p:nvCxnSpPr>
        <p:spPr>
          <a:xfrm flipH="1">
            <a:off x="2374232" y="1796716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22">
            <a:extLst>
              <a:ext uri="{FF2B5EF4-FFF2-40B4-BE49-F238E27FC236}">
                <a16:creationId xmlns:a16="http://schemas.microsoft.com/office/drawing/2014/main" id="{02E282E6-8FAD-1B6C-0ED6-C31E3098DFC9}"/>
              </a:ext>
            </a:extLst>
          </p:cNvPr>
          <p:cNvCxnSpPr/>
          <p:nvPr/>
        </p:nvCxnSpPr>
        <p:spPr>
          <a:xfrm flipH="1">
            <a:off x="2839453" y="1796716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23">
            <a:extLst>
              <a:ext uri="{FF2B5EF4-FFF2-40B4-BE49-F238E27FC236}">
                <a16:creationId xmlns:a16="http://schemas.microsoft.com/office/drawing/2014/main" id="{BBB1CB39-69AF-2D8A-A1E1-DD960DF752BE}"/>
              </a:ext>
            </a:extLst>
          </p:cNvPr>
          <p:cNvCxnSpPr/>
          <p:nvPr/>
        </p:nvCxnSpPr>
        <p:spPr>
          <a:xfrm flipH="1">
            <a:off x="3304674" y="1796716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24">
            <a:extLst>
              <a:ext uri="{FF2B5EF4-FFF2-40B4-BE49-F238E27FC236}">
                <a16:creationId xmlns:a16="http://schemas.microsoft.com/office/drawing/2014/main" id="{0FA52F49-5B28-9AC1-8B7E-F3DA1E8574A9}"/>
              </a:ext>
            </a:extLst>
          </p:cNvPr>
          <p:cNvCxnSpPr/>
          <p:nvPr/>
        </p:nvCxnSpPr>
        <p:spPr>
          <a:xfrm flipH="1">
            <a:off x="2347407" y="3624905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5">
            <a:extLst>
              <a:ext uri="{FF2B5EF4-FFF2-40B4-BE49-F238E27FC236}">
                <a16:creationId xmlns:a16="http://schemas.microsoft.com/office/drawing/2014/main" id="{3D44DB31-255B-D016-5905-D15B1E3323B4}"/>
              </a:ext>
            </a:extLst>
          </p:cNvPr>
          <p:cNvCxnSpPr/>
          <p:nvPr/>
        </p:nvCxnSpPr>
        <p:spPr>
          <a:xfrm flipH="1">
            <a:off x="2812628" y="3624905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6">
            <a:extLst>
              <a:ext uri="{FF2B5EF4-FFF2-40B4-BE49-F238E27FC236}">
                <a16:creationId xmlns:a16="http://schemas.microsoft.com/office/drawing/2014/main" id="{FF249AB6-5AA7-AFA1-9B43-C3F036E8DBD8}"/>
              </a:ext>
            </a:extLst>
          </p:cNvPr>
          <p:cNvCxnSpPr/>
          <p:nvPr/>
        </p:nvCxnSpPr>
        <p:spPr>
          <a:xfrm flipH="1">
            <a:off x="3277849" y="3624905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7">
            <a:extLst>
              <a:ext uri="{FF2B5EF4-FFF2-40B4-BE49-F238E27FC236}">
                <a16:creationId xmlns:a16="http://schemas.microsoft.com/office/drawing/2014/main" id="{03C74C31-9134-D41D-D7D6-2CA8B06629A3}"/>
              </a:ext>
            </a:extLst>
          </p:cNvPr>
          <p:cNvCxnSpPr/>
          <p:nvPr/>
        </p:nvCxnSpPr>
        <p:spPr>
          <a:xfrm flipH="1">
            <a:off x="5189621" y="1784807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8">
            <a:extLst>
              <a:ext uri="{FF2B5EF4-FFF2-40B4-BE49-F238E27FC236}">
                <a16:creationId xmlns:a16="http://schemas.microsoft.com/office/drawing/2014/main" id="{A866C5F4-74C7-5DCF-A57B-D4B9BFE621B2}"/>
              </a:ext>
            </a:extLst>
          </p:cNvPr>
          <p:cNvCxnSpPr/>
          <p:nvPr/>
        </p:nvCxnSpPr>
        <p:spPr>
          <a:xfrm flipH="1">
            <a:off x="5654842" y="1784807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9">
            <a:extLst>
              <a:ext uri="{FF2B5EF4-FFF2-40B4-BE49-F238E27FC236}">
                <a16:creationId xmlns:a16="http://schemas.microsoft.com/office/drawing/2014/main" id="{ECC5E643-B778-6A26-D672-215BF39FF813}"/>
              </a:ext>
            </a:extLst>
          </p:cNvPr>
          <p:cNvCxnSpPr/>
          <p:nvPr/>
        </p:nvCxnSpPr>
        <p:spPr>
          <a:xfrm flipH="1">
            <a:off x="6120063" y="1784807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30">
            <a:extLst>
              <a:ext uri="{FF2B5EF4-FFF2-40B4-BE49-F238E27FC236}">
                <a16:creationId xmlns:a16="http://schemas.microsoft.com/office/drawing/2014/main" id="{4FDC1F53-13BB-5326-4C41-2008FD34125E}"/>
              </a:ext>
            </a:extLst>
          </p:cNvPr>
          <p:cNvCxnSpPr/>
          <p:nvPr/>
        </p:nvCxnSpPr>
        <p:spPr>
          <a:xfrm flipH="1">
            <a:off x="5189621" y="3650468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31">
            <a:extLst>
              <a:ext uri="{FF2B5EF4-FFF2-40B4-BE49-F238E27FC236}">
                <a16:creationId xmlns:a16="http://schemas.microsoft.com/office/drawing/2014/main" id="{DCE93B10-7B5D-85FA-7A27-9BD46B924918}"/>
              </a:ext>
            </a:extLst>
          </p:cNvPr>
          <p:cNvCxnSpPr/>
          <p:nvPr/>
        </p:nvCxnSpPr>
        <p:spPr>
          <a:xfrm flipH="1">
            <a:off x="5654842" y="3650468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32">
            <a:extLst>
              <a:ext uri="{FF2B5EF4-FFF2-40B4-BE49-F238E27FC236}">
                <a16:creationId xmlns:a16="http://schemas.microsoft.com/office/drawing/2014/main" id="{0A19C622-3568-E6BD-BCD2-A04EA0391A97}"/>
              </a:ext>
            </a:extLst>
          </p:cNvPr>
          <p:cNvCxnSpPr/>
          <p:nvPr/>
        </p:nvCxnSpPr>
        <p:spPr>
          <a:xfrm flipH="1">
            <a:off x="6120063" y="3650468"/>
            <a:ext cx="8021" cy="1676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bdélník 35">
            <a:extLst>
              <a:ext uri="{FF2B5EF4-FFF2-40B4-BE49-F238E27FC236}">
                <a16:creationId xmlns:a16="http://schemas.microsoft.com/office/drawing/2014/main" id="{CBA196C7-4998-5CF2-7F75-F8A79530CF91}"/>
              </a:ext>
            </a:extLst>
          </p:cNvPr>
          <p:cNvSpPr/>
          <p:nvPr/>
        </p:nvSpPr>
        <p:spPr>
          <a:xfrm>
            <a:off x="1564105" y="2545432"/>
            <a:ext cx="494096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větší rozpětí volte menší zatěžovací šířku</a:t>
            </a:r>
          </a:p>
        </p:txBody>
      </p:sp>
    </p:spTree>
    <p:extLst>
      <p:ext uri="{BB962C8B-B14F-4D97-AF65-F5344CB8AC3E}">
        <p14:creationId xmlns:p14="http://schemas.microsoft.com/office/powerpoint/2010/main" val="39370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0898-0C19-73ED-3164-1256CF9D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Trapézový plech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5CD55-D36E-7B83-AE3A-E9F285471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Spojitý nosník podepřen vaznicemi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Zatížení: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ZS1: Vlastní tíha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ZS2: Sníh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ZS3: Vítr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ZS4: Užitné (nepochozí střecha)</a:t>
            </a:r>
            <a:br>
              <a:rPr lang="cs-CZ" sz="2000" dirty="0"/>
            </a:br>
            <a:r>
              <a:rPr lang="cs-CZ" sz="2000" i="1" dirty="0" err="1"/>
              <a:t>q</a:t>
            </a:r>
            <a:r>
              <a:rPr lang="cs-CZ" sz="2000" baseline="-25000" dirty="0" err="1"/>
              <a:t>k</a:t>
            </a:r>
            <a:r>
              <a:rPr lang="cs-CZ" sz="2000" dirty="0"/>
              <a:t> = 0,75 </a:t>
            </a:r>
            <a:r>
              <a:rPr lang="cs-CZ" sz="2000" dirty="0" err="1"/>
              <a:t>kN</a:t>
            </a:r>
            <a:r>
              <a:rPr lang="cs-CZ" sz="2000" dirty="0"/>
              <a:t>/m</a:t>
            </a:r>
            <a:r>
              <a:rPr lang="cs-CZ" sz="2000" baseline="30000" dirty="0"/>
              <a:t>2</a:t>
            </a:r>
            <a:r>
              <a:rPr lang="cs-CZ" sz="2000" dirty="0"/>
              <a:t> na ploše max. 10 m</a:t>
            </a:r>
            <a:r>
              <a:rPr lang="cs-CZ" sz="2000" baseline="30000" dirty="0"/>
              <a:t>2</a:t>
            </a:r>
            <a:br>
              <a:rPr lang="cs-CZ" sz="2000" baseline="30000" dirty="0"/>
            </a:br>
            <a:r>
              <a:rPr lang="cs-CZ" sz="2000" dirty="0"/>
              <a:t>nebo </a:t>
            </a:r>
            <a:r>
              <a:rPr lang="cs-CZ" sz="2000" i="1" dirty="0" err="1"/>
              <a:t>Q</a:t>
            </a:r>
            <a:r>
              <a:rPr lang="cs-CZ" sz="2000" baseline="-25000" dirty="0" err="1"/>
              <a:t>k</a:t>
            </a:r>
            <a:r>
              <a:rPr lang="cs-CZ" sz="2000" dirty="0"/>
              <a:t> = 1 </a:t>
            </a:r>
            <a:r>
              <a:rPr lang="cs-CZ" sz="2000" dirty="0" err="1"/>
              <a:t>kN</a:t>
            </a: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Kombinace: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K1 = ZS1 + ZS2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K2 = ZS1 + ZS3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K3 = ZS1 + ZS4</a:t>
            </a:r>
            <a:endParaRPr lang="en-US" sz="20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6AEB9E7E-2B51-D1F4-1A56-61799FAC9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842" y="2887579"/>
            <a:ext cx="4803742" cy="23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7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15A1-84C3-9D13-A869-8C405FCD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Trapézový plech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0C4B-37A8-128D-2423-B67E1C1AF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enkostěnný</a:t>
            </a:r>
            <a:r>
              <a:rPr lang="en-US" dirty="0"/>
              <a:t> </a:t>
            </a:r>
            <a:r>
              <a:rPr lang="en-US" dirty="0" err="1"/>
              <a:t>prvek</a:t>
            </a:r>
            <a:r>
              <a:rPr lang="en-US" dirty="0"/>
              <a:t> (ČSN EN 1993-1-3)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Tabulky ze stránek výrobců</a:t>
            </a:r>
          </a:p>
          <a:p>
            <a:r>
              <a:rPr lang="en-US" sz="1600" dirty="0">
                <a:hlinkClick r:id="rId2"/>
              </a:rPr>
              <a:t>https://kovprof.cz/hlavni-stranka/trapezove-plechy/technicke-informace/tabulky-unosnosti/</a:t>
            </a:r>
            <a:r>
              <a:rPr lang="cs-CZ" sz="1600" dirty="0"/>
              <a:t>  </a:t>
            </a:r>
            <a:endParaRPr lang="en-US" sz="1600" dirty="0"/>
          </a:p>
          <a:p>
            <a:r>
              <a:rPr lang="en-US" sz="1600" dirty="0">
                <a:hlinkClick r:id="rId3"/>
              </a:rPr>
              <a:t>https://www.satjam.cz/doc/cms_library/staticke-tabulky-trapezovych-profilu-02_2021-web-214.pdf</a:t>
            </a:r>
            <a:r>
              <a:rPr lang="cs-CZ" sz="1600" dirty="0"/>
              <a:t> </a:t>
            </a:r>
            <a:endParaRPr lang="en-US" sz="1600" dirty="0"/>
          </a:p>
          <a:p>
            <a:r>
              <a:rPr lang="en-US" sz="1600" dirty="0">
                <a:hlinkClick r:id="rId4"/>
              </a:rPr>
              <a:t>http://www.integ.cz/files/files/Lindab/Trap%C3%A9zov%C3%A9%20plechy/lindab_staticke_tabulky.pdf</a:t>
            </a:r>
            <a:r>
              <a:rPr lang="cs-CZ" sz="1600" dirty="0"/>
              <a:t> 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F55092D4-9AEA-1C69-B969-242CF6F60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2241640"/>
            <a:ext cx="4163438" cy="457200"/>
          </a:xfrm>
          <a:prstGeom prst="rect">
            <a:avLst/>
          </a:prstGeom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FBCD4A97-9A78-4931-91FF-CD8449CC28E0}"/>
              </a:ext>
            </a:extLst>
          </p:cNvPr>
          <p:cNvSpPr txBox="1"/>
          <p:nvPr/>
        </p:nvSpPr>
        <p:spPr>
          <a:xfrm>
            <a:off x="5075474" y="2241640"/>
            <a:ext cx="39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(Negativní poloha)</a:t>
            </a:r>
            <a:endParaRPr lang="en-GB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2692D839-3128-DD10-808F-1B4E3B159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79376" y="2943975"/>
            <a:ext cx="4163438" cy="457200"/>
          </a:xfrm>
          <a:prstGeom prst="rect">
            <a:avLst/>
          </a:prstGeom>
        </p:spPr>
      </p:pic>
      <p:sp>
        <p:nvSpPr>
          <p:cNvPr id="7" name="TextovéPole 7">
            <a:extLst>
              <a:ext uri="{FF2B5EF4-FFF2-40B4-BE49-F238E27FC236}">
                <a16:creationId xmlns:a16="http://schemas.microsoft.com/office/drawing/2014/main" id="{5EAC4BA6-1B6C-CE22-B319-88F0E02768EA}"/>
              </a:ext>
            </a:extLst>
          </p:cNvPr>
          <p:cNvSpPr txBox="1"/>
          <p:nvPr/>
        </p:nvSpPr>
        <p:spPr>
          <a:xfrm>
            <a:off x="5075474" y="2859624"/>
            <a:ext cx="39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(Pozitivní poloha)</a:t>
            </a:r>
            <a:endParaRPr lang="en-GB" dirty="0"/>
          </a:p>
        </p:txBody>
      </p:sp>
      <p:sp>
        <p:nvSpPr>
          <p:cNvPr id="8" name="TextovéPole 8">
            <a:extLst>
              <a:ext uri="{FF2B5EF4-FFF2-40B4-BE49-F238E27FC236}">
                <a16:creationId xmlns:a16="http://schemas.microsoft.com/office/drawing/2014/main" id="{3A1E684E-118D-658C-A750-B122B97DC767}"/>
              </a:ext>
            </a:extLst>
          </p:cNvPr>
          <p:cNvSpPr txBox="1"/>
          <p:nvPr/>
        </p:nvSpPr>
        <p:spPr>
          <a:xfrm>
            <a:off x="7778091" y="2843644"/>
            <a:ext cx="39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(Normální poloha)</a:t>
            </a:r>
            <a:endParaRPr lang="en-GB" dirty="0"/>
          </a:p>
        </p:txBody>
      </p:sp>
      <p:sp>
        <p:nvSpPr>
          <p:cNvPr id="9" name="TextovéPole 9">
            <a:extLst>
              <a:ext uri="{FF2B5EF4-FFF2-40B4-BE49-F238E27FC236}">
                <a16:creationId xmlns:a16="http://schemas.microsoft.com/office/drawing/2014/main" id="{A1D78858-8F50-8BAF-1081-E76E8982BBD0}"/>
              </a:ext>
            </a:extLst>
          </p:cNvPr>
          <p:cNvSpPr txBox="1"/>
          <p:nvPr/>
        </p:nvSpPr>
        <p:spPr>
          <a:xfrm>
            <a:off x="7778091" y="2258523"/>
            <a:ext cx="395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(Reverzní poloha)</a:t>
            </a:r>
            <a:endParaRPr lang="en-GB" dirty="0"/>
          </a:p>
        </p:txBody>
      </p:sp>
      <p:sp>
        <p:nvSpPr>
          <p:cNvPr id="10" name="TextovéPole 10">
            <a:extLst>
              <a:ext uri="{FF2B5EF4-FFF2-40B4-BE49-F238E27FC236}">
                <a16:creationId xmlns:a16="http://schemas.microsoft.com/office/drawing/2014/main" id="{2CE24E26-EB99-B9DA-4FA7-C3271F32A9E5}"/>
              </a:ext>
            </a:extLst>
          </p:cNvPr>
          <p:cNvSpPr txBox="1"/>
          <p:nvPr/>
        </p:nvSpPr>
        <p:spPr>
          <a:xfrm>
            <a:off x="4604084" y="3578194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Pozor na značení konkrétních výrobků může to vypadat obráceně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24109</TotalTime>
  <Words>1300</Words>
  <Application>Microsoft Office PowerPoint</Application>
  <PresentationFormat>Widescreen</PresentationFormat>
  <Paragraphs>265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Gill Sans MT</vt:lpstr>
      <vt:lpstr>Noto Sans</vt:lpstr>
      <vt:lpstr>Wingdings</vt:lpstr>
      <vt:lpstr>Motiv systému Office</vt:lpstr>
      <vt:lpstr>Kovové konstrukce II</vt:lpstr>
      <vt:lpstr>Prezentuje</vt:lpstr>
      <vt:lpstr>Semestrální projekt – Patrové garáže</vt:lpstr>
      <vt:lpstr>Už máte</vt:lpstr>
      <vt:lpstr>Náplň cvičení</vt:lpstr>
      <vt:lpstr>Střešní konstrukce</vt:lpstr>
      <vt:lpstr>Střešní konstrukce</vt:lpstr>
      <vt:lpstr>Trapézový plech</vt:lpstr>
      <vt:lpstr>Trapézový plech</vt:lpstr>
      <vt:lpstr>Trapézový plech</vt:lpstr>
      <vt:lpstr>Vaznice</vt:lpstr>
      <vt:lpstr>Vaznice</vt:lpstr>
      <vt:lpstr>Vaznice</vt:lpstr>
      <vt:lpstr>Vaznice – posouzení </vt:lpstr>
      <vt:lpstr>Kroucení</vt:lpstr>
      <vt:lpstr>PowerPoint Presentation</vt:lpstr>
      <vt:lpstr>PowerPoint Presentation</vt:lpstr>
      <vt:lpstr>Vaznice – posouzení </vt:lpstr>
      <vt:lpstr>Vaznice – posouzení klopení </vt:lpstr>
      <vt:lpstr>PowerPoint Presentation</vt:lpstr>
      <vt:lpstr>Vazník</vt:lpstr>
      <vt:lpstr>Vazník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334</cp:revision>
  <dcterms:created xsi:type="dcterms:W3CDTF">2016-01-14T08:43:43Z</dcterms:created>
  <dcterms:modified xsi:type="dcterms:W3CDTF">2024-10-07T14:36:03Z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