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7" r:id="rId5"/>
    <p:sldId id="306" r:id="rId6"/>
    <p:sldId id="334" r:id="rId7"/>
    <p:sldId id="307" r:id="rId8"/>
    <p:sldId id="308" r:id="rId9"/>
    <p:sldId id="310" r:id="rId10"/>
    <p:sldId id="311" r:id="rId11"/>
    <p:sldId id="312" r:id="rId12"/>
    <p:sldId id="309" r:id="rId13"/>
    <p:sldId id="313" r:id="rId14"/>
    <p:sldId id="314" r:id="rId15"/>
    <p:sldId id="316" r:id="rId16"/>
    <p:sldId id="315"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3" r:id="rId3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02B"/>
    <a:srgbClr val="658D1B"/>
    <a:srgbClr val="FFFFFF"/>
    <a:srgbClr val="EEF8F6"/>
    <a:srgbClr val="003DA5"/>
    <a:srgbClr val="00AB8E"/>
    <a:srgbClr val="8246AF"/>
    <a:srgbClr val="00A9E0"/>
    <a:srgbClr val="7A99AC"/>
    <a:srgbClr val="D4EC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68496" autoAdjust="0"/>
  </p:normalViewPr>
  <p:slideViewPr>
    <p:cSldViewPr>
      <p:cViewPr varScale="1">
        <p:scale>
          <a:sx n="83" d="100"/>
          <a:sy n="83" d="100"/>
        </p:scale>
        <p:origin x="1674" y="96"/>
      </p:cViewPr>
      <p:guideLst>
        <p:guide orient="horz" pos="2160"/>
        <p:guide pos="3840"/>
      </p:guideLst>
    </p:cSldViewPr>
  </p:slideViewPr>
  <p:notesTextViewPr>
    <p:cViewPr>
      <p:scale>
        <a:sx n="1" d="1"/>
        <a:sy n="1" d="1"/>
      </p:scale>
      <p:origin x="0" y="0"/>
    </p:cViewPr>
  </p:notesTextViewPr>
  <p:notesViewPr>
    <p:cSldViewPr>
      <p:cViewPr varScale="1">
        <p:scale>
          <a:sx n="104" d="100"/>
          <a:sy n="104" d="100"/>
        </p:scale>
        <p:origin x="324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47B827-01B0-40C7-BA68-3ACC7CEACCE7}" type="datetimeFigureOut">
              <a:rPr lang="cs-CZ" smtClean="0"/>
              <a:t>19.09.2024</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1BD250-9BF5-4AE8-86BD-080F3A22271A}" type="slidenum">
              <a:rPr lang="cs-CZ" smtClean="0"/>
              <a:t>‹#›</a:t>
            </a:fld>
            <a:endParaRPr lang="cs-CZ"/>
          </a:p>
        </p:txBody>
      </p:sp>
    </p:spTree>
    <p:extLst>
      <p:ext uri="{BB962C8B-B14F-4D97-AF65-F5344CB8AC3E}">
        <p14:creationId xmlns:p14="http://schemas.microsoft.com/office/powerpoint/2010/main" val="3646409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b="1" u="sng" dirty="0">
                <a:solidFill>
                  <a:schemeClr val="bg1"/>
                </a:solidFill>
                <a:latin typeface="Calibri" panose="020F0502020204030204" pitchFamily="34" charset="0"/>
                <a:cs typeface="Calibri" panose="020F0502020204030204" pitchFamily="34" charset="0"/>
              </a:rPr>
              <a:t>Při návrhu je potřeba vhodně zkombinovat statické řešení a stavebně technickou dispozici.</a:t>
            </a:r>
          </a:p>
          <a:p>
            <a:r>
              <a:rPr lang="cs-CZ" dirty="0">
                <a:solidFill>
                  <a:schemeClr val="bg1"/>
                </a:solidFill>
                <a:latin typeface="Calibri" panose="020F0502020204030204" pitchFamily="34" charset="0"/>
                <a:cs typeface="Calibri" panose="020F0502020204030204" pitchFamily="34" charset="0"/>
              </a:rPr>
              <a:t>Je nutné řešit vzájemné uspořádání a spojení jednotlivých konstrukčních dílců ve vodorovných i svislých konstrukcích.</a:t>
            </a:r>
          </a:p>
          <a:p>
            <a:endParaRPr lang="cs-CZ" dirty="0">
              <a:solidFill>
                <a:schemeClr val="bg1"/>
              </a:solidFill>
              <a:latin typeface="Calibri" panose="020F0502020204030204" pitchFamily="34" charset="0"/>
              <a:cs typeface="Calibri" panose="020F0502020204030204" pitchFamily="34" charset="0"/>
            </a:endParaRPr>
          </a:p>
          <a:p>
            <a:r>
              <a:rPr lang="cs-CZ" b="1" u="sng" dirty="0">
                <a:solidFill>
                  <a:schemeClr val="bg1"/>
                </a:solidFill>
                <a:latin typeface="Calibri" panose="020F0502020204030204" pitchFamily="34" charset="0"/>
                <a:cs typeface="Calibri" panose="020F0502020204030204" pitchFamily="34" charset="0"/>
              </a:rPr>
              <a:t>Nosná kostra budovy:</a:t>
            </a:r>
          </a:p>
          <a:p>
            <a:r>
              <a:rPr lang="cs-CZ" dirty="0">
                <a:solidFill>
                  <a:schemeClr val="bg1"/>
                </a:solidFill>
                <a:latin typeface="Calibri" panose="020F0502020204030204" pitchFamily="34" charset="0"/>
                <a:cs typeface="Calibri" panose="020F0502020204030204" pitchFamily="34" charset="0"/>
              </a:rPr>
              <a:t>Soustava příčných a podélných vazeb tvořená jednotlivými vodorovnými svislými či šikmými prvky (vaznice, vazníky,</a:t>
            </a:r>
          </a:p>
          <a:p>
            <a:r>
              <a:rPr lang="cs-CZ" dirty="0">
                <a:solidFill>
                  <a:schemeClr val="bg1"/>
                </a:solidFill>
                <a:latin typeface="Calibri" panose="020F0502020204030204" pitchFamily="34" charset="0"/>
                <a:cs typeface="Calibri" panose="020F0502020204030204" pitchFamily="34" charset="0"/>
              </a:rPr>
              <a:t>Stropnice, průvlaky, prvky ztužidel a jejich styčníky.)</a:t>
            </a:r>
          </a:p>
          <a:p>
            <a:endParaRPr lang="cs-CZ" dirty="0">
              <a:solidFill>
                <a:schemeClr val="bg1"/>
              </a:solidFill>
              <a:latin typeface="Calibri" panose="020F0502020204030204" pitchFamily="34" charset="0"/>
              <a:cs typeface="Calibri" panose="020F0502020204030204" pitchFamily="34" charset="0"/>
            </a:endParaRPr>
          </a:p>
          <a:p>
            <a:r>
              <a:rPr lang="cs-CZ" dirty="0">
                <a:solidFill>
                  <a:schemeClr val="bg1"/>
                </a:solidFill>
                <a:latin typeface="Calibri" panose="020F0502020204030204" pitchFamily="34" charset="0"/>
                <a:cs typeface="Calibri" panose="020F0502020204030204" pitchFamily="34" charset="0"/>
              </a:rPr>
              <a:t>Jednotlivé vazby mohou být konstruovány jako </a:t>
            </a:r>
            <a:r>
              <a:rPr lang="cs-CZ" b="1" dirty="0">
                <a:solidFill>
                  <a:schemeClr val="bg1"/>
                </a:solidFill>
                <a:latin typeface="Calibri" panose="020F0502020204030204" pitchFamily="34" charset="0"/>
                <a:cs typeface="Calibri" panose="020F0502020204030204" pitchFamily="34" charset="0"/>
              </a:rPr>
              <a:t>TUHÉ</a:t>
            </a:r>
            <a:r>
              <a:rPr lang="cs-CZ" dirty="0">
                <a:solidFill>
                  <a:schemeClr val="bg1"/>
                </a:solidFill>
                <a:latin typeface="Calibri" panose="020F0502020204030204" pitchFamily="34" charset="0"/>
                <a:cs typeface="Calibri" panose="020F0502020204030204" pitchFamily="34" charset="0"/>
              </a:rPr>
              <a:t> nebo </a:t>
            </a:r>
            <a:r>
              <a:rPr lang="cs-CZ" b="1" dirty="0">
                <a:solidFill>
                  <a:schemeClr val="bg1"/>
                </a:solidFill>
                <a:latin typeface="Calibri" panose="020F0502020204030204" pitchFamily="34" charset="0"/>
                <a:cs typeface="Calibri" panose="020F0502020204030204" pitchFamily="34" charset="0"/>
              </a:rPr>
              <a:t>KYVNÉ</a:t>
            </a:r>
          </a:p>
          <a:p>
            <a:endParaRPr lang="cs-CZ" b="1" dirty="0">
              <a:solidFill>
                <a:schemeClr val="bg1"/>
              </a:solidFill>
              <a:latin typeface="Calibri" panose="020F0502020204030204" pitchFamily="34" charset="0"/>
              <a:cs typeface="Calibri" panose="020F0502020204030204" pitchFamily="34" charset="0"/>
            </a:endParaRPr>
          </a:p>
          <a:p>
            <a:r>
              <a:rPr lang="cs-CZ" b="1" dirty="0">
                <a:solidFill>
                  <a:schemeClr val="bg1"/>
                </a:solidFill>
                <a:latin typeface="Calibri" panose="020F0502020204030204" pitchFamily="34" charset="0"/>
                <a:cs typeface="Calibri" panose="020F0502020204030204" pitchFamily="34" charset="0"/>
              </a:rPr>
              <a:t>KYVNÁ VAZBA – </a:t>
            </a:r>
            <a:r>
              <a:rPr lang="cs-CZ" dirty="0">
                <a:solidFill>
                  <a:schemeClr val="bg1"/>
                </a:solidFill>
                <a:latin typeface="Calibri" panose="020F0502020204030204" pitchFamily="34" charset="0"/>
                <a:cs typeface="Calibri" panose="020F0502020204030204" pitchFamily="34" charset="0"/>
              </a:rPr>
              <a:t>jsou schopné přenášet pouze svislá zatížení. Nejčastěji jsou tvořeny systémem sloupů /kyvných stojek</a:t>
            </a:r>
          </a:p>
          <a:p>
            <a:r>
              <a:rPr lang="cs-CZ" dirty="0">
                <a:solidFill>
                  <a:schemeClr val="bg1"/>
                </a:solidFill>
                <a:latin typeface="Calibri" panose="020F0502020204030204" pitchFamily="34" charset="0"/>
                <a:cs typeface="Calibri" panose="020F0502020204030204" pitchFamily="34" charset="0"/>
              </a:rPr>
              <a:t>a kloubově připojenými příčlemi ve formě stropnic či průvlaků. Ty mohou být konstruovány jako prosté či spojité nosníky</a:t>
            </a:r>
          </a:p>
          <a:p>
            <a:endParaRPr lang="cs-CZ" dirty="0">
              <a:solidFill>
                <a:schemeClr val="bg1"/>
              </a:solidFill>
              <a:latin typeface="Calibri" panose="020F0502020204030204" pitchFamily="34" charset="0"/>
              <a:cs typeface="Calibri" panose="020F0502020204030204" pitchFamily="34" charset="0"/>
            </a:endParaRPr>
          </a:p>
          <a:p>
            <a:r>
              <a:rPr lang="cs-CZ" b="1" dirty="0">
                <a:solidFill>
                  <a:schemeClr val="bg1"/>
                </a:solidFill>
                <a:latin typeface="Calibri" panose="020F0502020204030204" pitchFamily="34" charset="0"/>
                <a:cs typeface="Calibri" panose="020F0502020204030204" pitchFamily="34" charset="0"/>
              </a:rPr>
              <a:t>TUHÁ VAZBA – </a:t>
            </a:r>
            <a:r>
              <a:rPr lang="cs-CZ" dirty="0">
                <a:solidFill>
                  <a:schemeClr val="bg1"/>
                </a:solidFill>
                <a:latin typeface="Calibri" panose="020F0502020204030204" pitchFamily="34" charset="0"/>
                <a:cs typeface="Calibri" panose="020F0502020204030204" pitchFamily="34" charset="0"/>
              </a:rPr>
              <a:t>Je schopna přednášet svislá i vodorovná zatížení. Vodorovná zatížení přenáší díky tomu, že obsahuje</a:t>
            </a:r>
          </a:p>
          <a:p>
            <a:r>
              <a:rPr lang="cs-CZ" b="1" u="sng" dirty="0">
                <a:solidFill>
                  <a:schemeClr val="bg1"/>
                </a:solidFill>
                <a:latin typeface="Calibri" panose="020F0502020204030204" pitchFamily="34" charset="0"/>
                <a:cs typeface="Calibri" panose="020F0502020204030204" pitchFamily="34" charset="0"/>
              </a:rPr>
              <a:t>Ztužidla</a:t>
            </a:r>
            <a:r>
              <a:rPr lang="cs-CZ" dirty="0">
                <a:solidFill>
                  <a:schemeClr val="bg1"/>
                </a:solidFill>
                <a:latin typeface="Calibri" panose="020F0502020204030204" pitchFamily="34" charset="0"/>
                <a:cs typeface="Calibri" panose="020F0502020204030204" pitchFamily="34" charset="0"/>
              </a:rPr>
              <a:t>, která mohou být buď </a:t>
            </a:r>
            <a:r>
              <a:rPr lang="cs-CZ" b="1" dirty="0">
                <a:solidFill>
                  <a:schemeClr val="bg1"/>
                </a:solidFill>
                <a:latin typeface="Calibri" panose="020F0502020204030204" pitchFamily="34" charset="0"/>
                <a:cs typeface="Calibri" panose="020F0502020204030204" pitchFamily="34" charset="0"/>
              </a:rPr>
              <a:t>rámová, příhradová</a:t>
            </a:r>
            <a:r>
              <a:rPr lang="cs-CZ" dirty="0">
                <a:solidFill>
                  <a:schemeClr val="bg1"/>
                </a:solidFill>
                <a:latin typeface="Calibri" panose="020F0502020204030204" pitchFamily="34" charset="0"/>
                <a:cs typeface="Calibri" panose="020F0502020204030204" pitchFamily="34" charset="0"/>
              </a:rPr>
              <a:t>, nebo může obsahovat </a:t>
            </a:r>
            <a:r>
              <a:rPr lang="cs-CZ" b="1" dirty="0">
                <a:solidFill>
                  <a:schemeClr val="bg1"/>
                </a:solidFill>
                <a:latin typeface="Calibri" panose="020F0502020204030204" pitchFamily="34" charset="0"/>
                <a:cs typeface="Calibri" panose="020F0502020204030204" pitchFamily="34" charset="0"/>
              </a:rPr>
              <a:t>tuhé stěny</a:t>
            </a:r>
            <a:r>
              <a:rPr lang="cs-CZ" dirty="0">
                <a:solidFill>
                  <a:schemeClr val="bg1"/>
                </a:solidFill>
                <a:latin typeface="Calibri" panose="020F0502020204030204" pitchFamily="34" charset="0"/>
                <a:cs typeface="Calibri" panose="020F0502020204030204" pitchFamily="34" charset="0"/>
              </a:rPr>
              <a:t>.  </a:t>
            </a:r>
          </a:p>
          <a:p>
            <a:r>
              <a:rPr lang="cs-CZ" b="1" dirty="0">
                <a:solidFill>
                  <a:schemeClr val="bg1"/>
                </a:solidFill>
                <a:latin typeface="Calibri" panose="020F0502020204030204" pitchFamily="34" charset="0"/>
                <a:cs typeface="Calibri" panose="020F0502020204030204" pitchFamily="34" charset="0"/>
              </a:rPr>
              <a:t>	Rámové ztužení </a:t>
            </a:r>
            <a:r>
              <a:rPr lang="cs-CZ" dirty="0">
                <a:solidFill>
                  <a:schemeClr val="bg1"/>
                </a:solidFill>
                <a:latin typeface="Calibri" panose="020F0502020204030204" pitchFamily="34" charset="0"/>
                <a:cs typeface="Calibri" panose="020F0502020204030204" pitchFamily="34" charset="0"/>
              </a:rPr>
              <a:t>vzniká momentově tuhým připojením příčle ke sloupu, obvykle systémově v několika styčnících.</a:t>
            </a:r>
          </a:p>
          <a:p>
            <a:r>
              <a:rPr lang="cs-CZ" b="1" dirty="0">
                <a:solidFill>
                  <a:schemeClr val="bg1"/>
                </a:solidFill>
                <a:latin typeface="Calibri" panose="020F0502020204030204" pitchFamily="34" charset="0"/>
                <a:cs typeface="Calibri" panose="020F0502020204030204" pitchFamily="34" charset="0"/>
              </a:rPr>
              <a:t>	Příhradové ztužení </a:t>
            </a:r>
            <a:r>
              <a:rPr lang="cs-CZ" dirty="0">
                <a:solidFill>
                  <a:schemeClr val="bg1"/>
                </a:solidFill>
                <a:latin typeface="Calibri" panose="020F0502020204030204" pitchFamily="34" charset="0"/>
                <a:cs typeface="Calibri" panose="020F0502020204030204" pitchFamily="34" charset="0"/>
              </a:rPr>
              <a:t>vzniká přidáním diagonálních nosných prvků do vazby kyvné.</a:t>
            </a:r>
          </a:p>
          <a:p>
            <a:pPr marL="285750" indent="-285750">
              <a:buFont typeface="Arial" panose="020B0604020202020204" pitchFamily="34" charset="0"/>
              <a:buChar char="•"/>
            </a:pPr>
            <a:endParaRPr lang="cs-CZ" dirty="0">
              <a:solidFill>
                <a:schemeClr val="bg1"/>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E1BD250-9BF5-4AE8-86BD-080F3A22271A}" type="slidenum">
              <a:rPr lang="cs-CZ" smtClean="0"/>
              <a:t>10</a:t>
            </a:fld>
            <a:endParaRPr lang="cs-CZ"/>
          </a:p>
        </p:txBody>
      </p:sp>
    </p:spTree>
    <p:extLst>
      <p:ext uri="{BB962C8B-B14F-4D97-AF65-F5344CB8AC3E}">
        <p14:creationId xmlns:p14="http://schemas.microsoft.com/office/powerpoint/2010/main" val="449296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b="1" u="sng" dirty="0">
                <a:solidFill>
                  <a:schemeClr val="bg1"/>
                </a:solidFill>
                <a:latin typeface="Calibri" panose="020F0502020204030204" pitchFamily="34" charset="0"/>
                <a:cs typeface="Calibri" panose="020F0502020204030204" pitchFamily="34" charset="0"/>
              </a:rPr>
              <a:t>Zajištění prostorové tuhosti konstrukce </a:t>
            </a:r>
          </a:p>
          <a:p>
            <a:r>
              <a:rPr lang="cs-CZ" dirty="0">
                <a:solidFill>
                  <a:srgbClr val="FF0000"/>
                </a:solidFill>
                <a:latin typeface="Calibri" panose="020F0502020204030204" pitchFamily="34" charset="0"/>
                <a:cs typeface="Calibri" panose="020F0502020204030204" pitchFamily="34" charset="0"/>
              </a:rPr>
              <a:t>Tuhost konstrukce ve svislých rovinách</a:t>
            </a:r>
            <a:r>
              <a:rPr lang="cs-CZ" dirty="0">
                <a:solidFill>
                  <a:schemeClr val="bg1"/>
                </a:solidFill>
                <a:latin typeface="Calibri" panose="020F0502020204030204" pitchFamily="34" charset="0"/>
                <a:cs typeface="Calibri" panose="020F0502020204030204" pitchFamily="34" charset="0"/>
              </a:rPr>
              <a:t> bývá zpravidla zajištěna vhodným uspořádáním vazeb</a:t>
            </a:r>
            <a:r>
              <a:rPr lang="en-US" dirty="0">
                <a:solidFill>
                  <a:schemeClr val="bg1"/>
                </a:solidFill>
                <a:latin typeface="Calibri" panose="020F0502020204030204" pitchFamily="34" charset="0"/>
                <a:cs typeface="Calibri" panose="020F0502020204030204" pitchFamily="34" charset="0"/>
              </a:rPr>
              <a:t> [1]</a:t>
            </a:r>
            <a:r>
              <a:rPr lang="cs-CZ" dirty="0">
                <a:solidFill>
                  <a:schemeClr val="bg1"/>
                </a:solidFill>
                <a:latin typeface="Calibri" panose="020F0502020204030204" pitchFamily="34" charset="0"/>
                <a:cs typeface="Calibri" panose="020F0502020204030204" pitchFamily="34" charset="0"/>
              </a:rPr>
              <a:t>:</a:t>
            </a:r>
          </a:p>
          <a:p>
            <a:r>
              <a:rPr lang="cs-CZ" dirty="0">
                <a:solidFill>
                  <a:schemeClr val="bg1"/>
                </a:solidFill>
                <a:latin typeface="Calibri" panose="020F0502020204030204" pitchFamily="34" charset="0"/>
                <a:cs typeface="Calibri" panose="020F0502020204030204" pitchFamily="34" charset="0"/>
              </a:rPr>
              <a:t>	a) všechny vazby tuhé</a:t>
            </a:r>
          </a:p>
          <a:p>
            <a:r>
              <a:rPr lang="cs-CZ" dirty="0">
                <a:solidFill>
                  <a:schemeClr val="bg1"/>
                </a:solidFill>
                <a:latin typeface="Calibri" panose="020F0502020204030204" pitchFamily="34" charset="0"/>
                <a:cs typeface="Calibri" panose="020F0502020204030204" pitchFamily="34" charset="0"/>
              </a:rPr>
              <a:t>	b) vhodná dispoziční kombinace tuhých a kyvných vazeb</a:t>
            </a:r>
          </a:p>
          <a:p>
            <a:r>
              <a:rPr lang="cs-CZ" dirty="0">
                <a:solidFill>
                  <a:schemeClr val="bg1"/>
                </a:solidFill>
                <a:latin typeface="Calibri" panose="020F0502020204030204" pitchFamily="34" charset="0"/>
                <a:cs typeface="Calibri" panose="020F0502020204030204" pitchFamily="34" charset="0"/>
              </a:rPr>
              <a:t>	c) konstrukce budovy s tzv. tuhým jádrem – speciální případ kombinace tuhých a kyvných vazeb. Tuhé vazby jsou</a:t>
            </a:r>
          </a:p>
          <a:p>
            <a:r>
              <a:rPr lang="cs-CZ" dirty="0">
                <a:solidFill>
                  <a:schemeClr val="bg1"/>
                </a:solidFill>
                <a:latin typeface="Calibri" panose="020F0502020204030204" pitchFamily="34" charset="0"/>
                <a:cs typeface="Calibri" panose="020F0502020204030204" pitchFamily="34" charset="0"/>
              </a:rPr>
              <a:t>		uspořádány tak, že obklopují půdorysně uzavřenou oblast. Mohou být </a:t>
            </a:r>
            <a:r>
              <a:rPr lang="cs-CZ" u="sng" dirty="0">
                <a:solidFill>
                  <a:schemeClr val="bg1"/>
                </a:solidFill>
                <a:latin typeface="Calibri" panose="020F0502020204030204" pitchFamily="34" charset="0"/>
                <a:cs typeface="Calibri" panose="020F0502020204030204" pitchFamily="34" charset="0"/>
              </a:rPr>
              <a:t>ocelové nebo betonové </a:t>
            </a:r>
          </a:p>
          <a:p>
            <a:r>
              <a:rPr lang="cs-CZ" dirty="0">
                <a:solidFill>
                  <a:schemeClr val="bg1"/>
                </a:solidFill>
                <a:latin typeface="Calibri" panose="020F0502020204030204" pitchFamily="34" charset="0"/>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EE1BD250-9BF5-4AE8-86BD-080F3A22271A}" type="slidenum">
              <a:rPr lang="cs-CZ" smtClean="0"/>
              <a:t>11</a:t>
            </a:fld>
            <a:endParaRPr lang="cs-CZ"/>
          </a:p>
        </p:txBody>
      </p:sp>
    </p:spTree>
    <p:extLst>
      <p:ext uri="{BB962C8B-B14F-4D97-AF65-F5344CB8AC3E}">
        <p14:creationId xmlns:p14="http://schemas.microsoft.com/office/powerpoint/2010/main" val="132668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err="1">
                <a:solidFill>
                  <a:schemeClr val="bg1"/>
                </a:solidFill>
                <a:latin typeface="Calibri" panose="020F0502020204030204" pitchFamily="34" charset="0"/>
                <a:cs typeface="Calibri" panose="020F0502020204030204" pitchFamily="34" charset="0"/>
              </a:rPr>
              <a:t>Konstruk</a:t>
            </a:r>
            <a:r>
              <a:rPr lang="cs-CZ" b="1" u="sng" dirty="0">
                <a:solidFill>
                  <a:schemeClr val="bg1"/>
                </a:solidFill>
                <a:latin typeface="Calibri" panose="020F0502020204030204" pitchFamily="34" charset="0"/>
                <a:cs typeface="Calibri" panose="020F0502020204030204" pitchFamily="34" charset="0"/>
              </a:rPr>
              <a:t>ční řešení:</a:t>
            </a:r>
          </a:p>
          <a:p>
            <a:endParaRPr lang="cs-CZ" b="1" u="sng" dirty="0">
              <a:solidFill>
                <a:schemeClr val="bg1"/>
              </a:solidFill>
              <a:latin typeface="Calibri" panose="020F0502020204030204" pitchFamily="34" charset="0"/>
              <a:cs typeface="Calibri" panose="020F0502020204030204" pitchFamily="34" charset="0"/>
            </a:endParaRPr>
          </a:p>
          <a:p>
            <a:r>
              <a:rPr lang="cs-CZ" b="1" u="sng" dirty="0">
                <a:solidFill>
                  <a:schemeClr val="bg1"/>
                </a:solidFill>
                <a:latin typeface="Calibri" panose="020F0502020204030204" pitchFamily="34" charset="0"/>
                <a:cs typeface="Calibri" panose="020F0502020204030204" pitchFamily="34" charset="0"/>
              </a:rPr>
              <a:t>Zajištění prostorové tuhosti konstrukce </a:t>
            </a:r>
          </a:p>
          <a:p>
            <a:r>
              <a:rPr lang="cs-CZ" u="sng" dirty="0">
                <a:solidFill>
                  <a:srgbClr val="C00000"/>
                </a:solidFill>
                <a:latin typeface="Calibri" panose="020F0502020204030204" pitchFamily="34" charset="0"/>
                <a:cs typeface="Calibri" panose="020F0502020204030204" pitchFamily="34" charset="0"/>
              </a:rPr>
              <a:t>Tuhost konstrukce ve vodorovných rovinách </a:t>
            </a:r>
            <a:r>
              <a:rPr lang="cs-CZ" dirty="0">
                <a:solidFill>
                  <a:schemeClr val="bg1"/>
                </a:solidFill>
                <a:latin typeface="Calibri" panose="020F0502020204030204" pitchFamily="34" charset="0"/>
                <a:cs typeface="Calibri" panose="020F0502020204030204" pitchFamily="34" charset="0"/>
              </a:rPr>
              <a:t>je nutné zajistit v návaznosti na provedení svislých konstrukcí:</a:t>
            </a:r>
          </a:p>
          <a:p>
            <a:r>
              <a:rPr lang="cs-CZ" dirty="0">
                <a:solidFill>
                  <a:schemeClr val="bg1"/>
                </a:solidFill>
                <a:latin typeface="Calibri" panose="020F0502020204030204" pitchFamily="34" charset="0"/>
                <a:cs typeface="Calibri" panose="020F0502020204030204" pitchFamily="34" charset="0"/>
              </a:rPr>
              <a:t>Ve vodorovném směru musí být veškeré silové účinky přeneseny do tuhých vazeb a konstrukce</a:t>
            </a:r>
          </a:p>
          <a:p>
            <a:r>
              <a:rPr lang="cs-CZ" dirty="0">
                <a:solidFill>
                  <a:schemeClr val="bg1"/>
                </a:solidFill>
                <a:latin typeface="Calibri" panose="020F0502020204030204" pitchFamily="34" charset="0"/>
                <a:cs typeface="Calibri" panose="020F0502020204030204" pitchFamily="34" charset="0"/>
              </a:rPr>
              <a:t>musí být tvarově stabilní. </a:t>
            </a:r>
          </a:p>
          <a:p>
            <a:r>
              <a:rPr lang="cs-CZ" dirty="0">
                <a:solidFill>
                  <a:schemeClr val="bg1"/>
                </a:solidFill>
                <a:latin typeface="Calibri" panose="020F0502020204030204" pitchFamily="34" charset="0"/>
                <a:cs typeface="Calibri" panose="020F0502020204030204" pitchFamily="34" charset="0"/>
              </a:rPr>
              <a:t>Tohoto lze docílit obvykle následujícími způsoby:</a:t>
            </a:r>
          </a:p>
          <a:p>
            <a:r>
              <a:rPr lang="cs-CZ" dirty="0">
                <a:solidFill>
                  <a:schemeClr val="bg1"/>
                </a:solidFill>
                <a:latin typeface="Calibri" panose="020F0502020204030204" pitchFamily="34" charset="0"/>
                <a:cs typeface="Calibri" panose="020F0502020204030204" pitchFamily="34" charset="0"/>
              </a:rPr>
              <a:t>	a) Vodorovné konstrukce musí být tuhé – železobetonová deska, spřažené stropní konstrukce apod.</a:t>
            </a:r>
          </a:p>
          <a:p>
            <a:r>
              <a:rPr lang="cs-CZ" dirty="0">
                <a:solidFill>
                  <a:schemeClr val="bg1"/>
                </a:solidFill>
                <a:latin typeface="Calibri" panose="020F0502020204030204" pitchFamily="34" charset="0"/>
                <a:cs typeface="Calibri" panose="020F0502020204030204" pitchFamily="34" charset="0"/>
              </a:rPr>
              <a:t>	b) Vodorovné konstrukce musí být ztuženy příhradovým ztužidlem</a:t>
            </a:r>
          </a:p>
          <a:p>
            <a:r>
              <a:rPr lang="cs-CZ" dirty="0">
                <a:solidFill>
                  <a:schemeClr val="bg1"/>
                </a:solidFill>
                <a:latin typeface="Calibri" panose="020F0502020204030204" pitchFamily="34" charset="0"/>
                <a:cs typeface="Calibri" panose="020F0502020204030204" pitchFamily="34" charset="0"/>
              </a:rPr>
              <a:t>	c) Vhodnou kombinací a) a b)</a:t>
            </a:r>
          </a:p>
          <a:p>
            <a:r>
              <a:rPr lang="cs-CZ" dirty="0">
                <a:solidFill>
                  <a:schemeClr val="bg1"/>
                </a:solidFill>
                <a:latin typeface="Calibri" panose="020F0502020204030204" pitchFamily="34" charset="0"/>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EE1BD250-9BF5-4AE8-86BD-080F3A22271A}" type="slidenum">
              <a:rPr lang="cs-CZ" smtClean="0"/>
              <a:t>12</a:t>
            </a:fld>
            <a:endParaRPr lang="cs-CZ"/>
          </a:p>
        </p:txBody>
      </p:sp>
    </p:spTree>
    <p:extLst>
      <p:ext uri="{BB962C8B-B14F-4D97-AF65-F5344CB8AC3E}">
        <p14:creationId xmlns:p14="http://schemas.microsoft.com/office/powerpoint/2010/main" val="3100996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err="1">
                <a:solidFill>
                  <a:schemeClr val="bg1"/>
                </a:solidFill>
                <a:latin typeface="Calibri" panose="020F0502020204030204" pitchFamily="34" charset="0"/>
                <a:cs typeface="Calibri" panose="020F0502020204030204" pitchFamily="34" charset="0"/>
              </a:rPr>
              <a:t>Konstruk</a:t>
            </a:r>
            <a:r>
              <a:rPr lang="cs-CZ" b="1" u="sng" dirty="0">
                <a:solidFill>
                  <a:schemeClr val="bg1"/>
                </a:solidFill>
                <a:latin typeface="Calibri" panose="020F0502020204030204" pitchFamily="34" charset="0"/>
                <a:cs typeface="Calibri" panose="020F0502020204030204" pitchFamily="34" charset="0"/>
              </a:rPr>
              <a:t>ční řešení:</a:t>
            </a:r>
          </a:p>
          <a:p>
            <a:endParaRPr lang="cs-CZ" b="1" u="sng" dirty="0">
              <a:solidFill>
                <a:schemeClr val="bg1"/>
              </a:solidFill>
              <a:latin typeface="Calibri" panose="020F0502020204030204" pitchFamily="34" charset="0"/>
              <a:cs typeface="Calibri" panose="020F0502020204030204" pitchFamily="34" charset="0"/>
            </a:endParaRPr>
          </a:p>
          <a:p>
            <a:r>
              <a:rPr lang="cs-CZ" b="1" u="sng" dirty="0">
                <a:solidFill>
                  <a:schemeClr val="bg1"/>
                </a:solidFill>
                <a:latin typeface="Calibri" panose="020F0502020204030204" pitchFamily="34" charset="0"/>
                <a:cs typeface="Calibri" panose="020F0502020204030204" pitchFamily="34" charset="0"/>
              </a:rPr>
              <a:t>Zajištění prostorové tuhosti konstrukce </a:t>
            </a:r>
          </a:p>
          <a:p>
            <a:r>
              <a:rPr lang="cs-CZ" u="sng" dirty="0">
                <a:solidFill>
                  <a:srgbClr val="C00000"/>
                </a:solidFill>
                <a:latin typeface="Calibri" panose="020F0502020204030204" pitchFamily="34" charset="0"/>
                <a:cs typeface="Calibri" panose="020F0502020204030204" pitchFamily="34" charset="0"/>
              </a:rPr>
              <a:t>Tuhost konstrukce ve vodorovných rovinách </a:t>
            </a:r>
            <a:r>
              <a:rPr lang="cs-CZ" dirty="0">
                <a:solidFill>
                  <a:schemeClr val="bg1"/>
                </a:solidFill>
                <a:latin typeface="Calibri" panose="020F0502020204030204" pitchFamily="34" charset="0"/>
                <a:cs typeface="Calibri" panose="020F0502020204030204" pitchFamily="34" charset="0"/>
              </a:rPr>
              <a:t>je nutné zajistit v návaznosti na provedení svislých konstrukcí:</a:t>
            </a:r>
          </a:p>
          <a:p>
            <a:r>
              <a:rPr lang="cs-CZ" dirty="0">
                <a:solidFill>
                  <a:schemeClr val="bg1"/>
                </a:solidFill>
                <a:latin typeface="Calibri" panose="020F0502020204030204" pitchFamily="34" charset="0"/>
                <a:cs typeface="Calibri" panose="020F0502020204030204" pitchFamily="34" charset="0"/>
              </a:rPr>
              <a:t>Ve vodorovném směru musí být veškeré silové účinky přeneseny do tuhých vazeb a konstrukce</a:t>
            </a:r>
          </a:p>
          <a:p>
            <a:r>
              <a:rPr lang="cs-CZ" dirty="0">
                <a:solidFill>
                  <a:schemeClr val="bg1"/>
                </a:solidFill>
                <a:latin typeface="Calibri" panose="020F0502020204030204" pitchFamily="34" charset="0"/>
                <a:cs typeface="Calibri" panose="020F0502020204030204" pitchFamily="34" charset="0"/>
              </a:rPr>
              <a:t>musí být tvarově stabilní. </a:t>
            </a:r>
          </a:p>
          <a:p>
            <a:r>
              <a:rPr lang="cs-CZ" dirty="0">
                <a:solidFill>
                  <a:schemeClr val="bg1"/>
                </a:solidFill>
                <a:latin typeface="Calibri" panose="020F0502020204030204" pitchFamily="34" charset="0"/>
                <a:cs typeface="Calibri" panose="020F0502020204030204" pitchFamily="34" charset="0"/>
              </a:rPr>
              <a:t>Tohoto lze docílit obvykle následujícími způsoby:</a:t>
            </a:r>
          </a:p>
          <a:p>
            <a:r>
              <a:rPr lang="cs-CZ" dirty="0">
                <a:solidFill>
                  <a:schemeClr val="bg1"/>
                </a:solidFill>
                <a:latin typeface="Calibri" panose="020F0502020204030204" pitchFamily="34" charset="0"/>
                <a:cs typeface="Calibri" panose="020F0502020204030204" pitchFamily="34" charset="0"/>
              </a:rPr>
              <a:t>	a) Vodorovné konstrukce musí být tuhé – železobetonová deska, spřažené stropní konstrukce apod.</a:t>
            </a:r>
          </a:p>
          <a:p>
            <a:r>
              <a:rPr lang="cs-CZ" dirty="0">
                <a:solidFill>
                  <a:schemeClr val="bg1"/>
                </a:solidFill>
                <a:latin typeface="Calibri" panose="020F0502020204030204" pitchFamily="34" charset="0"/>
                <a:cs typeface="Calibri" panose="020F0502020204030204" pitchFamily="34" charset="0"/>
              </a:rPr>
              <a:t>	b) Vodorovné konstrukce musí být ztuženy příhradovým ztužidlem</a:t>
            </a:r>
          </a:p>
          <a:p>
            <a:r>
              <a:rPr lang="cs-CZ" dirty="0">
                <a:solidFill>
                  <a:schemeClr val="bg1"/>
                </a:solidFill>
                <a:latin typeface="Calibri" panose="020F0502020204030204" pitchFamily="34" charset="0"/>
                <a:cs typeface="Calibri" panose="020F0502020204030204" pitchFamily="34" charset="0"/>
              </a:rPr>
              <a:t>	c) Vhodnou kombinací a) a b)</a:t>
            </a:r>
          </a:p>
          <a:p>
            <a:r>
              <a:rPr lang="cs-CZ" dirty="0">
                <a:solidFill>
                  <a:schemeClr val="bg1"/>
                </a:solidFill>
                <a:latin typeface="Calibri" panose="020F0502020204030204" pitchFamily="34" charset="0"/>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EE1BD250-9BF5-4AE8-86BD-080F3A22271A}" type="slidenum">
              <a:rPr lang="cs-CZ" smtClean="0"/>
              <a:t>13</a:t>
            </a:fld>
            <a:endParaRPr lang="cs-CZ"/>
          </a:p>
        </p:txBody>
      </p:sp>
    </p:spTree>
    <p:extLst>
      <p:ext uri="{BB962C8B-B14F-4D97-AF65-F5344CB8AC3E}">
        <p14:creationId xmlns:p14="http://schemas.microsoft.com/office/powerpoint/2010/main" val="218455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err="1">
                <a:solidFill>
                  <a:schemeClr val="bg1"/>
                </a:solidFill>
                <a:latin typeface="Calibri" panose="020F0502020204030204" pitchFamily="34" charset="0"/>
                <a:cs typeface="Calibri" panose="020F0502020204030204" pitchFamily="34" charset="0"/>
              </a:rPr>
              <a:t>Konstruk</a:t>
            </a:r>
            <a:r>
              <a:rPr lang="cs-CZ" b="1" u="sng" dirty="0">
                <a:solidFill>
                  <a:schemeClr val="bg1"/>
                </a:solidFill>
                <a:latin typeface="Calibri" panose="020F0502020204030204" pitchFamily="34" charset="0"/>
                <a:cs typeface="Calibri" panose="020F0502020204030204" pitchFamily="34" charset="0"/>
              </a:rPr>
              <a:t>ční řešení a dispoziční řešení pro semestrální projekt:</a:t>
            </a:r>
          </a:p>
          <a:p>
            <a:endParaRPr lang="cs-CZ" b="1" u="sng" dirty="0">
              <a:solidFill>
                <a:schemeClr val="bg1"/>
              </a:solidFill>
              <a:latin typeface="Calibri" panose="020F0502020204030204" pitchFamily="34" charset="0"/>
              <a:cs typeface="Calibri" panose="020F0502020204030204" pitchFamily="34" charset="0"/>
            </a:endParaRPr>
          </a:p>
          <a:p>
            <a:r>
              <a:rPr lang="cs-CZ" b="1" dirty="0">
                <a:solidFill>
                  <a:srgbClr val="C00000"/>
                </a:solidFill>
                <a:latin typeface="Calibri" panose="020F0502020204030204" pitchFamily="34" charset="0"/>
                <a:cs typeface="Calibri" panose="020F0502020204030204" pitchFamily="34" charset="0"/>
              </a:rPr>
              <a:t>Konstrukce patrových garáží řešená v rámci semestrálního projektu bude zvolena následovně:</a:t>
            </a:r>
          </a:p>
          <a:p>
            <a:endParaRPr lang="cs-CZ" b="1" u="sng" dirty="0">
              <a:solidFill>
                <a:schemeClr val="bg1"/>
              </a:solidFill>
              <a:latin typeface="Calibri" panose="020F0502020204030204" pitchFamily="34" charset="0"/>
              <a:cs typeface="Calibri" panose="020F0502020204030204" pitchFamily="34" charset="0"/>
            </a:endParaRPr>
          </a:p>
          <a:p>
            <a:r>
              <a:rPr lang="cs-CZ" b="1" u="sng" dirty="0">
                <a:solidFill>
                  <a:schemeClr val="bg1"/>
                </a:solidFill>
                <a:latin typeface="Calibri" panose="020F0502020204030204" pitchFamily="34" charset="0"/>
                <a:cs typeface="Calibri" panose="020F0502020204030204" pitchFamily="34" charset="0"/>
              </a:rPr>
              <a:t>Svislé konstrukce:</a:t>
            </a:r>
          </a:p>
          <a:p>
            <a:endParaRPr lang="cs-CZ" b="1" u="sng"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dirty="0">
                <a:solidFill>
                  <a:schemeClr val="bg1"/>
                </a:solidFill>
                <a:latin typeface="Calibri" panose="020F0502020204030204" pitchFamily="34" charset="0"/>
                <a:cs typeface="Calibri" panose="020F0502020204030204" pitchFamily="34" charset="0"/>
              </a:rPr>
              <a:t>Kyvné vazby – kloubově uložené sloupy + kloubově uložené příčle</a:t>
            </a:r>
          </a:p>
          <a:p>
            <a:pPr marL="285750" indent="-285750">
              <a:buFont typeface="Arial" panose="020B0604020202020204" pitchFamily="34" charset="0"/>
              <a:buChar char="•"/>
            </a:pPr>
            <a:r>
              <a:rPr lang="cs-CZ" dirty="0">
                <a:solidFill>
                  <a:schemeClr val="bg1"/>
                </a:solidFill>
                <a:latin typeface="Calibri" panose="020F0502020204030204" pitchFamily="34" charset="0"/>
                <a:cs typeface="Calibri" panose="020F0502020204030204" pitchFamily="34" charset="0"/>
              </a:rPr>
              <a:t>Tuhé vazby – kyvné vazby doplněné o diagonály – příhradové tuhé vazby</a:t>
            </a:r>
          </a:p>
          <a:p>
            <a:pPr marL="285750" indent="-285750">
              <a:buFont typeface="Arial" panose="020B0604020202020204" pitchFamily="34" charset="0"/>
              <a:buChar char="•"/>
            </a:pPr>
            <a:endParaRPr lang="cs-CZ" dirty="0">
              <a:solidFill>
                <a:schemeClr val="bg1"/>
              </a:solidFill>
              <a:latin typeface="Calibri" panose="020F0502020204030204" pitchFamily="34" charset="0"/>
              <a:cs typeface="Calibri" panose="020F0502020204030204" pitchFamily="34" charset="0"/>
            </a:endParaRPr>
          </a:p>
          <a:p>
            <a:r>
              <a:rPr lang="cs-CZ" dirty="0">
                <a:solidFill>
                  <a:schemeClr val="bg1"/>
                </a:solidFill>
                <a:latin typeface="Calibri" panose="020F0502020204030204" pitchFamily="34" charset="0"/>
                <a:cs typeface="Calibri" panose="020F0502020204030204" pitchFamily="34" charset="0"/>
              </a:rPr>
              <a:t>Prostorová tuhost ve svislých rovinách bude zajištěna vhodnou kombinací tuhých a kyvných vazeb</a:t>
            </a:r>
          </a:p>
          <a:p>
            <a:endParaRPr lang="cs-CZ" dirty="0">
              <a:solidFill>
                <a:schemeClr val="bg1"/>
              </a:solidFill>
              <a:latin typeface="Calibri" panose="020F0502020204030204" pitchFamily="34" charset="0"/>
              <a:cs typeface="Calibri" panose="020F0502020204030204" pitchFamily="34" charset="0"/>
            </a:endParaRPr>
          </a:p>
          <a:p>
            <a:r>
              <a:rPr lang="cs-CZ" b="1" u="sng" dirty="0">
                <a:solidFill>
                  <a:schemeClr val="bg1"/>
                </a:solidFill>
                <a:latin typeface="Calibri" panose="020F0502020204030204" pitchFamily="34" charset="0"/>
                <a:cs typeface="Calibri" panose="020F0502020204030204" pitchFamily="34" charset="0"/>
              </a:rPr>
              <a:t>Vodorovné konstrukce:</a:t>
            </a:r>
          </a:p>
          <a:p>
            <a:endParaRPr lang="cs-CZ" b="1" u="sng"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dirty="0">
                <a:solidFill>
                  <a:schemeClr val="bg1"/>
                </a:solidFill>
                <a:latin typeface="Calibri" panose="020F0502020204030204" pitchFamily="34" charset="0"/>
                <a:cs typeface="Calibri" panose="020F0502020204030204" pitchFamily="34" charset="0"/>
              </a:rPr>
              <a:t>Jednotlivé stropní konstrukce budou tvořeny systémem prostých kloubově uložených průvlaků a stropnic. Stropnice budou řešeny jako spřažené ocelobetonové nosníky. Stropní konstrukce budou ve vodorovné konstrukci tuhé díky souvislé betonové desce.</a:t>
            </a:r>
          </a:p>
          <a:p>
            <a:pPr marL="285750" indent="-285750">
              <a:buFont typeface="Arial" panose="020B0604020202020204" pitchFamily="34" charset="0"/>
              <a:buChar char="•"/>
            </a:pPr>
            <a:r>
              <a:rPr lang="cs-CZ" dirty="0">
                <a:solidFill>
                  <a:schemeClr val="bg1"/>
                </a:solidFill>
                <a:latin typeface="Calibri" panose="020F0502020204030204" pitchFamily="34" charset="0"/>
                <a:cs typeface="Calibri" panose="020F0502020204030204" pitchFamily="34" charset="0"/>
              </a:rPr>
              <a:t>Střešní konstrukce bude tvořena systémem průvlaků a vaznic s lehkým střešním pláštěm ve formě trapézového plechu. Vodorovná tuhost v rovině střešní konstrukce bude zajištěna příhradovým ztužením, které bude napojeno na tuhé svislé vazby</a:t>
            </a:r>
          </a:p>
        </p:txBody>
      </p:sp>
      <p:sp>
        <p:nvSpPr>
          <p:cNvPr id="4" name="Slide Number Placeholder 3"/>
          <p:cNvSpPr>
            <a:spLocks noGrp="1"/>
          </p:cNvSpPr>
          <p:nvPr>
            <p:ph type="sldNum" sz="quarter" idx="5"/>
          </p:nvPr>
        </p:nvSpPr>
        <p:spPr/>
        <p:txBody>
          <a:bodyPr/>
          <a:lstStyle/>
          <a:p>
            <a:fld id="{EE1BD250-9BF5-4AE8-86BD-080F3A22271A}" type="slidenum">
              <a:rPr lang="cs-CZ" smtClean="0"/>
              <a:t>14</a:t>
            </a:fld>
            <a:endParaRPr lang="cs-CZ"/>
          </a:p>
        </p:txBody>
      </p:sp>
    </p:spTree>
    <p:extLst>
      <p:ext uri="{BB962C8B-B14F-4D97-AF65-F5344CB8AC3E}">
        <p14:creationId xmlns:p14="http://schemas.microsoft.com/office/powerpoint/2010/main" val="628014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dirty="0" err="1">
                <a:solidFill>
                  <a:schemeClr val="bg1"/>
                </a:solidFill>
                <a:latin typeface="Calibri" panose="020F0502020204030204" pitchFamily="34" charset="0"/>
                <a:cs typeface="Calibri" panose="020F0502020204030204" pitchFamily="34" charset="0"/>
              </a:rPr>
              <a:t>Konstruk</a:t>
            </a:r>
            <a:r>
              <a:rPr lang="cs-CZ" b="0" u="sng" dirty="0">
                <a:solidFill>
                  <a:schemeClr val="bg1"/>
                </a:solidFill>
                <a:latin typeface="Calibri" panose="020F0502020204030204" pitchFamily="34" charset="0"/>
                <a:cs typeface="Calibri" panose="020F0502020204030204" pitchFamily="34" charset="0"/>
              </a:rPr>
              <a:t>ční řešení a dispoziční řešení pro semestrální projekt:</a:t>
            </a:r>
          </a:p>
          <a:p>
            <a:endParaRPr lang="cs-CZ" b="0" u="sng" dirty="0">
              <a:solidFill>
                <a:schemeClr val="bg1"/>
              </a:solidFill>
              <a:latin typeface="Calibri" panose="020F0502020204030204" pitchFamily="34" charset="0"/>
              <a:cs typeface="Calibri" panose="020F0502020204030204" pitchFamily="34" charset="0"/>
            </a:endParaRPr>
          </a:p>
          <a:p>
            <a:r>
              <a:rPr lang="cs-CZ" b="0" dirty="0">
                <a:solidFill>
                  <a:srgbClr val="C00000"/>
                </a:solidFill>
                <a:latin typeface="Calibri" panose="020F0502020204030204" pitchFamily="34" charset="0"/>
                <a:cs typeface="Calibri" panose="020F0502020204030204" pitchFamily="34" charset="0"/>
              </a:rPr>
              <a:t>Při rozvržení konstrukčního řešení a dispozice je třeba zohlednit následující aspekty:</a:t>
            </a:r>
          </a:p>
          <a:p>
            <a:pPr marL="285750" indent="-285750">
              <a:buFont typeface="Arial" panose="020B0604020202020204" pitchFamily="34" charset="0"/>
              <a:buChar char="•"/>
            </a:pPr>
            <a:r>
              <a:rPr lang="cs-CZ" b="0" dirty="0">
                <a:solidFill>
                  <a:schemeClr val="bg1"/>
                </a:solidFill>
                <a:latin typeface="Calibri" panose="020F0502020204030204" pitchFamily="34" charset="0"/>
                <a:cs typeface="Calibri" panose="020F0502020204030204" pitchFamily="34" charset="0"/>
              </a:rPr>
              <a:t>Při návrhu geometrie jet třeba navrhnout ztužení (polohy tuhých vazeb) tak, aby bylo umožněna dilatace nosné konstrukce. Každý dilatační úsek budovy by měl mít vlastní ztužení. Navrhněte takovou geometrii, aby nemusela konstrukce být rozdělena na dilatační úseky. Např. dle </a:t>
            </a:r>
            <a:r>
              <a:rPr lang="en-GB" b="0" dirty="0">
                <a:solidFill>
                  <a:schemeClr val="bg1"/>
                </a:solidFill>
                <a:latin typeface="Calibri" panose="020F0502020204030204" pitchFamily="34" charset="0"/>
                <a:cs typeface="Calibri" panose="020F0502020204030204" pitchFamily="34" charset="0"/>
              </a:rPr>
              <a:t>[1]</a:t>
            </a:r>
            <a:r>
              <a:rPr lang="cs-CZ" b="0" dirty="0">
                <a:solidFill>
                  <a:schemeClr val="bg1"/>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cs-CZ" b="0" dirty="0">
                <a:solidFill>
                  <a:schemeClr val="bg1"/>
                </a:solidFill>
                <a:latin typeface="Calibri" panose="020F0502020204030204" pitchFamily="34" charset="0"/>
                <a:cs typeface="Calibri" panose="020F0502020204030204" pitchFamily="34" charset="0"/>
              </a:rPr>
              <a:t>Při návrhu geometrie uvažujte s rezervou na velikost nosných prvků. Sloupy cca 0,3-0,4 m v obou směrech. Konstrukční výška stropu cca 1/10 rozpětí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b="0" dirty="0">
                <a:solidFill>
                  <a:schemeClr val="bg1"/>
                </a:solidFill>
                <a:latin typeface="Calibri" panose="020F0502020204030204" pitchFamily="34" charset="0"/>
                <a:cs typeface="Calibri" panose="020F0502020204030204" pitchFamily="34" charset="0"/>
              </a:rPr>
              <a:t>Ostatní technické detaily související s globální geometrií, např. další aspekty návrhu (požární bezpečnost atd) v rámci rozsahu cvičení nebudou řešena.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Rastr</a:t>
            </a:r>
            <a:r>
              <a:rPr lang="en-US" dirty="0"/>
              <a:t> </a:t>
            </a:r>
            <a:r>
              <a:rPr lang="en-US" dirty="0" err="1"/>
              <a:t>sloupů</a:t>
            </a:r>
            <a:r>
              <a:rPr lang="en-US" dirty="0"/>
              <a:t> se </a:t>
            </a:r>
            <a:r>
              <a:rPr lang="en-US" dirty="0" err="1"/>
              <a:t>pokuste</a:t>
            </a:r>
            <a:r>
              <a:rPr lang="en-US" dirty="0"/>
              <a:t> </a:t>
            </a:r>
            <a:r>
              <a:rPr lang="en-US" dirty="0" err="1"/>
              <a:t>vytvořit</a:t>
            </a:r>
            <a:r>
              <a:rPr lang="en-US" dirty="0"/>
              <a:t> </a:t>
            </a:r>
            <a:r>
              <a:rPr lang="en-US" dirty="0" err="1"/>
              <a:t>tak</a:t>
            </a:r>
            <a:r>
              <a:rPr lang="en-US" dirty="0"/>
              <a:t>, aby v </a:t>
            </a:r>
            <a:r>
              <a:rPr lang="en-US" dirty="0" err="1"/>
              <a:t>jednotlivých</a:t>
            </a:r>
            <a:r>
              <a:rPr lang="en-US" dirty="0"/>
              <a:t> </a:t>
            </a:r>
            <a:r>
              <a:rPr lang="en-US" dirty="0" err="1"/>
              <a:t>směrech</a:t>
            </a:r>
            <a:r>
              <a:rPr lang="en-US" dirty="0"/>
              <a:t> </a:t>
            </a:r>
            <a:r>
              <a:rPr lang="en-US" dirty="0" err="1"/>
              <a:t>nebyly</a:t>
            </a:r>
            <a:r>
              <a:rPr lang="en-US" dirty="0"/>
              <a:t> </a:t>
            </a:r>
            <a:r>
              <a:rPr lang="en-US" dirty="0" err="1"/>
              <a:t>příliš</a:t>
            </a:r>
            <a:r>
              <a:rPr lang="en-US" dirty="0"/>
              <a:t> </a:t>
            </a:r>
            <a:r>
              <a:rPr lang="en-US" dirty="0" err="1"/>
              <a:t>velké</a:t>
            </a:r>
            <a:r>
              <a:rPr lang="en-US" dirty="0"/>
              <a:t> </a:t>
            </a:r>
            <a:r>
              <a:rPr lang="en-US" dirty="0" err="1"/>
              <a:t>rozdíly</a:t>
            </a:r>
            <a:r>
              <a:rPr lang="en-US" dirty="0"/>
              <a:t> v </a:t>
            </a:r>
            <a:r>
              <a:rPr lang="en-US" dirty="0" err="1"/>
              <a:t>jejich</a:t>
            </a:r>
            <a:r>
              <a:rPr lang="en-US" dirty="0"/>
              <a:t> </a:t>
            </a:r>
            <a:r>
              <a:rPr lang="en-US" dirty="0" err="1"/>
              <a:t>vzdálenostech</a:t>
            </a:r>
            <a:r>
              <a:rPr lang="en-US" dirty="0"/>
              <a:t>. </a:t>
            </a:r>
            <a:r>
              <a:rPr lang="en-US" dirty="0" err="1"/>
              <a:t>Není</a:t>
            </a:r>
            <a:r>
              <a:rPr lang="en-US" dirty="0"/>
              <a:t> </a:t>
            </a:r>
            <a:r>
              <a:rPr lang="en-US" dirty="0" err="1"/>
              <a:t>nutné</a:t>
            </a:r>
            <a:r>
              <a:rPr lang="en-US" dirty="0"/>
              <a:t> </a:t>
            </a:r>
            <a:r>
              <a:rPr lang="en-US" dirty="0" err="1"/>
              <a:t>mít</a:t>
            </a:r>
            <a:r>
              <a:rPr lang="en-US" dirty="0"/>
              <a:t> </a:t>
            </a:r>
            <a:r>
              <a:rPr lang="en-US" dirty="0" err="1"/>
              <a:t>všechny</a:t>
            </a:r>
            <a:r>
              <a:rPr lang="en-US" dirty="0"/>
              <a:t> </a:t>
            </a:r>
            <a:r>
              <a:rPr lang="en-US" dirty="0" err="1"/>
              <a:t>vzdálenosti</a:t>
            </a:r>
            <a:r>
              <a:rPr lang="en-US" dirty="0"/>
              <a:t> </a:t>
            </a:r>
            <a:r>
              <a:rPr lang="en-US" dirty="0" err="1"/>
              <a:t>ekvidistantní</a:t>
            </a:r>
            <a:r>
              <a:rPr lang="en-US" dirty="0"/>
              <a:t>, ale z </a:t>
            </a:r>
            <a:r>
              <a:rPr lang="en-US" dirty="0" err="1"/>
              <a:t>důvodu</a:t>
            </a:r>
            <a:r>
              <a:rPr lang="en-US" dirty="0"/>
              <a:t> </a:t>
            </a:r>
            <a:r>
              <a:rPr lang="en-US" dirty="0" err="1"/>
              <a:t>rozdílné</a:t>
            </a:r>
            <a:r>
              <a:rPr lang="en-US" dirty="0"/>
              <a:t> </a:t>
            </a:r>
            <a:r>
              <a:rPr lang="en-US" dirty="0" err="1"/>
              <a:t>potřebné</a:t>
            </a:r>
            <a:r>
              <a:rPr lang="en-US" dirty="0"/>
              <a:t> </a:t>
            </a:r>
            <a:r>
              <a:rPr lang="en-US" dirty="0" err="1"/>
              <a:t>konstrukční</a:t>
            </a:r>
            <a:r>
              <a:rPr lang="en-US" dirty="0"/>
              <a:t> </a:t>
            </a:r>
            <a:r>
              <a:rPr lang="en-US" dirty="0" err="1"/>
              <a:t>výšky</a:t>
            </a:r>
            <a:r>
              <a:rPr lang="en-US" dirty="0"/>
              <a:t> </a:t>
            </a:r>
            <a:r>
              <a:rPr lang="en-US" dirty="0" err="1"/>
              <a:t>stropu</a:t>
            </a:r>
            <a:r>
              <a:rPr lang="en-US" dirty="0"/>
              <a:t> </a:t>
            </a:r>
            <a:r>
              <a:rPr lang="en-US" dirty="0" err="1"/>
              <a:t>není</a:t>
            </a:r>
            <a:r>
              <a:rPr lang="en-US" dirty="0"/>
              <a:t> </a:t>
            </a:r>
            <a:r>
              <a:rPr lang="en-US" dirty="0" err="1"/>
              <a:t>vhodné</a:t>
            </a:r>
            <a:r>
              <a:rPr lang="en-US" dirty="0"/>
              <a:t> </a:t>
            </a:r>
            <a:r>
              <a:rPr lang="en-US" dirty="0" err="1"/>
              <a:t>mít</a:t>
            </a:r>
            <a:r>
              <a:rPr lang="en-US" dirty="0"/>
              <a:t> v </a:t>
            </a:r>
            <a:r>
              <a:rPr lang="en-US" dirty="0" err="1"/>
              <a:t>jednom</a:t>
            </a:r>
            <a:r>
              <a:rPr lang="en-US" dirty="0"/>
              <a:t> </a:t>
            </a:r>
            <a:r>
              <a:rPr lang="en-US" dirty="0" err="1"/>
              <a:t>směru</a:t>
            </a:r>
            <a:r>
              <a:rPr lang="en-US" dirty="0"/>
              <a:t> </a:t>
            </a:r>
            <a:r>
              <a:rPr lang="en-US" dirty="0" err="1"/>
              <a:t>rozpětí</a:t>
            </a:r>
            <a:r>
              <a:rPr lang="en-US" dirty="0"/>
              <a:t> </a:t>
            </a:r>
            <a:r>
              <a:rPr lang="en-US" dirty="0" err="1"/>
              <a:t>lišící</a:t>
            </a:r>
            <a:r>
              <a:rPr lang="en-US" dirty="0"/>
              <a:t> se v </a:t>
            </a:r>
            <a:r>
              <a:rPr lang="en-US" dirty="0" err="1"/>
              <a:t>několika</a:t>
            </a:r>
            <a:r>
              <a:rPr lang="en-US" dirty="0"/>
              <a:t> </a:t>
            </a:r>
            <a:r>
              <a:rPr lang="en-US" dirty="0" err="1"/>
              <a:t>metrech</a:t>
            </a:r>
            <a:r>
              <a:rPr lang="en-US" dirty="0"/>
              <a:t>.  (</a:t>
            </a:r>
            <a:r>
              <a:rPr lang="en-US" dirty="0" err="1"/>
              <a:t>Vhodně</a:t>
            </a:r>
            <a:r>
              <a:rPr lang="en-US" dirty="0"/>
              <a:t> </a:t>
            </a:r>
            <a:r>
              <a:rPr lang="en-US" dirty="0" err="1"/>
              <a:t>kombinujte</a:t>
            </a:r>
            <a:r>
              <a:rPr lang="en-US" dirty="0"/>
              <a:t> </a:t>
            </a:r>
            <a:r>
              <a:rPr lang="en-US" dirty="0" err="1"/>
              <a:t>šířku</a:t>
            </a:r>
            <a:r>
              <a:rPr lang="en-US" dirty="0"/>
              <a:t> </a:t>
            </a:r>
            <a:r>
              <a:rPr lang="en-US" dirty="0" err="1"/>
              <a:t>komunikace</a:t>
            </a:r>
            <a:r>
              <a:rPr lang="en-US" dirty="0"/>
              <a:t> s </a:t>
            </a:r>
            <a:r>
              <a:rPr lang="en-US" dirty="0" err="1"/>
              <a:t>šířkou</a:t>
            </a:r>
            <a:r>
              <a:rPr lang="en-US" dirty="0"/>
              <a:t> </a:t>
            </a:r>
            <a:r>
              <a:rPr lang="en-US" dirty="0" err="1"/>
              <a:t>stání</a:t>
            </a:r>
            <a:r>
              <a:rPr lang="en-US" dirty="0"/>
              <a:t>). Volte </a:t>
            </a:r>
            <a:r>
              <a:rPr lang="en-US" dirty="0" err="1"/>
              <a:t>vzdálenost</a:t>
            </a:r>
            <a:r>
              <a:rPr lang="en-US" dirty="0"/>
              <a:t> </a:t>
            </a:r>
            <a:r>
              <a:rPr lang="en-US" dirty="0" err="1"/>
              <a:t>sloupů</a:t>
            </a:r>
            <a:r>
              <a:rPr lang="en-US" dirty="0"/>
              <a:t> v </a:t>
            </a:r>
            <a:r>
              <a:rPr lang="en-US" dirty="0" err="1"/>
              <a:t>rozmezí</a:t>
            </a:r>
            <a:r>
              <a:rPr lang="en-US" dirty="0"/>
              <a:t> 6-9 m. </a:t>
            </a:r>
          </a:p>
          <a:p>
            <a:pPr marL="285750" indent="-285750">
              <a:buFont typeface="Arial" panose="020B0604020202020204" pitchFamily="34" charset="0"/>
              <a:buChar char="•"/>
            </a:pPr>
            <a:endParaRPr lang="cs-CZ" b="0" dirty="0">
              <a:solidFill>
                <a:schemeClr val="bg1"/>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E1BD250-9BF5-4AE8-86BD-080F3A22271A}" type="slidenum">
              <a:rPr lang="cs-CZ" smtClean="0"/>
              <a:t>15</a:t>
            </a:fld>
            <a:endParaRPr lang="cs-CZ"/>
          </a:p>
        </p:txBody>
      </p:sp>
    </p:spTree>
    <p:extLst>
      <p:ext uri="{BB962C8B-B14F-4D97-AF65-F5344CB8AC3E}">
        <p14:creationId xmlns:p14="http://schemas.microsoft.com/office/powerpoint/2010/main" val="2337213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0" dirty="0">
                <a:solidFill>
                  <a:schemeClr val="bg1"/>
                </a:solidFill>
                <a:latin typeface="Calibri" panose="020F0502020204030204" pitchFamily="34" charset="0"/>
                <a:cs typeface="Calibri" panose="020F0502020204030204" pitchFamily="34" charset="0"/>
              </a:rPr>
              <a:t>Navrhněte vhodnou polohu vjezdu a výjezdu do garáže.</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0" dirty="0">
                <a:solidFill>
                  <a:schemeClr val="bg1"/>
                </a:solidFill>
                <a:latin typeface="Calibri" panose="020F0502020204030204" pitchFamily="34" charset="0"/>
                <a:cs typeface="Calibri" panose="020F0502020204030204" pitchFamily="34" charset="0"/>
              </a:rPr>
              <a:t>Navrhněte polohu svislých komunikačních prostor (rampy, schodiště, výtahy) I s ohledem na délku nechráněných únikových cest při požáru (nebudeme řešit detailně.. Uvažujte max 30 m)</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0" dirty="0">
                <a:solidFill>
                  <a:schemeClr val="bg1"/>
                </a:solidFill>
                <a:latin typeface="Calibri" panose="020F0502020204030204" pitchFamily="34" charset="0"/>
                <a:cs typeface="Calibri" panose="020F0502020204030204" pitchFamily="34" charset="0"/>
              </a:rPr>
              <a:t>Cca ½ plochy přízemí bude využita pro komerční účely</a:t>
            </a:r>
          </a:p>
          <a:p>
            <a:r>
              <a:rPr lang="en-US" dirty="0" err="1"/>
              <a:t>Pokuste</a:t>
            </a:r>
            <a:r>
              <a:rPr lang="en-US" dirty="0"/>
              <a:t> se </a:t>
            </a:r>
            <a:r>
              <a:rPr lang="en-US" dirty="0" err="1"/>
              <a:t>půdorys</a:t>
            </a:r>
            <a:r>
              <a:rPr lang="en-US" dirty="0"/>
              <a:t> </a:t>
            </a:r>
            <a:r>
              <a:rPr lang="en-US" dirty="0" err="1"/>
              <a:t>zachovat</a:t>
            </a:r>
            <a:r>
              <a:rPr lang="en-US" dirty="0"/>
              <a:t> </a:t>
            </a:r>
            <a:r>
              <a:rPr lang="en-US" dirty="0" err="1"/>
              <a:t>ve</a:t>
            </a:r>
            <a:r>
              <a:rPr lang="en-US" dirty="0"/>
              <a:t> </a:t>
            </a:r>
            <a:r>
              <a:rPr lang="en-US" dirty="0" err="1"/>
              <a:t>tvaru</a:t>
            </a:r>
            <a:r>
              <a:rPr lang="en-US" dirty="0"/>
              <a:t> </a:t>
            </a:r>
            <a:r>
              <a:rPr lang="en-US" dirty="0" err="1"/>
              <a:t>blízkému</a:t>
            </a:r>
            <a:r>
              <a:rPr lang="en-US" dirty="0"/>
              <a:t> </a:t>
            </a:r>
            <a:r>
              <a:rPr lang="en-US" dirty="0" err="1"/>
              <a:t>čtverci</a:t>
            </a:r>
            <a:r>
              <a:rPr lang="en-US" dirty="0"/>
              <a:t>, </a:t>
            </a:r>
            <a:r>
              <a:rPr lang="en-US" dirty="0" err="1"/>
              <a:t>či</a:t>
            </a:r>
            <a:r>
              <a:rPr lang="en-US" dirty="0"/>
              <a:t> </a:t>
            </a:r>
            <a:r>
              <a:rPr lang="en-US" dirty="0" err="1"/>
              <a:t>obdélníku</a:t>
            </a:r>
            <a:r>
              <a:rPr lang="en-US" dirty="0"/>
              <a:t> s </a:t>
            </a:r>
            <a:r>
              <a:rPr lang="en-US" dirty="0" err="1"/>
              <a:t>podobně</a:t>
            </a:r>
            <a:r>
              <a:rPr lang="en-US" dirty="0"/>
              <a:t> </a:t>
            </a:r>
            <a:r>
              <a:rPr lang="en-US" dirty="0" err="1"/>
              <a:t>dlouhými</a:t>
            </a:r>
            <a:r>
              <a:rPr lang="en-US" dirty="0"/>
              <a:t> </a:t>
            </a:r>
            <a:r>
              <a:rPr lang="en-US" dirty="0" err="1"/>
              <a:t>stranami</a:t>
            </a:r>
            <a:r>
              <a:rPr lang="en-US" dirty="0"/>
              <a:t>, </a:t>
            </a:r>
            <a:r>
              <a:rPr lang="en-US" dirty="0" err="1"/>
              <a:t>tak</a:t>
            </a:r>
            <a:r>
              <a:rPr lang="en-US" dirty="0"/>
              <a:t> aby </a:t>
            </a:r>
            <a:r>
              <a:rPr lang="en-US" dirty="0" err="1"/>
              <a:t>byly</a:t>
            </a:r>
            <a:r>
              <a:rPr lang="en-US" dirty="0"/>
              <a:t> </a:t>
            </a:r>
            <a:r>
              <a:rPr lang="en-US" dirty="0" err="1"/>
              <a:t>snadno</a:t>
            </a:r>
            <a:r>
              <a:rPr lang="en-US" dirty="0"/>
              <a:t> </a:t>
            </a:r>
            <a:r>
              <a:rPr lang="en-US" dirty="0" err="1"/>
              <a:t>dodrženy</a:t>
            </a:r>
            <a:r>
              <a:rPr lang="en-US" dirty="0"/>
              <a:t> limit pro </a:t>
            </a:r>
            <a:r>
              <a:rPr lang="en-US" dirty="0" err="1"/>
              <a:t>dilataci</a:t>
            </a:r>
            <a:r>
              <a:rPr lang="en-US" dirty="0"/>
              <a:t> </a:t>
            </a:r>
            <a:r>
              <a:rPr lang="en-US" dirty="0" err="1"/>
              <a:t>konstrukce</a:t>
            </a:r>
            <a:r>
              <a:rPr lang="en-US" dirty="0"/>
              <a:t>.</a:t>
            </a:r>
          </a:p>
          <a:p>
            <a:r>
              <a:rPr lang="en-US" dirty="0" err="1"/>
              <a:t>Stání</a:t>
            </a:r>
            <a:r>
              <a:rPr lang="en-US" dirty="0"/>
              <a:t> pro </a:t>
            </a:r>
            <a:r>
              <a:rPr lang="en-US" dirty="0" err="1"/>
              <a:t>osoby</a:t>
            </a:r>
            <a:r>
              <a:rPr lang="en-US" dirty="0"/>
              <a:t> se </a:t>
            </a:r>
            <a:r>
              <a:rPr lang="en-US" dirty="0" err="1"/>
              <a:t>sníženou</a:t>
            </a:r>
            <a:r>
              <a:rPr lang="en-US" dirty="0"/>
              <a:t> </a:t>
            </a:r>
            <a:r>
              <a:rPr lang="en-US" dirty="0" err="1"/>
              <a:t>pohyblivostí</a:t>
            </a:r>
            <a:r>
              <a:rPr lang="en-US" dirty="0"/>
              <a:t> a pro </a:t>
            </a:r>
            <a:r>
              <a:rPr lang="en-US" dirty="0" err="1"/>
              <a:t>skupinu</a:t>
            </a:r>
            <a:r>
              <a:rPr lang="en-US" dirty="0"/>
              <a:t> </a:t>
            </a:r>
            <a:r>
              <a:rPr lang="en-US" dirty="0" err="1"/>
              <a:t>vozidel</a:t>
            </a:r>
            <a:r>
              <a:rPr lang="en-US" dirty="0"/>
              <a:t> 1b </a:t>
            </a:r>
            <a:r>
              <a:rPr lang="en-US" dirty="0" err="1"/>
              <a:t>umístěte</a:t>
            </a:r>
            <a:r>
              <a:rPr lang="en-US" dirty="0"/>
              <a:t> do </a:t>
            </a:r>
            <a:r>
              <a:rPr lang="en-US" dirty="0" err="1"/>
              <a:t>přízemí</a:t>
            </a:r>
            <a:r>
              <a:rPr lang="en-US" dirty="0"/>
              <a:t> v </a:t>
            </a:r>
            <a:r>
              <a:rPr lang="en-US" dirty="0" err="1"/>
              <a:t>blízkosti</a:t>
            </a:r>
            <a:r>
              <a:rPr lang="en-US" dirty="0"/>
              <a:t> </a:t>
            </a:r>
            <a:r>
              <a:rPr lang="en-US" dirty="0" err="1"/>
              <a:t>komerční</a:t>
            </a:r>
            <a:r>
              <a:rPr lang="en-US" dirty="0"/>
              <a:t> </a:t>
            </a:r>
            <a:r>
              <a:rPr lang="en-US" dirty="0" err="1"/>
              <a:t>zóny</a:t>
            </a:r>
            <a:r>
              <a:rPr lang="en-US" dirty="0"/>
              <a:t>.</a:t>
            </a:r>
          </a:p>
          <a:p>
            <a:r>
              <a:rPr lang="en-US" dirty="0" err="1"/>
              <a:t>Stropní</a:t>
            </a:r>
            <a:r>
              <a:rPr lang="en-US" dirty="0"/>
              <a:t> </a:t>
            </a:r>
            <a:r>
              <a:rPr lang="en-US" dirty="0" err="1"/>
              <a:t>konstrukce</a:t>
            </a:r>
            <a:r>
              <a:rPr lang="en-US" dirty="0"/>
              <a:t> </a:t>
            </a:r>
            <a:r>
              <a:rPr lang="en-US" dirty="0" err="1"/>
              <a:t>bude</a:t>
            </a:r>
            <a:r>
              <a:rPr lang="en-US" dirty="0"/>
              <a:t> </a:t>
            </a:r>
            <a:r>
              <a:rPr lang="en-US" dirty="0" err="1"/>
              <a:t>tvořena</a:t>
            </a:r>
            <a:r>
              <a:rPr lang="en-US" dirty="0"/>
              <a:t> </a:t>
            </a:r>
            <a:r>
              <a:rPr lang="en-US" dirty="0" err="1"/>
              <a:t>spřaženými</a:t>
            </a:r>
            <a:r>
              <a:rPr lang="en-US" dirty="0"/>
              <a:t> </a:t>
            </a:r>
            <a:r>
              <a:rPr lang="en-US" dirty="0" err="1"/>
              <a:t>stropnicemi</a:t>
            </a:r>
            <a:r>
              <a:rPr lang="en-US" dirty="0"/>
              <a:t> a </a:t>
            </a:r>
            <a:r>
              <a:rPr lang="en-US" dirty="0" err="1"/>
              <a:t>průvlaky</a:t>
            </a:r>
            <a:r>
              <a:rPr lang="en-US" dirty="0"/>
              <a:t>. </a:t>
            </a:r>
            <a:r>
              <a:rPr lang="en-US" dirty="0" err="1"/>
              <a:t>Průvlaky</a:t>
            </a:r>
            <a:r>
              <a:rPr lang="en-US" dirty="0"/>
              <a:t> </a:t>
            </a:r>
            <a:r>
              <a:rPr lang="en-US" dirty="0" err="1"/>
              <a:t>budou</a:t>
            </a:r>
            <a:r>
              <a:rPr lang="en-US" dirty="0"/>
              <a:t> </a:t>
            </a:r>
            <a:r>
              <a:rPr lang="en-US" dirty="0" err="1"/>
              <a:t>kladeny</a:t>
            </a:r>
            <a:r>
              <a:rPr lang="en-US" dirty="0"/>
              <a:t> </a:t>
            </a:r>
            <a:r>
              <a:rPr lang="en-US" dirty="0" err="1"/>
              <a:t>mezi</a:t>
            </a:r>
            <a:r>
              <a:rPr lang="en-US" dirty="0"/>
              <a:t> </a:t>
            </a:r>
            <a:r>
              <a:rPr lang="en-US" dirty="0" err="1"/>
              <a:t>sloupy</a:t>
            </a:r>
            <a:r>
              <a:rPr lang="en-US" dirty="0"/>
              <a:t> v </a:t>
            </a:r>
            <a:r>
              <a:rPr lang="en-US" dirty="0" err="1"/>
              <a:t>kratší</a:t>
            </a:r>
            <a:r>
              <a:rPr lang="en-US" dirty="0"/>
              <a:t> </a:t>
            </a:r>
            <a:r>
              <a:rPr lang="en-US" dirty="0" err="1"/>
              <a:t>vzdálenosti</a:t>
            </a:r>
            <a:r>
              <a:rPr lang="en-US" dirty="0"/>
              <a:t> </a:t>
            </a:r>
            <a:r>
              <a:rPr lang="en-US" dirty="0" err="1"/>
              <a:t>rastru</a:t>
            </a:r>
            <a:r>
              <a:rPr lang="en-US" dirty="0"/>
              <a:t>, </a:t>
            </a:r>
            <a:r>
              <a:rPr lang="en-US" dirty="0" err="1"/>
              <a:t>spřažené</a:t>
            </a:r>
            <a:r>
              <a:rPr lang="en-US" dirty="0"/>
              <a:t> </a:t>
            </a:r>
            <a:r>
              <a:rPr lang="en-US" dirty="0" err="1"/>
              <a:t>stropnice</a:t>
            </a:r>
            <a:r>
              <a:rPr lang="en-US" dirty="0"/>
              <a:t> v </a:t>
            </a:r>
            <a:r>
              <a:rPr lang="en-US" dirty="0" err="1"/>
              <a:t>delší</a:t>
            </a:r>
            <a:r>
              <a:rPr lang="en-US" dirty="0"/>
              <a:t> </a:t>
            </a:r>
            <a:r>
              <a:rPr lang="en-US" dirty="0" err="1"/>
              <a:t>vzdálenosti</a:t>
            </a:r>
            <a:r>
              <a:rPr lang="en-US" dirty="0"/>
              <a:t>. </a:t>
            </a:r>
          </a:p>
          <a:p>
            <a:endParaRPr lang="en-US" dirty="0"/>
          </a:p>
        </p:txBody>
      </p:sp>
      <p:sp>
        <p:nvSpPr>
          <p:cNvPr id="4" name="Slide Number Placeholder 3"/>
          <p:cNvSpPr>
            <a:spLocks noGrp="1"/>
          </p:cNvSpPr>
          <p:nvPr>
            <p:ph type="sldNum" sz="quarter" idx="5"/>
          </p:nvPr>
        </p:nvSpPr>
        <p:spPr/>
        <p:txBody>
          <a:bodyPr/>
          <a:lstStyle/>
          <a:p>
            <a:fld id="{EE1BD250-9BF5-4AE8-86BD-080F3A22271A}" type="slidenum">
              <a:rPr lang="cs-CZ" smtClean="0"/>
              <a:t>16</a:t>
            </a:fld>
            <a:endParaRPr lang="cs-CZ"/>
          </a:p>
        </p:txBody>
      </p:sp>
    </p:spTree>
    <p:extLst>
      <p:ext uri="{BB962C8B-B14F-4D97-AF65-F5344CB8AC3E}">
        <p14:creationId xmlns:p14="http://schemas.microsoft.com/office/powerpoint/2010/main" val="429721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16" name="Zástupný symbol pro text 15"/>
          <p:cNvSpPr>
            <a:spLocks noGrp="1"/>
          </p:cNvSpPr>
          <p:nvPr>
            <p:ph type="body" sz="quarter" idx="11" hasCustomPrompt="1"/>
          </p:nvPr>
        </p:nvSpPr>
        <p:spPr>
          <a:xfrm>
            <a:off x="1195918" y="3933825"/>
            <a:ext cx="9503833" cy="1223367"/>
          </a:xfrm>
          <a:prstGeom prst="rect">
            <a:avLst/>
          </a:prstGeom>
        </p:spPr>
        <p:txBody>
          <a:bodyPr/>
          <a:lstStyle>
            <a:lvl1pPr marL="0" indent="0" algn="ctr">
              <a:buNone/>
              <a:defRPr sz="1800" baseline="0"/>
            </a:lvl1pPr>
          </a:lstStyle>
          <a:p>
            <a:pPr lvl="0"/>
            <a:r>
              <a:rPr lang="cs-CZ"/>
              <a:t>doplňující popis prezentace</a:t>
            </a:r>
          </a:p>
        </p:txBody>
      </p:sp>
      <p:sp>
        <p:nvSpPr>
          <p:cNvPr id="18" name="Zástupný symbol pro text 17"/>
          <p:cNvSpPr>
            <a:spLocks noGrp="1"/>
          </p:cNvSpPr>
          <p:nvPr>
            <p:ph type="body" sz="quarter" idx="12" hasCustomPrompt="1"/>
          </p:nvPr>
        </p:nvSpPr>
        <p:spPr>
          <a:xfrm>
            <a:off x="1195918" y="5661496"/>
            <a:ext cx="6724649" cy="431800"/>
          </a:xfrm>
          <a:prstGeom prst="rect">
            <a:avLst/>
          </a:prstGeom>
        </p:spPr>
        <p:txBody>
          <a:bodyPr/>
          <a:lstStyle>
            <a:lvl1pPr marL="0" indent="0">
              <a:buNone/>
              <a:defRPr sz="1600" baseline="0"/>
            </a:lvl1pPr>
          </a:lstStyle>
          <a:p>
            <a:pPr lvl="0"/>
            <a:r>
              <a:rPr lang="cs-CZ"/>
              <a:t>Autor: Jméno Příjmení</a:t>
            </a:r>
          </a:p>
        </p:txBody>
      </p:sp>
      <p:sp>
        <p:nvSpPr>
          <p:cNvPr id="20" name="Zástupný symbol pro text 19"/>
          <p:cNvSpPr>
            <a:spLocks noGrp="1"/>
          </p:cNvSpPr>
          <p:nvPr>
            <p:ph type="body" sz="quarter" idx="13" hasCustomPrompt="1"/>
          </p:nvPr>
        </p:nvSpPr>
        <p:spPr>
          <a:xfrm>
            <a:off x="8208434" y="5661496"/>
            <a:ext cx="2495551" cy="431800"/>
          </a:xfrm>
          <a:prstGeom prst="rect">
            <a:avLst/>
          </a:prstGeom>
        </p:spPr>
        <p:txBody>
          <a:bodyPr/>
          <a:lstStyle>
            <a:lvl1pPr marL="0" indent="0" algn="r">
              <a:buNone/>
              <a:defRPr sz="1600"/>
            </a:lvl1pPr>
          </a:lstStyle>
          <a:p>
            <a:pPr lvl="0"/>
            <a:r>
              <a:rPr lang="cs-CZ"/>
              <a:t>datum</a:t>
            </a:r>
          </a:p>
        </p:txBody>
      </p:sp>
      <p:sp>
        <p:nvSpPr>
          <p:cNvPr id="23" name="Nadpis 22"/>
          <p:cNvSpPr>
            <a:spLocks noGrp="1"/>
          </p:cNvSpPr>
          <p:nvPr>
            <p:ph type="title" hasCustomPrompt="1"/>
          </p:nvPr>
        </p:nvSpPr>
        <p:spPr>
          <a:xfrm>
            <a:off x="1199456" y="2852936"/>
            <a:ext cx="9505056" cy="936104"/>
          </a:xfrm>
          <a:prstGeom prst="rect">
            <a:avLst/>
          </a:prstGeom>
        </p:spPr>
        <p:txBody>
          <a:bodyPr/>
          <a:lstStyle>
            <a:lvl1pPr>
              <a:defRPr sz="2800"/>
            </a:lvl1pPr>
          </a:lstStyle>
          <a:p>
            <a:r>
              <a:rPr lang="cs-CZ"/>
              <a:t>HLAVNÍ NÁZEV</a:t>
            </a:r>
            <a:br>
              <a:rPr lang="cs-CZ"/>
            </a:br>
            <a:r>
              <a:rPr lang="cs-CZ"/>
              <a:t>PREZENTACE</a:t>
            </a:r>
          </a:p>
        </p:txBody>
      </p:sp>
    </p:spTree>
    <p:extLst>
      <p:ext uri="{BB962C8B-B14F-4D97-AF65-F5344CB8AC3E}">
        <p14:creationId xmlns:p14="http://schemas.microsoft.com/office/powerpoint/2010/main" val="35008624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609600" y="274638"/>
            <a:ext cx="10972800" cy="994122"/>
          </a:xfrm>
          <a:prstGeom prst="rect">
            <a:avLst/>
          </a:prstGeom>
        </p:spPr>
        <p:txBody>
          <a:bodyPr/>
          <a:lstStyle>
            <a:lvl1pPr>
              <a:defRPr sz="3600"/>
            </a:lvl1pPr>
          </a:lstStyle>
          <a:p>
            <a:r>
              <a:rPr lang="cs-CZ" dirty="0"/>
              <a:t>nadpis snímku</a:t>
            </a:r>
          </a:p>
        </p:txBody>
      </p:sp>
      <p:sp>
        <p:nvSpPr>
          <p:cNvPr id="3" name="Zástupný symbol pro obsah 2"/>
          <p:cNvSpPr>
            <a:spLocks noGrp="1"/>
          </p:cNvSpPr>
          <p:nvPr>
            <p:ph idx="1" hasCustomPrompt="1"/>
          </p:nvPr>
        </p:nvSpPr>
        <p:spPr>
          <a:xfrm>
            <a:off x="609600" y="1484785"/>
            <a:ext cx="10972800" cy="4641379"/>
          </a:xfrm>
          <a:prstGeom prst="rect">
            <a:avLst/>
          </a:prstGeom>
        </p:spPr>
        <p:txBody>
          <a:bodyPr/>
          <a:lstStyle>
            <a:lvl1pPr marL="0" indent="0" algn="l">
              <a:buFont typeface="Wingdings" panose="05000000000000000000" pitchFamily="2" charset="2"/>
              <a:buNone/>
              <a:defRPr sz="2800" baseline="0"/>
            </a:lvl1pPr>
            <a:lvl2pPr marL="742950" indent="-285750">
              <a:buFont typeface="Wingdings" panose="05000000000000000000" pitchFamily="2" charset="2"/>
              <a:buChar char="§"/>
              <a:defRPr sz="2400"/>
            </a:lvl2pPr>
            <a:lvl3pPr marL="1143000" indent="-228600">
              <a:buFont typeface="Wingdings" panose="05000000000000000000" pitchFamily="2" charset="2"/>
              <a:buChar char="§"/>
              <a:defRPr sz="2000"/>
            </a:lvl3pPr>
            <a:lvl4pPr marL="1600200" indent="-228600">
              <a:buFont typeface="Wingdings" panose="05000000000000000000" pitchFamily="2" charset="2"/>
              <a:buChar char="§"/>
              <a:defRPr sz="1800"/>
            </a:lvl4pPr>
            <a:lvl5pPr marL="2057400" indent="-228600">
              <a:buFont typeface="Wingdings" panose="05000000000000000000" pitchFamily="2" charset="2"/>
              <a:buChar char="§"/>
              <a:defRPr sz="2800"/>
            </a:lvl5pPr>
          </a:lstStyle>
          <a:p>
            <a:pPr lvl="0"/>
            <a:r>
              <a:rPr lang="cs-CZ" dirty="0"/>
              <a:t>Kliknutím na některou z ikon můžete vložit libovolný objekt (obrázek, graf, tabulku atd.)</a:t>
            </a:r>
          </a:p>
        </p:txBody>
      </p:sp>
    </p:spTree>
    <p:extLst>
      <p:ext uri="{BB962C8B-B14F-4D97-AF65-F5344CB8AC3E}">
        <p14:creationId xmlns:p14="http://schemas.microsoft.com/office/powerpoint/2010/main" val="2412591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2 obsahy">
    <p:spTree>
      <p:nvGrpSpPr>
        <p:cNvPr id="1" name=""/>
        <p:cNvGrpSpPr/>
        <p:nvPr/>
      </p:nvGrpSpPr>
      <p:grpSpPr>
        <a:xfrm>
          <a:off x="0" y="0"/>
          <a:ext cx="0" cy="0"/>
          <a:chOff x="0" y="0"/>
          <a:chExt cx="0" cy="0"/>
        </a:xfrm>
      </p:grpSpPr>
      <p:sp>
        <p:nvSpPr>
          <p:cNvPr id="7" name="Nadpis 1"/>
          <p:cNvSpPr>
            <a:spLocks noGrp="1"/>
          </p:cNvSpPr>
          <p:nvPr>
            <p:ph type="title" hasCustomPrompt="1"/>
          </p:nvPr>
        </p:nvSpPr>
        <p:spPr>
          <a:xfrm>
            <a:off x="609600" y="274638"/>
            <a:ext cx="10972800" cy="1143000"/>
          </a:xfrm>
          <a:prstGeom prst="rect">
            <a:avLst/>
          </a:prstGeom>
        </p:spPr>
        <p:txBody>
          <a:bodyPr/>
          <a:lstStyle>
            <a:lvl1pPr>
              <a:defRPr sz="3600"/>
            </a:lvl1pPr>
          </a:lstStyle>
          <a:p>
            <a:r>
              <a:rPr lang="cs-CZ" dirty="0"/>
              <a:t>nadpis snímku</a:t>
            </a:r>
          </a:p>
        </p:txBody>
      </p:sp>
      <p:sp>
        <p:nvSpPr>
          <p:cNvPr id="9" name="Zástupný symbol pro text 8"/>
          <p:cNvSpPr>
            <a:spLocks noGrp="1"/>
          </p:cNvSpPr>
          <p:nvPr>
            <p:ph type="body" sz="quarter" idx="10"/>
          </p:nvPr>
        </p:nvSpPr>
        <p:spPr>
          <a:xfrm>
            <a:off x="624418" y="1628775"/>
            <a:ext cx="5278967" cy="4679950"/>
          </a:xfrm>
          <a:prstGeom prst="rect">
            <a:avLst/>
          </a:prstGeom>
        </p:spPr>
        <p:txBody>
          <a:bodyPr/>
          <a:lstStyle>
            <a:lvl1pPr marL="0" indent="0">
              <a:buNone/>
              <a:defRPr sz="2000"/>
            </a:lvl1pPr>
          </a:lstStyle>
          <a:p>
            <a:pPr lvl="0"/>
            <a:endParaRPr lang="cs-CZ"/>
          </a:p>
        </p:txBody>
      </p:sp>
      <p:sp>
        <p:nvSpPr>
          <p:cNvPr id="10" name="Zástupný symbol pro text 8"/>
          <p:cNvSpPr>
            <a:spLocks noGrp="1"/>
          </p:cNvSpPr>
          <p:nvPr>
            <p:ph type="body" sz="quarter" idx="11"/>
          </p:nvPr>
        </p:nvSpPr>
        <p:spPr>
          <a:xfrm>
            <a:off x="6288022" y="1628800"/>
            <a:ext cx="5278967" cy="4679950"/>
          </a:xfrm>
          <a:prstGeom prst="rect">
            <a:avLst/>
          </a:prstGeom>
        </p:spPr>
        <p:txBody>
          <a:bodyPr/>
          <a:lstStyle>
            <a:lvl1pPr marL="0" indent="0">
              <a:buNone/>
              <a:defRPr sz="2000"/>
            </a:lvl1pPr>
          </a:lstStyle>
          <a:p>
            <a:pPr lvl="0"/>
            <a:endParaRPr lang="cs-CZ"/>
          </a:p>
        </p:txBody>
      </p:sp>
    </p:spTree>
    <p:extLst>
      <p:ext uri="{BB962C8B-B14F-4D97-AF65-F5344CB8AC3E}">
        <p14:creationId xmlns:p14="http://schemas.microsoft.com/office/powerpoint/2010/main" val="40426047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609600" y="274638"/>
            <a:ext cx="10972800" cy="1143000"/>
          </a:xfrm>
          <a:prstGeom prst="rect">
            <a:avLst/>
          </a:prstGeom>
        </p:spPr>
        <p:txBody>
          <a:bodyPr/>
          <a:lstStyle>
            <a:lvl1pPr>
              <a:defRPr sz="3600"/>
            </a:lvl1pPr>
          </a:lstStyle>
          <a:p>
            <a:r>
              <a:rPr lang="cs-CZ" dirty="0"/>
              <a:t>nadpis snímku</a:t>
            </a:r>
          </a:p>
        </p:txBody>
      </p:sp>
      <p:sp>
        <p:nvSpPr>
          <p:cNvPr id="3" name="Zástupný symbol pro text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a:prstGeom prst="rect">
            <a:avLst/>
          </a:prstGeom>
        </p:spPr>
        <p:txBody>
          <a:bodyPr/>
          <a:lstStyle>
            <a:lvl1pPr marL="342900" indent="-342900">
              <a:buClr>
                <a:srgbClr val="FF0000"/>
              </a:buClr>
              <a:buFont typeface="Wingdings" panose="05000000000000000000" pitchFamily="2" charset="2"/>
              <a:buChar char="§"/>
              <a:defRPr sz="2000"/>
            </a:lvl1pPr>
            <a:lvl2pPr marL="742950" indent="-285750">
              <a:buClr>
                <a:srgbClr val="FF0000"/>
              </a:buClr>
              <a:buFont typeface="Wingdings" panose="05000000000000000000" pitchFamily="2" charset="2"/>
              <a:buChar char="§"/>
              <a:defRPr sz="2000"/>
            </a:lvl2pPr>
            <a:lvl3pPr marL="1143000" indent="-228600">
              <a:buClr>
                <a:srgbClr val="FF0000"/>
              </a:buClr>
              <a:buFont typeface="Wingdings" panose="05000000000000000000" pitchFamily="2" charset="2"/>
              <a:buChar char="§"/>
              <a:defRPr sz="1800"/>
            </a:lvl3pPr>
            <a:lvl4pPr marL="1600200" indent="-228600">
              <a:buClr>
                <a:srgbClr val="FF0000"/>
              </a:buClr>
              <a:buFont typeface="Wingdings" panose="05000000000000000000" pitchFamily="2" charset="2"/>
              <a:buChar char="§"/>
              <a:defRPr sz="1600"/>
            </a:lvl4pPr>
            <a:lvl5pPr marL="2057400" indent="-228600">
              <a:buClr>
                <a:srgbClr val="FF0000"/>
              </a:buClr>
              <a:buFont typeface="Wingdings" panose="05000000000000000000" pitchFamily="2" charset="2"/>
              <a:buChar cha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p:txBody>
      </p:sp>
      <p:sp>
        <p:nvSpPr>
          <p:cNvPr id="5" name="Zástupný symbol pro text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a:prstGeom prst="rect">
            <a:avLst/>
          </a:prstGeom>
        </p:spPr>
        <p:txBody>
          <a:bodyPr/>
          <a:lstStyle>
            <a:lvl1pPr marL="342900" indent="-342900">
              <a:buClr>
                <a:srgbClr val="FF0000"/>
              </a:buClr>
              <a:buFont typeface="Wingdings" panose="05000000000000000000" pitchFamily="2" charset="2"/>
              <a:buChar char="§"/>
              <a:defRPr sz="2000"/>
            </a:lvl1pPr>
            <a:lvl2pPr marL="742950" indent="-285750">
              <a:buClr>
                <a:srgbClr val="FF0000"/>
              </a:buClr>
              <a:buFont typeface="Wingdings" panose="05000000000000000000" pitchFamily="2" charset="2"/>
              <a:buChar char="§"/>
              <a:defRPr sz="2000"/>
            </a:lvl2pPr>
            <a:lvl3pPr marL="1143000" indent="-228600">
              <a:buClr>
                <a:srgbClr val="FF0000"/>
              </a:buClr>
              <a:buFont typeface="Wingdings" panose="05000000000000000000" pitchFamily="2" charset="2"/>
              <a:buChar char="§"/>
              <a:defRPr sz="1800"/>
            </a:lvl3pPr>
            <a:lvl4pPr marL="1600200" indent="-228600">
              <a:buClr>
                <a:srgbClr val="FF0000"/>
              </a:buClr>
              <a:buFont typeface="Wingdings" panose="05000000000000000000" pitchFamily="2" charset="2"/>
              <a:buChar char="§"/>
              <a:defRPr sz="1600"/>
            </a:lvl4pPr>
            <a:lvl5pPr marL="2057400" indent="-228600">
              <a:buClr>
                <a:srgbClr val="FF0000"/>
              </a:buClr>
              <a:buFont typeface="Wingdings" panose="05000000000000000000" pitchFamily="2" charset="2"/>
              <a:buChar cha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p:txBody>
      </p:sp>
    </p:spTree>
    <p:extLst>
      <p:ext uri="{BB962C8B-B14F-4D97-AF65-F5344CB8AC3E}">
        <p14:creationId xmlns:p14="http://schemas.microsoft.com/office/powerpoint/2010/main" val="11770502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atička">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6012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1047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bdélník 8"/>
          <p:cNvSpPr/>
          <p:nvPr userDrawn="1"/>
        </p:nvSpPr>
        <p:spPr>
          <a:xfrm>
            <a:off x="587023" y="6453398"/>
            <a:ext cx="11604977" cy="404603"/>
          </a:xfrm>
          <a:prstGeom prst="rect">
            <a:avLst/>
          </a:prstGeom>
          <a:solidFill>
            <a:srgbClr val="658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p>
        </p:txBody>
      </p:sp>
      <p:pic>
        <p:nvPicPr>
          <p:cNvPr id="7" name="Obrázek 6"/>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309" y="6453397"/>
            <a:ext cx="539552" cy="404664"/>
          </a:xfrm>
          <a:prstGeom prst="rect">
            <a:avLst/>
          </a:prstGeom>
        </p:spPr>
      </p:pic>
      <p:sp>
        <p:nvSpPr>
          <p:cNvPr id="8" name="TextovéPole 7"/>
          <p:cNvSpPr txBox="1"/>
          <p:nvPr userDrawn="1"/>
        </p:nvSpPr>
        <p:spPr>
          <a:xfrm>
            <a:off x="2309" y="6505600"/>
            <a:ext cx="12189691" cy="307777"/>
          </a:xfrm>
          <a:prstGeom prst="rect">
            <a:avLst/>
          </a:prstGeom>
          <a:noFill/>
        </p:spPr>
        <p:txBody>
          <a:bodyPr wrap="square" rtlCol="0">
            <a:spAutoFit/>
          </a:bodyPr>
          <a:lstStyle/>
          <a:p>
            <a:pPr algn="ctr"/>
            <a:r>
              <a:rPr lang="cs-CZ" sz="1400" b="1" dirty="0">
                <a:solidFill>
                  <a:schemeClr val="bg1"/>
                </a:solidFill>
                <a:latin typeface="Calibri"/>
              </a:rPr>
              <a:t>Vysoké učení technické v Brně • </a:t>
            </a:r>
            <a:r>
              <a:rPr lang="cs-CZ" sz="1400" b="1" dirty="0">
                <a:solidFill>
                  <a:schemeClr val="bg1"/>
                </a:solidFill>
              </a:rPr>
              <a:t>Fakulta stavební</a:t>
            </a:r>
            <a:endParaRPr lang="cs-CZ" sz="1400" b="1" u="sng" dirty="0">
              <a:solidFill>
                <a:schemeClr val="bg1"/>
              </a:solidFill>
            </a:endParaRPr>
          </a:p>
        </p:txBody>
      </p:sp>
      <p:sp>
        <p:nvSpPr>
          <p:cNvPr id="2" name="TextovéPole 1"/>
          <p:cNvSpPr txBox="1"/>
          <p:nvPr userDrawn="1"/>
        </p:nvSpPr>
        <p:spPr>
          <a:xfrm>
            <a:off x="10945216" y="6505600"/>
            <a:ext cx="1199456" cy="307777"/>
          </a:xfrm>
          <a:prstGeom prst="rect">
            <a:avLst/>
          </a:prstGeom>
          <a:noFill/>
        </p:spPr>
        <p:txBody>
          <a:bodyPr wrap="square" rtlCol="0">
            <a:spAutoFit/>
          </a:bodyPr>
          <a:lstStyle/>
          <a:p>
            <a:pPr algn="r"/>
            <a:fld id="{4ADEBEA6-E072-4742-A160-4D4AA6A82949}" type="slidenum">
              <a:rPr lang="cs-CZ" sz="1400" b="1" smtClean="0">
                <a:solidFill>
                  <a:schemeClr val="bg1"/>
                </a:solidFill>
              </a:rPr>
              <a:pPr algn="r"/>
              <a:t>‹#›</a:t>
            </a:fld>
            <a:r>
              <a:rPr lang="cs-CZ" sz="1400" b="1" dirty="0">
                <a:solidFill>
                  <a:schemeClr val="bg1"/>
                </a:solidFill>
              </a:rPr>
              <a:t>/21</a:t>
            </a:r>
          </a:p>
        </p:txBody>
      </p:sp>
    </p:spTree>
    <p:extLst>
      <p:ext uri="{BB962C8B-B14F-4D97-AF65-F5344CB8AC3E}">
        <p14:creationId xmlns:p14="http://schemas.microsoft.com/office/powerpoint/2010/main" val="3027624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6"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8" Type="http://schemas.openxmlformats.org/officeDocument/2006/relationships/hyperlink" Target="https://people.fsv.cvut.cz/~machacek/prednaskyOK01/OK01-5.pdf" TargetMode="External"/><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stavebniklub.cz/33/kovove-stropni-konstrukce-uniqueidmRRWSbk196FNf8-jVUh4EvlcoRunmztNhvurBkW2vxCw9PBWuC7BmQ/" TargetMode="Externa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mailto:vild.m@fce.vutbr.cz"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www.fce.vutbr.cz/KDK/vild.m/" TargetMode="External"/><Relationship Id="rId5" Type="http://schemas.openxmlformats.org/officeDocument/2006/relationships/hyperlink" Target="https://www.scopus.com/authid/detail.uri?authorId=56188615700"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8.xml.rels><?xml version="1.0" encoding="UTF-8" standalone="yes"?>
<Relationships xmlns="http://schemas.openxmlformats.org/package/2006/relationships"><Relationship Id="rId2" Type="http://schemas.openxmlformats.org/officeDocument/2006/relationships/hyperlink" Target="https://www.fce.vutbr.cz/KDK/pesek.o/BO08_CO01/2020_1.04_BO008-CO001-NOA019_Dispozice-parkovaciho-domu.pn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2" Type="http://schemas.openxmlformats.org/officeDocument/2006/relationships/hyperlink" Target="https://detailyok.webnode.cz/vicepodlazni-budov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de.visualstudio.com/" TargetMode="External"/><Relationship Id="rId2" Type="http://schemas.openxmlformats.org/officeDocument/2006/relationships/hyperlink" Target="https://www.mathcad.com/en" TargetMode="External"/><Relationship Id="rId1" Type="http://schemas.openxmlformats.org/officeDocument/2006/relationships/slideLayout" Target="../slideLayouts/slideLayout2.xml"/><Relationship Id="rId4" Type="http://schemas.openxmlformats.org/officeDocument/2006/relationships/hyperlink" Target="https://www.geeksforgeeks.org/handcalcs-module-in-pytho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496E5E-4976-E933-97B5-1E57CC15BDD0}"/>
              </a:ext>
            </a:extLst>
          </p:cNvPr>
          <p:cNvSpPr>
            <a:spLocks noGrp="1"/>
          </p:cNvSpPr>
          <p:nvPr>
            <p:ph type="body" sz="quarter" idx="11"/>
          </p:nvPr>
        </p:nvSpPr>
        <p:spPr/>
        <p:txBody>
          <a:bodyPr/>
          <a:lstStyle/>
          <a:p>
            <a:r>
              <a:rPr lang="en-US" sz="3200" dirty="0"/>
              <a:t>BOA00</a:t>
            </a:r>
            <a:r>
              <a:rPr lang="cs-CZ" sz="3200" dirty="0"/>
              <a:t>9</a:t>
            </a:r>
            <a:endParaRPr lang="en-US" sz="3200" dirty="0"/>
          </a:p>
        </p:txBody>
      </p:sp>
      <p:sp>
        <p:nvSpPr>
          <p:cNvPr id="3" name="Text Placeholder 2">
            <a:extLst>
              <a:ext uri="{FF2B5EF4-FFF2-40B4-BE49-F238E27FC236}">
                <a16:creationId xmlns:a16="http://schemas.microsoft.com/office/drawing/2014/main" id="{282F06B0-1F40-D574-D8DB-37D3014F8463}"/>
              </a:ext>
            </a:extLst>
          </p:cNvPr>
          <p:cNvSpPr>
            <a:spLocks noGrp="1"/>
          </p:cNvSpPr>
          <p:nvPr>
            <p:ph type="body" sz="quarter" idx="12"/>
          </p:nvPr>
        </p:nvSpPr>
        <p:spPr/>
        <p:txBody>
          <a:bodyPr/>
          <a:lstStyle/>
          <a:p>
            <a:r>
              <a:rPr lang="en-US" dirty="0"/>
              <a:t>Ing. Martin Vild, Ph.D.</a:t>
            </a:r>
          </a:p>
        </p:txBody>
      </p:sp>
      <p:sp>
        <p:nvSpPr>
          <p:cNvPr id="4" name="Text Placeholder 3">
            <a:extLst>
              <a:ext uri="{FF2B5EF4-FFF2-40B4-BE49-F238E27FC236}">
                <a16:creationId xmlns:a16="http://schemas.microsoft.com/office/drawing/2014/main" id="{8E4CD9D6-F97C-ADA7-8E0D-DFC0B163DB68}"/>
              </a:ext>
            </a:extLst>
          </p:cNvPr>
          <p:cNvSpPr>
            <a:spLocks noGrp="1"/>
          </p:cNvSpPr>
          <p:nvPr>
            <p:ph type="body" sz="quarter" idx="13"/>
          </p:nvPr>
        </p:nvSpPr>
        <p:spPr/>
        <p:txBody>
          <a:bodyPr/>
          <a:lstStyle/>
          <a:p>
            <a:r>
              <a:rPr lang="cs-CZ" dirty="0"/>
              <a:t>9</a:t>
            </a:r>
            <a:r>
              <a:rPr lang="en-US" dirty="0"/>
              <a:t>/2024 </a:t>
            </a:r>
          </a:p>
        </p:txBody>
      </p:sp>
      <p:sp>
        <p:nvSpPr>
          <p:cNvPr id="5" name="Title 4">
            <a:extLst>
              <a:ext uri="{FF2B5EF4-FFF2-40B4-BE49-F238E27FC236}">
                <a16:creationId xmlns:a16="http://schemas.microsoft.com/office/drawing/2014/main" id="{FE3DD58E-7DCB-BE97-4296-AB015D1DAC3A}"/>
              </a:ext>
            </a:extLst>
          </p:cNvPr>
          <p:cNvSpPr>
            <a:spLocks noGrp="1"/>
          </p:cNvSpPr>
          <p:nvPr>
            <p:ph type="title"/>
          </p:nvPr>
        </p:nvSpPr>
        <p:spPr/>
        <p:txBody>
          <a:bodyPr/>
          <a:lstStyle/>
          <a:p>
            <a:r>
              <a:rPr lang="cs-CZ" sz="4000" dirty="0"/>
              <a:t>Kovové konstrukce II</a:t>
            </a:r>
            <a:endParaRPr lang="en-US" sz="4000" dirty="0"/>
          </a:p>
        </p:txBody>
      </p:sp>
      <p:pic>
        <p:nvPicPr>
          <p:cNvPr id="6" name="Picture 2" descr="https://www.vutbr.cz/data_storage/multimedia/jvs/loga/02_fakulty/FAST/1-zakladni/EN/PNG/FCE_color_RGB_EN.png">
            <a:extLst>
              <a:ext uri="{FF2B5EF4-FFF2-40B4-BE49-F238E27FC236}">
                <a16:creationId xmlns:a16="http://schemas.microsoft.com/office/drawing/2014/main" id="{7C5F53A3-4C3E-BD7C-6079-581A0283FEE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5303912" cy="122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311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69859-08BF-C504-FF60-B27311D5CF16}"/>
              </a:ext>
            </a:extLst>
          </p:cNvPr>
          <p:cNvSpPr>
            <a:spLocks noGrp="1"/>
          </p:cNvSpPr>
          <p:nvPr>
            <p:ph type="title"/>
          </p:nvPr>
        </p:nvSpPr>
        <p:spPr/>
        <p:txBody>
          <a:bodyPr/>
          <a:lstStyle/>
          <a:p>
            <a:r>
              <a:rPr lang="cs-CZ" dirty="0"/>
              <a:t>Konstrukční systém</a:t>
            </a:r>
            <a:endParaRPr lang="en-US" dirty="0"/>
          </a:p>
        </p:txBody>
      </p:sp>
      <p:sp>
        <p:nvSpPr>
          <p:cNvPr id="3" name="Content Placeholder 2">
            <a:extLst>
              <a:ext uri="{FF2B5EF4-FFF2-40B4-BE49-F238E27FC236}">
                <a16:creationId xmlns:a16="http://schemas.microsoft.com/office/drawing/2014/main" id="{183CD673-279E-5264-42BC-76D9BCBA4BFF}"/>
              </a:ext>
            </a:extLst>
          </p:cNvPr>
          <p:cNvSpPr>
            <a:spLocks noGrp="1"/>
          </p:cNvSpPr>
          <p:nvPr>
            <p:ph idx="1"/>
          </p:nvPr>
        </p:nvSpPr>
        <p:spPr/>
        <p:txBody>
          <a:bodyPr/>
          <a:lstStyle/>
          <a:p>
            <a:endParaRPr lang="cs-CZ" dirty="0"/>
          </a:p>
          <a:p>
            <a:r>
              <a:rPr lang="cs-CZ" dirty="0"/>
              <a:t>Kyvná vazba</a:t>
            </a:r>
          </a:p>
          <a:p>
            <a:endParaRPr lang="cs-CZ" dirty="0"/>
          </a:p>
          <a:p>
            <a:endParaRPr lang="cs-CZ" dirty="0"/>
          </a:p>
          <a:p>
            <a:r>
              <a:rPr lang="cs-CZ" dirty="0"/>
              <a:t>Tuhá vazba – Rámové ztužení</a:t>
            </a:r>
          </a:p>
          <a:p>
            <a:endParaRPr lang="cs-CZ" dirty="0"/>
          </a:p>
          <a:p>
            <a:endParaRPr lang="cs-CZ" dirty="0"/>
          </a:p>
          <a:p>
            <a:r>
              <a:rPr lang="cs-CZ" dirty="0"/>
              <a:t>Tuhá vazba – Příhradové ztužení</a:t>
            </a:r>
            <a:endParaRPr lang="en-US" dirty="0"/>
          </a:p>
        </p:txBody>
      </p:sp>
      <p:pic>
        <p:nvPicPr>
          <p:cNvPr id="4" name="Obrázek 2">
            <a:extLst>
              <a:ext uri="{FF2B5EF4-FFF2-40B4-BE49-F238E27FC236}">
                <a16:creationId xmlns:a16="http://schemas.microsoft.com/office/drawing/2014/main" id="{B728927D-C019-4F0F-6D75-D49820982E03}"/>
              </a:ext>
            </a:extLst>
          </p:cNvPr>
          <p:cNvPicPr>
            <a:picLocks noChangeAspect="1"/>
          </p:cNvPicPr>
          <p:nvPr/>
        </p:nvPicPr>
        <p:blipFill>
          <a:blip r:embed="rId3"/>
          <a:stretch>
            <a:fillRect/>
          </a:stretch>
        </p:blipFill>
        <p:spPr>
          <a:xfrm>
            <a:off x="6487958" y="1334636"/>
            <a:ext cx="5119412" cy="1677048"/>
          </a:xfrm>
          <a:prstGeom prst="rect">
            <a:avLst/>
          </a:prstGeom>
        </p:spPr>
      </p:pic>
      <p:pic>
        <p:nvPicPr>
          <p:cNvPr id="5" name="Obrázek 5">
            <a:extLst>
              <a:ext uri="{FF2B5EF4-FFF2-40B4-BE49-F238E27FC236}">
                <a16:creationId xmlns:a16="http://schemas.microsoft.com/office/drawing/2014/main" id="{E077705F-4D16-CA65-6278-56393A1035F8}"/>
              </a:ext>
            </a:extLst>
          </p:cNvPr>
          <p:cNvPicPr>
            <a:picLocks noChangeAspect="1"/>
          </p:cNvPicPr>
          <p:nvPr/>
        </p:nvPicPr>
        <p:blipFill>
          <a:blip r:embed="rId4"/>
          <a:stretch>
            <a:fillRect/>
          </a:stretch>
        </p:blipFill>
        <p:spPr>
          <a:xfrm>
            <a:off x="6387023" y="2997120"/>
            <a:ext cx="5195377" cy="1667435"/>
          </a:xfrm>
          <a:prstGeom prst="rect">
            <a:avLst/>
          </a:prstGeom>
        </p:spPr>
      </p:pic>
      <p:pic>
        <p:nvPicPr>
          <p:cNvPr id="6" name="Obrázek 6">
            <a:extLst>
              <a:ext uri="{FF2B5EF4-FFF2-40B4-BE49-F238E27FC236}">
                <a16:creationId xmlns:a16="http://schemas.microsoft.com/office/drawing/2014/main" id="{690E48EA-CAA0-7870-E737-58AB46988950}"/>
              </a:ext>
            </a:extLst>
          </p:cNvPr>
          <p:cNvPicPr>
            <a:picLocks noChangeAspect="1"/>
          </p:cNvPicPr>
          <p:nvPr/>
        </p:nvPicPr>
        <p:blipFill>
          <a:blip r:embed="rId5"/>
          <a:stretch>
            <a:fillRect/>
          </a:stretch>
        </p:blipFill>
        <p:spPr>
          <a:xfrm>
            <a:off x="6403375" y="4633360"/>
            <a:ext cx="5055219" cy="1780007"/>
          </a:xfrm>
          <a:prstGeom prst="rect">
            <a:avLst/>
          </a:prstGeom>
        </p:spPr>
      </p:pic>
      <p:sp>
        <p:nvSpPr>
          <p:cNvPr id="7" name="TextBox 6">
            <a:extLst>
              <a:ext uri="{FF2B5EF4-FFF2-40B4-BE49-F238E27FC236}">
                <a16:creationId xmlns:a16="http://schemas.microsoft.com/office/drawing/2014/main" id="{79848905-6EDD-FB42-C9AE-227470964433}"/>
              </a:ext>
            </a:extLst>
          </p:cNvPr>
          <p:cNvSpPr txBox="1"/>
          <p:nvPr/>
        </p:nvSpPr>
        <p:spPr>
          <a:xfrm>
            <a:off x="675666" y="6066380"/>
            <a:ext cx="5576911" cy="307777"/>
          </a:xfrm>
          <a:prstGeom prst="rect">
            <a:avLst/>
          </a:prstGeom>
          <a:noFill/>
        </p:spPr>
        <p:txBody>
          <a:bodyPr wrap="none" rtlCol="0">
            <a:spAutoFit/>
          </a:bodyPr>
          <a:lstStyle/>
          <a:p>
            <a:r>
              <a:rPr lang="en-US" sz="1400" dirty="0" err="1"/>
              <a:t>Karmazínová</a:t>
            </a:r>
            <a:r>
              <a:rPr lang="en-US" sz="1400" dirty="0"/>
              <a:t>, M., </a:t>
            </a:r>
            <a:r>
              <a:rPr lang="en-US" sz="1400" dirty="0" err="1"/>
              <a:t>Pilgr</a:t>
            </a:r>
            <a:r>
              <a:rPr lang="en-US" sz="1400" dirty="0"/>
              <a:t>, M.: </a:t>
            </a:r>
            <a:r>
              <a:rPr lang="en-US" sz="1400" dirty="0" err="1"/>
              <a:t>Skripta</a:t>
            </a:r>
            <a:r>
              <a:rPr lang="en-US" sz="1400" dirty="0"/>
              <a:t> k </a:t>
            </a:r>
            <a:r>
              <a:rPr lang="en-US" sz="1400" dirty="0" err="1"/>
              <a:t>navrhováním</a:t>
            </a:r>
            <a:r>
              <a:rPr lang="en-US" sz="1400" dirty="0"/>
              <a:t> </a:t>
            </a:r>
            <a:r>
              <a:rPr lang="en-US" sz="1400" dirty="0" err="1"/>
              <a:t>patrových</a:t>
            </a:r>
            <a:r>
              <a:rPr lang="en-US" sz="1400" dirty="0"/>
              <a:t> </a:t>
            </a:r>
            <a:r>
              <a:rPr lang="en-US" sz="1400" dirty="0" err="1"/>
              <a:t>budov</a:t>
            </a:r>
            <a:r>
              <a:rPr lang="en-US" sz="1400" dirty="0"/>
              <a:t> </a:t>
            </a:r>
          </a:p>
        </p:txBody>
      </p:sp>
    </p:spTree>
    <p:extLst>
      <p:ext uri="{BB962C8B-B14F-4D97-AF65-F5344CB8AC3E}">
        <p14:creationId xmlns:p14="http://schemas.microsoft.com/office/powerpoint/2010/main" val="2455241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69859-08BF-C504-FF60-B27311D5CF16}"/>
              </a:ext>
            </a:extLst>
          </p:cNvPr>
          <p:cNvSpPr>
            <a:spLocks noGrp="1"/>
          </p:cNvSpPr>
          <p:nvPr>
            <p:ph type="title"/>
          </p:nvPr>
        </p:nvSpPr>
        <p:spPr/>
        <p:txBody>
          <a:bodyPr/>
          <a:lstStyle/>
          <a:p>
            <a:r>
              <a:rPr lang="cs-CZ" dirty="0"/>
              <a:t>Konstrukční systém</a:t>
            </a:r>
            <a:endParaRPr lang="en-US" dirty="0"/>
          </a:p>
        </p:txBody>
      </p:sp>
      <p:pic>
        <p:nvPicPr>
          <p:cNvPr id="8" name="Obrázek 2">
            <a:extLst>
              <a:ext uri="{FF2B5EF4-FFF2-40B4-BE49-F238E27FC236}">
                <a16:creationId xmlns:a16="http://schemas.microsoft.com/office/drawing/2014/main" id="{A1D347D9-0164-54E5-829A-C5B7D1EAD830}"/>
              </a:ext>
            </a:extLst>
          </p:cNvPr>
          <p:cNvPicPr>
            <a:picLocks noChangeAspect="1"/>
          </p:cNvPicPr>
          <p:nvPr/>
        </p:nvPicPr>
        <p:blipFill>
          <a:blip r:embed="rId3"/>
          <a:stretch>
            <a:fillRect/>
          </a:stretch>
        </p:blipFill>
        <p:spPr>
          <a:xfrm>
            <a:off x="767408" y="1621089"/>
            <a:ext cx="3744416" cy="2093232"/>
          </a:xfrm>
          <a:prstGeom prst="rect">
            <a:avLst/>
          </a:prstGeom>
        </p:spPr>
      </p:pic>
      <p:pic>
        <p:nvPicPr>
          <p:cNvPr id="9" name="Obrázek 5">
            <a:extLst>
              <a:ext uri="{FF2B5EF4-FFF2-40B4-BE49-F238E27FC236}">
                <a16:creationId xmlns:a16="http://schemas.microsoft.com/office/drawing/2014/main" id="{2B0D1BA2-79D9-16F8-7B1B-706E37795867}"/>
              </a:ext>
            </a:extLst>
          </p:cNvPr>
          <p:cNvPicPr>
            <a:picLocks noChangeAspect="1"/>
          </p:cNvPicPr>
          <p:nvPr/>
        </p:nvPicPr>
        <p:blipFill>
          <a:blip r:embed="rId4"/>
          <a:stretch>
            <a:fillRect/>
          </a:stretch>
        </p:blipFill>
        <p:spPr>
          <a:xfrm>
            <a:off x="994293" y="4016753"/>
            <a:ext cx="3456384" cy="2109411"/>
          </a:xfrm>
          <a:prstGeom prst="rect">
            <a:avLst/>
          </a:prstGeom>
        </p:spPr>
      </p:pic>
      <p:pic>
        <p:nvPicPr>
          <p:cNvPr id="10" name="Obrázek 6">
            <a:extLst>
              <a:ext uri="{FF2B5EF4-FFF2-40B4-BE49-F238E27FC236}">
                <a16:creationId xmlns:a16="http://schemas.microsoft.com/office/drawing/2014/main" id="{6DCD5DBA-EFF5-321C-CF85-A48F40A60817}"/>
              </a:ext>
            </a:extLst>
          </p:cNvPr>
          <p:cNvPicPr>
            <a:picLocks noChangeAspect="1"/>
          </p:cNvPicPr>
          <p:nvPr/>
        </p:nvPicPr>
        <p:blipFill>
          <a:blip r:embed="rId5"/>
          <a:stretch>
            <a:fillRect/>
          </a:stretch>
        </p:blipFill>
        <p:spPr>
          <a:xfrm>
            <a:off x="5233750" y="1140879"/>
            <a:ext cx="2507575" cy="3210128"/>
          </a:xfrm>
          <a:prstGeom prst="rect">
            <a:avLst/>
          </a:prstGeom>
        </p:spPr>
      </p:pic>
      <p:pic>
        <p:nvPicPr>
          <p:cNvPr id="11" name="Obrázek 7">
            <a:extLst>
              <a:ext uri="{FF2B5EF4-FFF2-40B4-BE49-F238E27FC236}">
                <a16:creationId xmlns:a16="http://schemas.microsoft.com/office/drawing/2014/main" id="{C9994A0C-93A3-C549-DF5A-831DDF7A1297}"/>
              </a:ext>
            </a:extLst>
          </p:cNvPr>
          <p:cNvPicPr>
            <a:picLocks noChangeAspect="1"/>
          </p:cNvPicPr>
          <p:nvPr/>
        </p:nvPicPr>
        <p:blipFill>
          <a:blip r:embed="rId6"/>
          <a:stretch>
            <a:fillRect/>
          </a:stretch>
        </p:blipFill>
        <p:spPr>
          <a:xfrm>
            <a:off x="8112224" y="1012997"/>
            <a:ext cx="2840477" cy="3210128"/>
          </a:xfrm>
          <a:prstGeom prst="rect">
            <a:avLst/>
          </a:prstGeom>
        </p:spPr>
      </p:pic>
      <p:pic>
        <p:nvPicPr>
          <p:cNvPr id="13" name="Picture 12">
            <a:extLst>
              <a:ext uri="{FF2B5EF4-FFF2-40B4-BE49-F238E27FC236}">
                <a16:creationId xmlns:a16="http://schemas.microsoft.com/office/drawing/2014/main" id="{A098BA00-293A-AACE-194D-AB301E2E362B}"/>
              </a:ext>
            </a:extLst>
          </p:cNvPr>
          <p:cNvPicPr>
            <a:picLocks noChangeAspect="1"/>
          </p:cNvPicPr>
          <p:nvPr/>
        </p:nvPicPr>
        <p:blipFill>
          <a:blip r:embed="rId7"/>
          <a:stretch>
            <a:fillRect/>
          </a:stretch>
        </p:blipFill>
        <p:spPr>
          <a:xfrm>
            <a:off x="7741325" y="4437112"/>
            <a:ext cx="3955390" cy="1871039"/>
          </a:xfrm>
          <a:prstGeom prst="rect">
            <a:avLst/>
          </a:prstGeom>
        </p:spPr>
      </p:pic>
      <p:sp>
        <p:nvSpPr>
          <p:cNvPr id="14" name="TextBox 13">
            <a:extLst>
              <a:ext uri="{FF2B5EF4-FFF2-40B4-BE49-F238E27FC236}">
                <a16:creationId xmlns:a16="http://schemas.microsoft.com/office/drawing/2014/main" id="{C3F2ACAA-6F4C-CE59-71CB-4167B831401A}"/>
              </a:ext>
            </a:extLst>
          </p:cNvPr>
          <p:cNvSpPr txBox="1"/>
          <p:nvPr/>
        </p:nvSpPr>
        <p:spPr>
          <a:xfrm>
            <a:off x="5052806" y="5895331"/>
            <a:ext cx="2869461" cy="461665"/>
          </a:xfrm>
          <a:prstGeom prst="rect">
            <a:avLst/>
          </a:prstGeom>
          <a:noFill/>
        </p:spPr>
        <p:txBody>
          <a:bodyPr wrap="square" rtlCol="0">
            <a:spAutoFit/>
          </a:bodyPr>
          <a:lstStyle/>
          <a:p>
            <a:r>
              <a:rPr lang="en-US" sz="1200" dirty="0">
                <a:hlinkClick r:id="rId8"/>
              </a:rPr>
              <a:t>https://people.fsv.cvut.cz/~machacek/prednaskyOK01/OK01-5.pdf</a:t>
            </a:r>
            <a:r>
              <a:rPr lang="cs-CZ" sz="1200" dirty="0"/>
              <a:t> </a:t>
            </a:r>
            <a:endParaRPr lang="en-US" sz="1200" dirty="0"/>
          </a:p>
        </p:txBody>
      </p:sp>
      <p:sp>
        <p:nvSpPr>
          <p:cNvPr id="15" name="TextBox 14">
            <a:extLst>
              <a:ext uri="{FF2B5EF4-FFF2-40B4-BE49-F238E27FC236}">
                <a16:creationId xmlns:a16="http://schemas.microsoft.com/office/drawing/2014/main" id="{ED28A2B1-330A-A969-07D4-FF3981AB87B6}"/>
              </a:ext>
            </a:extLst>
          </p:cNvPr>
          <p:cNvSpPr txBox="1"/>
          <p:nvPr/>
        </p:nvSpPr>
        <p:spPr>
          <a:xfrm>
            <a:off x="5417053" y="5217248"/>
            <a:ext cx="1903085" cy="369332"/>
          </a:xfrm>
          <a:prstGeom prst="rect">
            <a:avLst/>
          </a:prstGeom>
          <a:noFill/>
        </p:spPr>
        <p:txBody>
          <a:bodyPr wrap="none" rtlCol="0">
            <a:spAutoFit/>
          </a:bodyPr>
          <a:lstStyle/>
          <a:p>
            <a:r>
              <a:rPr lang="cs-CZ" dirty="0"/>
              <a:t>Pozor: Kroucení!</a:t>
            </a:r>
            <a:endParaRPr lang="en-US" dirty="0"/>
          </a:p>
        </p:txBody>
      </p:sp>
    </p:spTree>
    <p:extLst>
      <p:ext uri="{BB962C8B-B14F-4D97-AF65-F5344CB8AC3E}">
        <p14:creationId xmlns:p14="http://schemas.microsoft.com/office/powerpoint/2010/main" val="1637108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69859-08BF-C504-FF60-B27311D5CF16}"/>
              </a:ext>
            </a:extLst>
          </p:cNvPr>
          <p:cNvSpPr>
            <a:spLocks noGrp="1"/>
          </p:cNvSpPr>
          <p:nvPr>
            <p:ph type="title"/>
          </p:nvPr>
        </p:nvSpPr>
        <p:spPr/>
        <p:txBody>
          <a:bodyPr/>
          <a:lstStyle/>
          <a:p>
            <a:r>
              <a:rPr lang="cs-CZ" dirty="0"/>
              <a:t>Konstrukční řešení</a:t>
            </a:r>
            <a:endParaRPr lang="en-US" dirty="0"/>
          </a:p>
        </p:txBody>
      </p:sp>
      <p:pic>
        <p:nvPicPr>
          <p:cNvPr id="2050" name="Picture 2">
            <a:extLst>
              <a:ext uri="{FF2B5EF4-FFF2-40B4-BE49-F238E27FC236}">
                <a16:creationId xmlns:a16="http://schemas.microsoft.com/office/drawing/2014/main" id="{89C42A25-F67A-D6AA-043D-6388A6B4F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19" y="1992719"/>
            <a:ext cx="5589528" cy="33872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DE166BE-1F7C-0EE9-ADF7-40CD56C38F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3050"/>
          <a:stretch/>
        </p:blipFill>
        <p:spPr bwMode="auto">
          <a:xfrm>
            <a:off x="7248128" y="2071627"/>
            <a:ext cx="4762499" cy="29307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2C03B1-4FC7-AC1E-BA39-588E55676BCD}"/>
              </a:ext>
            </a:extLst>
          </p:cNvPr>
          <p:cNvSpPr txBox="1"/>
          <p:nvPr/>
        </p:nvSpPr>
        <p:spPr>
          <a:xfrm>
            <a:off x="8183322" y="5805264"/>
            <a:ext cx="4008678" cy="276999"/>
          </a:xfrm>
          <a:prstGeom prst="rect">
            <a:avLst/>
          </a:prstGeom>
          <a:noFill/>
        </p:spPr>
        <p:txBody>
          <a:bodyPr wrap="square" rtlCol="0">
            <a:spAutoFit/>
          </a:bodyPr>
          <a:lstStyle/>
          <a:p>
            <a:r>
              <a:rPr lang="en-US" sz="1200" b="0" i="0" dirty="0">
                <a:solidFill>
                  <a:srgbClr val="212529"/>
                </a:solidFill>
                <a:effectLst/>
                <a:highlight>
                  <a:srgbClr val="FFFFFF"/>
                </a:highlight>
                <a:hlinkClick r:id="rId5"/>
              </a:rPr>
              <a:t>Verlag </a:t>
            </a:r>
            <a:r>
              <a:rPr lang="en-US" sz="1200" b="0" i="0" dirty="0" err="1">
                <a:solidFill>
                  <a:srgbClr val="212529"/>
                </a:solidFill>
                <a:effectLst/>
                <a:highlight>
                  <a:srgbClr val="FFFFFF"/>
                </a:highlight>
                <a:hlinkClick r:id="rId5"/>
              </a:rPr>
              <a:t>Dashöfer</a:t>
            </a:r>
            <a:r>
              <a:rPr lang="cs-CZ" sz="1200" b="0" i="0" dirty="0">
                <a:solidFill>
                  <a:srgbClr val="212529"/>
                </a:solidFill>
                <a:effectLst/>
                <a:highlight>
                  <a:srgbClr val="FFFFFF"/>
                </a:highlight>
                <a:hlinkClick r:id="rId5"/>
              </a:rPr>
              <a:t>: </a:t>
            </a:r>
            <a:r>
              <a:rPr lang="en-US" sz="1200" b="0" i="0" dirty="0" err="1">
                <a:solidFill>
                  <a:srgbClr val="212529"/>
                </a:solidFill>
                <a:effectLst/>
                <a:highlight>
                  <a:srgbClr val="FFFFFF"/>
                </a:highlight>
                <a:hlinkClick r:id="rId5"/>
              </a:rPr>
              <a:t>Kovové</a:t>
            </a:r>
            <a:r>
              <a:rPr lang="en-US" sz="1200" b="0" i="0" dirty="0">
                <a:solidFill>
                  <a:srgbClr val="212529"/>
                </a:solidFill>
                <a:effectLst/>
                <a:highlight>
                  <a:srgbClr val="FFFFFF"/>
                </a:highlight>
                <a:hlinkClick r:id="rId5"/>
              </a:rPr>
              <a:t> </a:t>
            </a:r>
            <a:r>
              <a:rPr lang="en-US" sz="1200" b="0" i="0" dirty="0" err="1">
                <a:solidFill>
                  <a:srgbClr val="212529"/>
                </a:solidFill>
                <a:effectLst/>
                <a:highlight>
                  <a:srgbClr val="FFFFFF"/>
                </a:highlight>
                <a:hlinkClick r:id="rId5"/>
              </a:rPr>
              <a:t>stropní</a:t>
            </a:r>
            <a:r>
              <a:rPr lang="en-US" sz="1200" b="0" i="0" dirty="0">
                <a:solidFill>
                  <a:srgbClr val="212529"/>
                </a:solidFill>
                <a:effectLst/>
                <a:highlight>
                  <a:srgbClr val="FFFFFF"/>
                </a:highlight>
                <a:hlinkClick r:id="rId5"/>
              </a:rPr>
              <a:t> </a:t>
            </a:r>
            <a:r>
              <a:rPr lang="en-US" sz="1200" b="0" i="0" dirty="0" err="1">
                <a:solidFill>
                  <a:srgbClr val="212529"/>
                </a:solidFill>
                <a:effectLst/>
                <a:highlight>
                  <a:srgbClr val="FFFFFF"/>
                </a:highlight>
                <a:hlinkClick r:id="rId5"/>
              </a:rPr>
              <a:t>konstrukce</a:t>
            </a:r>
            <a:r>
              <a:rPr lang="cs-CZ" sz="1200" dirty="0">
                <a:solidFill>
                  <a:srgbClr val="212529"/>
                </a:solidFill>
                <a:highlight>
                  <a:srgbClr val="FFFFFF"/>
                </a:highlight>
                <a:hlinkClick r:id="rId5"/>
              </a:rPr>
              <a:t>. 2008</a:t>
            </a:r>
            <a:endParaRPr lang="en-US" sz="1200" b="0" i="0" dirty="0">
              <a:solidFill>
                <a:srgbClr val="212529"/>
              </a:solidFill>
              <a:effectLst/>
              <a:highlight>
                <a:srgbClr val="FFFFFF"/>
              </a:highlight>
            </a:endParaRPr>
          </a:p>
        </p:txBody>
      </p:sp>
    </p:spTree>
    <p:extLst>
      <p:ext uri="{BB962C8B-B14F-4D97-AF65-F5344CB8AC3E}">
        <p14:creationId xmlns:p14="http://schemas.microsoft.com/office/powerpoint/2010/main" val="3139881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69859-08BF-C504-FF60-B27311D5CF16}"/>
              </a:ext>
            </a:extLst>
          </p:cNvPr>
          <p:cNvSpPr>
            <a:spLocks noGrp="1"/>
          </p:cNvSpPr>
          <p:nvPr>
            <p:ph type="title"/>
          </p:nvPr>
        </p:nvSpPr>
        <p:spPr/>
        <p:txBody>
          <a:bodyPr/>
          <a:lstStyle/>
          <a:p>
            <a:r>
              <a:rPr lang="cs-CZ" dirty="0"/>
              <a:t>Konstrukční řešení</a:t>
            </a:r>
            <a:endParaRPr lang="en-US" dirty="0"/>
          </a:p>
        </p:txBody>
      </p:sp>
      <p:pic>
        <p:nvPicPr>
          <p:cNvPr id="34" name="Obrázek 10">
            <a:extLst>
              <a:ext uri="{FF2B5EF4-FFF2-40B4-BE49-F238E27FC236}">
                <a16:creationId xmlns:a16="http://schemas.microsoft.com/office/drawing/2014/main" id="{02EA56DB-A57E-80C1-7A40-2DD3C2A67634}"/>
              </a:ext>
            </a:extLst>
          </p:cNvPr>
          <p:cNvPicPr>
            <a:picLocks noChangeAspect="1"/>
          </p:cNvPicPr>
          <p:nvPr/>
        </p:nvPicPr>
        <p:blipFill rotWithShape="1">
          <a:blip r:embed="rId3"/>
          <a:srcRect t="13262"/>
          <a:stretch/>
        </p:blipFill>
        <p:spPr>
          <a:xfrm>
            <a:off x="0" y="3085918"/>
            <a:ext cx="6126222" cy="3242976"/>
          </a:xfrm>
          <a:prstGeom prst="rect">
            <a:avLst/>
          </a:prstGeom>
        </p:spPr>
      </p:pic>
      <p:sp>
        <p:nvSpPr>
          <p:cNvPr id="35" name="TextovéPole 11">
            <a:extLst>
              <a:ext uri="{FF2B5EF4-FFF2-40B4-BE49-F238E27FC236}">
                <a16:creationId xmlns:a16="http://schemas.microsoft.com/office/drawing/2014/main" id="{804E72D9-1FDF-4EF3-F9D7-7FCB0EAD147F}"/>
              </a:ext>
            </a:extLst>
          </p:cNvPr>
          <p:cNvSpPr txBox="1"/>
          <p:nvPr/>
        </p:nvSpPr>
        <p:spPr>
          <a:xfrm>
            <a:off x="4283702" y="2458554"/>
            <a:ext cx="3934857" cy="646331"/>
          </a:xfrm>
          <a:prstGeom prst="rect">
            <a:avLst/>
          </a:prstGeom>
          <a:noFill/>
        </p:spPr>
        <p:txBody>
          <a:bodyPr wrap="square" rtlCol="0">
            <a:spAutoFit/>
          </a:bodyPr>
          <a:lstStyle/>
          <a:p>
            <a:pPr algn="ctr"/>
            <a:r>
              <a:rPr lang="cs-CZ" b="1" dirty="0">
                <a:cs typeface="Calibri" panose="020F0502020204030204" pitchFamily="34" charset="0"/>
              </a:rPr>
              <a:t>Svislá příhradová ztužidla – </a:t>
            </a:r>
            <a:br>
              <a:rPr lang="cs-CZ" b="1" dirty="0">
                <a:cs typeface="Calibri" panose="020F0502020204030204" pitchFamily="34" charset="0"/>
              </a:rPr>
            </a:br>
            <a:r>
              <a:rPr lang="cs-CZ" b="1" dirty="0">
                <a:cs typeface="Calibri" panose="020F0502020204030204" pitchFamily="34" charset="0"/>
              </a:rPr>
              <a:t>tuhé vazby</a:t>
            </a:r>
            <a:endParaRPr lang="en-GB" dirty="0">
              <a:cs typeface="Calibri" panose="020F0502020204030204" pitchFamily="34" charset="0"/>
            </a:endParaRPr>
          </a:p>
        </p:txBody>
      </p:sp>
      <p:pic>
        <p:nvPicPr>
          <p:cNvPr id="36" name="Obrázek 13">
            <a:extLst>
              <a:ext uri="{FF2B5EF4-FFF2-40B4-BE49-F238E27FC236}">
                <a16:creationId xmlns:a16="http://schemas.microsoft.com/office/drawing/2014/main" id="{482DED17-1042-88D9-CE28-CA5276DA4091}"/>
              </a:ext>
            </a:extLst>
          </p:cNvPr>
          <p:cNvPicPr>
            <a:picLocks noChangeAspect="1"/>
          </p:cNvPicPr>
          <p:nvPr/>
        </p:nvPicPr>
        <p:blipFill rotWithShape="1">
          <a:blip r:embed="rId3"/>
          <a:srcRect t="13154"/>
          <a:stretch/>
        </p:blipFill>
        <p:spPr>
          <a:xfrm>
            <a:off x="6080370" y="3085918"/>
            <a:ext cx="6126222" cy="3247017"/>
          </a:xfrm>
          <a:prstGeom prst="rect">
            <a:avLst/>
          </a:prstGeom>
        </p:spPr>
      </p:pic>
      <p:cxnSp>
        <p:nvCxnSpPr>
          <p:cNvPr id="37" name="Přímá spojnice se šipkou 3">
            <a:extLst>
              <a:ext uri="{FF2B5EF4-FFF2-40B4-BE49-F238E27FC236}">
                <a16:creationId xmlns:a16="http://schemas.microsoft.com/office/drawing/2014/main" id="{5A16A982-BE00-D334-BC8C-76EDD30EFD80}"/>
              </a:ext>
            </a:extLst>
          </p:cNvPr>
          <p:cNvCxnSpPr>
            <a:cxnSpLocks/>
            <a:stCxn id="35" idx="2"/>
          </p:cNvCxnSpPr>
          <p:nvPr/>
        </p:nvCxnSpPr>
        <p:spPr>
          <a:xfrm flipH="1">
            <a:off x="4576120" y="3104885"/>
            <a:ext cx="1675011" cy="22179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8" name="Přímá spojnice se šipkou 20">
            <a:extLst>
              <a:ext uri="{FF2B5EF4-FFF2-40B4-BE49-F238E27FC236}">
                <a16:creationId xmlns:a16="http://schemas.microsoft.com/office/drawing/2014/main" id="{2180CB42-E5F2-E16C-1ED3-1081447971CA}"/>
              </a:ext>
            </a:extLst>
          </p:cNvPr>
          <p:cNvCxnSpPr>
            <a:cxnSpLocks/>
            <a:stCxn id="35" idx="2"/>
          </p:cNvCxnSpPr>
          <p:nvPr/>
        </p:nvCxnSpPr>
        <p:spPr>
          <a:xfrm flipH="1">
            <a:off x="5052692" y="3104885"/>
            <a:ext cx="1198439" cy="116728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9" name="TextovéPole 22">
            <a:extLst>
              <a:ext uri="{FF2B5EF4-FFF2-40B4-BE49-F238E27FC236}">
                <a16:creationId xmlns:a16="http://schemas.microsoft.com/office/drawing/2014/main" id="{A0A8E1CF-2449-78AF-81A3-E21C6A3112EB}"/>
              </a:ext>
            </a:extLst>
          </p:cNvPr>
          <p:cNvSpPr txBox="1"/>
          <p:nvPr/>
        </p:nvSpPr>
        <p:spPr>
          <a:xfrm>
            <a:off x="1129273" y="1416757"/>
            <a:ext cx="4027818" cy="923330"/>
          </a:xfrm>
          <a:prstGeom prst="rect">
            <a:avLst/>
          </a:prstGeom>
          <a:noFill/>
        </p:spPr>
        <p:txBody>
          <a:bodyPr wrap="square" rtlCol="0">
            <a:spAutoFit/>
          </a:bodyPr>
          <a:lstStyle/>
          <a:p>
            <a:pPr algn="ctr"/>
            <a:r>
              <a:rPr lang="cs-CZ" b="1" dirty="0">
                <a:solidFill>
                  <a:srgbClr val="658D1B"/>
                </a:solidFill>
                <a:cs typeface="Calibri" panose="020F0502020204030204" pitchFamily="34" charset="0"/>
              </a:rPr>
              <a:t>Vodorovné ztužení </a:t>
            </a:r>
          </a:p>
          <a:p>
            <a:pPr algn="ctr"/>
            <a:r>
              <a:rPr lang="cs-CZ" b="1" dirty="0">
                <a:solidFill>
                  <a:srgbClr val="658D1B"/>
                </a:solidFill>
                <a:cs typeface="Calibri" panose="020F0502020204030204" pitchFamily="34" charset="0"/>
              </a:rPr>
              <a:t>ve stropních konstrukcích – tuhá deska</a:t>
            </a:r>
          </a:p>
        </p:txBody>
      </p:sp>
      <p:sp>
        <p:nvSpPr>
          <p:cNvPr id="40" name="Obdélník 18">
            <a:extLst>
              <a:ext uri="{FF2B5EF4-FFF2-40B4-BE49-F238E27FC236}">
                <a16:creationId xmlns:a16="http://schemas.microsoft.com/office/drawing/2014/main" id="{896C74E3-7516-CF8F-983C-370E214B74EA}"/>
              </a:ext>
            </a:extLst>
          </p:cNvPr>
          <p:cNvSpPr/>
          <p:nvPr/>
        </p:nvSpPr>
        <p:spPr>
          <a:xfrm>
            <a:off x="859692" y="3383895"/>
            <a:ext cx="4743939" cy="1783702"/>
          </a:xfrm>
          <a:prstGeom prst="rect">
            <a:avLst/>
          </a:prstGeom>
          <a:gradFill flip="none" rotWithShape="1">
            <a:gsLst>
              <a:gs pos="0">
                <a:srgbClr val="00B050"/>
              </a:gs>
              <a:gs pos="100000">
                <a:srgbClr val="00B050">
                  <a:alpha val="24000"/>
                </a:srgbClr>
              </a:gs>
            </a:gsLst>
            <a:lin ang="8100000" scaled="1"/>
            <a:tileRect/>
          </a:gradFill>
          <a:ln>
            <a:solidFill>
              <a:schemeClr val="accent1">
                <a:shade val="50000"/>
                <a:alpha val="43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ovéPole 24">
            <a:extLst>
              <a:ext uri="{FF2B5EF4-FFF2-40B4-BE49-F238E27FC236}">
                <a16:creationId xmlns:a16="http://schemas.microsoft.com/office/drawing/2014/main" id="{0B6F4374-B86B-FF1B-4974-E315A3886CEC}"/>
              </a:ext>
            </a:extLst>
          </p:cNvPr>
          <p:cNvSpPr txBox="1"/>
          <p:nvPr/>
        </p:nvSpPr>
        <p:spPr>
          <a:xfrm>
            <a:off x="7276275" y="1412687"/>
            <a:ext cx="4437335" cy="1200329"/>
          </a:xfrm>
          <a:prstGeom prst="rect">
            <a:avLst/>
          </a:prstGeom>
          <a:noFill/>
        </p:spPr>
        <p:txBody>
          <a:bodyPr wrap="square" rtlCol="0">
            <a:spAutoFit/>
          </a:bodyPr>
          <a:lstStyle/>
          <a:p>
            <a:pPr algn="ctr"/>
            <a:r>
              <a:rPr lang="cs-CZ" b="1" dirty="0">
                <a:solidFill>
                  <a:srgbClr val="E4002B"/>
                </a:solidFill>
                <a:cs typeface="Calibri" panose="020F0502020204030204" pitchFamily="34" charset="0"/>
              </a:rPr>
              <a:t>Vodorovné ztužení </a:t>
            </a:r>
          </a:p>
          <a:p>
            <a:pPr algn="ctr"/>
            <a:r>
              <a:rPr lang="cs-CZ" b="1" dirty="0">
                <a:solidFill>
                  <a:srgbClr val="E4002B"/>
                </a:solidFill>
                <a:cs typeface="Calibri" panose="020F0502020204030204" pitchFamily="34" charset="0"/>
              </a:rPr>
              <a:t>ve střešní konstrukci – příhradové ztužení</a:t>
            </a:r>
          </a:p>
          <a:p>
            <a:endParaRPr lang="en-GB" dirty="0">
              <a:solidFill>
                <a:srgbClr val="E4002B"/>
              </a:solidFill>
              <a:cs typeface="Calibri" panose="020F0502020204030204" pitchFamily="34" charset="0"/>
            </a:endParaRPr>
          </a:p>
        </p:txBody>
      </p:sp>
      <p:cxnSp>
        <p:nvCxnSpPr>
          <p:cNvPr id="42" name="Přímá spojnice se šipkou 29">
            <a:extLst>
              <a:ext uri="{FF2B5EF4-FFF2-40B4-BE49-F238E27FC236}">
                <a16:creationId xmlns:a16="http://schemas.microsoft.com/office/drawing/2014/main" id="{BB9CD3FA-A168-930E-02CB-BA993223ADFA}"/>
              </a:ext>
            </a:extLst>
          </p:cNvPr>
          <p:cNvCxnSpPr>
            <a:cxnSpLocks/>
            <a:stCxn id="35" idx="2"/>
          </p:cNvCxnSpPr>
          <p:nvPr/>
        </p:nvCxnSpPr>
        <p:spPr>
          <a:xfrm>
            <a:off x="6251131" y="3104885"/>
            <a:ext cx="1542638" cy="27901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3" name="Přímá spojnice se šipkou 32">
            <a:extLst>
              <a:ext uri="{FF2B5EF4-FFF2-40B4-BE49-F238E27FC236}">
                <a16:creationId xmlns:a16="http://schemas.microsoft.com/office/drawing/2014/main" id="{D3FF9242-03F6-48FF-2DE3-B13BD784175C}"/>
              </a:ext>
            </a:extLst>
          </p:cNvPr>
          <p:cNvCxnSpPr>
            <a:cxnSpLocks/>
            <a:stCxn id="35" idx="2"/>
          </p:cNvCxnSpPr>
          <p:nvPr/>
        </p:nvCxnSpPr>
        <p:spPr>
          <a:xfrm>
            <a:off x="6251131" y="3104885"/>
            <a:ext cx="1241770" cy="116728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nvGrpSpPr>
          <p:cNvPr id="45" name="Skupina 35">
            <a:extLst>
              <a:ext uri="{FF2B5EF4-FFF2-40B4-BE49-F238E27FC236}">
                <a16:creationId xmlns:a16="http://schemas.microsoft.com/office/drawing/2014/main" id="{85BCEF00-F0FD-B826-46FF-C6A05FD3B25B}"/>
              </a:ext>
            </a:extLst>
          </p:cNvPr>
          <p:cNvGrpSpPr/>
          <p:nvPr/>
        </p:nvGrpSpPr>
        <p:grpSpPr>
          <a:xfrm>
            <a:off x="6708955" y="3212460"/>
            <a:ext cx="5193236" cy="2164990"/>
            <a:chOff x="6708955" y="3741566"/>
            <a:chExt cx="5193236" cy="2164990"/>
          </a:xfrm>
          <a:solidFill>
            <a:srgbClr val="E4002B"/>
          </a:solidFill>
        </p:grpSpPr>
        <p:sp>
          <p:nvSpPr>
            <p:cNvPr id="46" name="Násobení 34">
              <a:extLst>
                <a:ext uri="{FF2B5EF4-FFF2-40B4-BE49-F238E27FC236}">
                  <a16:creationId xmlns:a16="http://schemas.microsoft.com/office/drawing/2014/main" id="{58DC7234-F7CA-64A6-7DD1-55E690FAEB69}"/>
                </a:ext>
              </a:extLst>
            </p:cNvPr>
            <p:cNvSpPr/>
            <p:nvPr/>
          </p:nvSpPr>
          <p:spPr>
            <a:xfrm>
              <a:off x="10300677" y="4322262"/>
              <a:ext cx="995822" cy="980809"/>
            </a:xfrm>
            <a:prstGeom prst="mathMultiply">
              <a:avLst>
                <a:gd name="adj1" fmla="val 7583"/>
              </a:avLst>
            </a:prstGeom>
            <a:grpFill/>
            <a:ln w="31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Násobení 38">
              <a:extLst>
                <a:ext uri="{FF2B5EF4-FFF2-40B4-BE49-F238E27FC236}">
                  <a16:creationId xmlns:a16="http://schemas.microsoft.com/office/drawing/2014/main" id="{4C419C71-9A42-55A9-D398-934AEC91530F}"/>
                </a:ext>
              </a:extLst>
            </p:cNvPr>
            <p:cNvSpPr/>
            <p:nvPr/>
          </p:nvSpPr>
          <p:spPr>
            <a:xfrm>
              <a:off x="10300677" y="3741566"/>
              <a:ext cx="995822" cy="980809"/>
            </a:xfrm>
            <a:prstGeom prst="mathMultiply">
              <a:avLst>
                <a:gd name="adj1" fmla="val 7583"/>
              </a:avLst>
            </a:prstGeom>
            <a:grpFill/>
            <a:ln w="31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Násobení 39">
              <a:extLst>
                <a:ext uri="{FF2B5EF4-FFF2-40B4-BE49-F238E27FC236}">
                  <a16:creationId xmlns:a16="http://schemas.microsoft.com/office/drawing/2014/main" id="{CF3A4012-32A8-A750-EFDC-BAAF3065ACAA}"/>
                </a:ext>
              </a:extLst>
            </p:cNvPr>
            <p:cNvSpPr/>
            <p:nvPr/>
          </p:nvSpPr>
          <p:spPr>
            <a:xfrm>
              <a:off x="10300677" y="4925747"/>
              <a:ext cx="995822" cy="980809"/>
            </a:xfrm>
            <a:prstGeom prst="mathMultiply">
              <a:avLst>
                <a:gd name="adj1" fmla="val 7583"/>
              </a:avLst>
            </a:prstGeom>
            <a:grpFill/>
            <a:ln w="31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Násobení 40">
              <a:extLst>
                <a:ext uri="{FF2B5EF4-FFF2-40B4-BE49-F238E27FC236}">
                  <a16:creationId xmlns:a16="http://schemas.microsoft.com/office/drawing/2014/main" id="{049707A8-B334-EABD-8B52-95588FAE30F3}"/>
                </a:ext>
              </a:extLst>
            </p:cNvPr>
            <p:cNvSpPr/>
            <p:nvPr/>
          </p:nvSpPr>
          <p:spPr>
            <a:xfrm>
              <a:off x="10906369" y="4333657"/>
              <a:ext cx="995822" cy="980809"/>
            </a:xfrm>
            <a:prstGeom prst="mathMultiply">
              <a:avLst>
                <a:gd name="adj1" fmla="val 7583"/>
              </a:avLst>
            </a:prstGeom>
            <a:grpFill/>
            <a:ln w="31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Násobení 41">
              <a:extLst>
                <a:ext uri="{FF2B5EF4-FFF2-40B4-BE49-F238E27FC236}">
                  <a16:creationId xmlns:a16="http://schemas.microsoft.com/office/drawing/2014/main" id="{8721D5DB-2A17-BC3B-37F4-8F23408A276E}"/>
                </a:ext>
              </a:extLst>
            </p:cNvPr>
            <p:cNvSpPr/>
            <p:nvPr/>
          </p:nvSpPr>
          <p:spPr>
            <a:xfrm>
              <a:off x="9694985" y="4310867"/>
              <a:ext cx="995822" cy="980809"/>
            </a:xfrm>
            <a:prstGeom prst="mathMultiply">
              <a:avLst>
                <a:gd name="adj1" fmla="val 7583"/>
              </a:avLst>
            </a:prstGeom>
            <a:grpFill/>
            <a:ln w="31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Násobení 42">
              <a:extLst>
                <a:ext uri="{FF2B5EF4-FFF2-40B4-BE49-F238E27FC236}">
                  <a16:creationId xmlns:a16="http://schemas.microsoft.com/office/drawing/2014/main" id="{7A35ED46-BBFA-03E7-F497-E3480F768599}"/>
                </a:ext>
              </a:extLst>
            </p:cNvPr>
            <p:cNvSpPr/>
            <p:nvPr/>
          </p:nvSpPr>
          <p:spPr>
            <a:xfrm>
              <a:off x="9134752" y="4322262"/>
              <a:ext cx="995822" cy="980809"/>
            </a:xfrm>
            <a:prstGeom prst="mathMultiply">
              <a:avLst>
                <a:gd name="adj1" fmla="val 7583"/>
              </a:avLst>
            </a:prstGeom>
            <a:grpFill/>
            <a:ln w="31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Násobení 43">
              <a:extLst>
                <a:ext uri="{FF2B5EF4-FFF2-40B4-BE49-F238E27FC236}">
                  <a16:creationId xmlns:a16="http://schemas.microsoft.com/office/drawing/2014/main" id="{EFF3B9B9-9195-3182-373C-5AD07AEA605F}"/>
                </a:ext>
              </a:extLst>
            </p:cNvPr>
            <p:cNvSpPr/>
            <p:nvPr/>
          </p:nvSpPr>
          <p:spPr>
            <a:xfrm>
              <a:off x="8499121" y="4333657"/>
              <a:ext cx="995822" cy="980809"/>
            </a:xfrm>
            <a:prstGeom prst="mathMultiply">
              <a:avLst>
                <a:gd name="adj1" fmla="val 7583"/>
              </a:avLst>
            </a:prstGeom>
            <a:grpFill/>
            <a:ln w="31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Násobení 44">
              <a:extLst>
                <a:ext uri="{FF2B5EF4-FFF2-40B4-BE49-F238E27FC236}">
                  <a16:creationId xmlns:a16="http://schemas.microsoft.com/office/drawing/2014/main" id="{DD6BBD4E-79FB-B7D6-8918-DE8826748A8D}"/>
                </a:ext>
              </a:extLst>
            </p:cNvPr>
            <p:cNvSpPr/>
            <p:nvPr/>
          </p:nvSpPr>
          <p:spPr>
            <a:xfrm>
              <a:off x="7921136" y="4339622"/>
              <a:ext cx="995822" cy="980809"/>
            </a:xfrm>
            <a:prstGeom prst="mathMultiply">
              <a:avLst>
                <a:gd name="adj1" fmla="val 7583"/>
              </a:avLst>
            </a:prstGeom>
            <a:grpFill/>
            <a:ln w="31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Násobení 45">
              <a:extLst>
                <a:ext uri="{FF2B5EF4-FFF2-40B4-BE49-F238E27FC236}">
                  <a16:creationId xmlns:a16="http://schemas.microsoft.com/office/drawing/2014/main" id="{C41882D0-6741-15B2-44FC-E5D0A94D87AF}"/>
                </a:ext>
              </a:extLst>
            </p:cNvPr>
            <p:cNvSpPr/>
            <p:nvPr/>
          </p:nvSpPr>
          <p:spPr>
            <a:xfrm>
              <a:off x="7332484" y="4333657"/>
              <a:ext cx="995822" cy="980809"/>
            </a:xfrm>
            <a:prstGeom prst="mathMultiply">
              <a:avLst>
                <a:gd name="adj1" fmla="val 7583"/>
              </a:avLst>
            </a:prstGeom>
            <a:grpFill/>
            <a:ln w="31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Násobení 46">
              <a:extLst>
                <a:ext uri="{FF2B5EF4-FFF2-40B4-BE49-F238E27FC236}">
                  <a16:creationId xmlns:a16="http://schemas.microsoft.com/office/drawing/2014/main" id="{22B1D3E6-C579-C40D-FA2C-29D13A41B593}"/>
                </a:ext>
              </a:extLst>
            </p:cNvPr>
            <p:cNvSpPr/>
            <p:nvPr/>
          </p:nvSpPr>
          <p:spPr>
            <a:xfrm>
              <a:off x="6708955" y="4318488"/>
              <a:ext cx="995822" cy="980809"/>
            </a:xfrm>
            <a:prstGeom prst="mathMultiply">
              <a:avLst>
                <a:gd name="adj1" fmla="val 7583"/>
              </a:avLst>
            </a:prstGeom>
            <a:grpFill/>
            <a:ln w="31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Násobení 47">
              <a:extLst>
                <a:ext uri="{FF2B5EF4-FFF2-40B4-BE49-F238E27FC236}">
                  <a16:creationId xmlns:a16="http://schemas.microsoft.com/office/drawing/2014/main" id="{CB3FC574-ECE9-368E-E943-BEC3ED9C6F1C}"/>
                </a:ext>
              </a:extLst>
            </p:cNvPr>
            <p:cNvSpPr/>
            <p:nvPr/>
          </p:nvSpPr>
          <p:spPr>
            <a:xfrm>
              <a:off x="7332484" y="3745607"/>
              <a:ext cx="995822" cy="980809"/>
            </a:xfrm>
            <a:prstGeom prst="mathMultiply">
              <a:avLst>
                <a:gd name="adj1" fmla="val 7583"/>
              </a:avLst>
            </a:prstGeom>
            <a:grpFill/>
            <a:ln w="31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Násobení 48">
              <a:extLst>
                <a:ext uri="{FF2B5EF4-FFF2-40B4-BE49-F238E27FC236}">
                  <a16:creationId xmlns:a16="http://schemas.microsoft.com/office/drawing/2014/main" id="{5FF0F217-FF2D-36A1-2235-15D7D59112CE}"/>
                </a:ext>
              </a:extLst>
            </p:cNvPr>
            <p:cNvSpPr/>
            <p:nvPr/>
          </p:nvSpPr>
          <p:spPr>
            <a:xfrm>
              <a:off x="7325047" y="4911772"/>
              <a:ext cx="995822" cy="980809"/>
            </a:xfrm>
            <a:prstGeom prst="mathMultiply">
              <a:avLst>
                <a:gd name="adj1" fmla="val 7583"/>
              </a:avLst>
            </a:prstGeom>
            <a:grpFill/>
            <a:ln w="31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0942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69859-08BF-C504-FF60-B27311D5CF16}"/>
              </a:ext>
            </a:extLst>
          </p:cNvPr>
          <p:cNvSpPr>
            <a:spLocks noGrp="1"/>
          </p:cNvSpPr>
          <p:nvPr>
            <p:ph type="title"/>
          </p:nvPr>
        </p:nvSpPr>
        <p:spPr/>
        <p:txBody>
          <a:bodyPr/>
          <a:lstStyle/>
          <a:p>
            <a:r>
              <a:rPr lang="cs-CZ" dirty="0"/>
              <a:t>Konstrukční řešení</a:t>
            </a:r>
            <a:endParaRPr lang="en-US" dirty="0"/>
          </a:p>
        </p:txBody>
      </p:sp>
      <p:pic>
        <p:nvPicPr>
          <p:cNvPr id="3" name="Obrázek 8">
            <a:extLst>
              <a:ext uri="{FF2B5EF4-FFF2-40B4-BE49-F238E27FC236}">
                <a16:creationId xmlns:a16="http://schemas.microsoft.com/office/drawing/2014/main" id="{47AA29E6-6878-098E-BA21-35CE1161320B}"/>
              </a:ext>
            </a:extLst>
          </p:cNvPr>
          <p:cNvPicPr>
            <a:picLocks noChangeAspect="1"/>
          </p:cNvPicPr>
          <p:nvPr/>
        </p:nvPicPr>
        <p:blipFill>
          <a:blip r:embed="rId3"/>
          <a:stretch>
            <a:fillRect/>
          </a:stretch>
        </p:blipFill>
        <p:spPr>
          <a:xfrm>
            <a:off x="6592668" y="3540005"/>
            <a:ext cx="5595033" cy="2622671"/>
          </a:xfrm>
          <a:prstGeom prst="rect">
            <a:avLst/>
          </a:prstGeom>
        </p:spPr>
      </p:pic>
      <p:pic>
        <p:nvPicPr>
          <p:cNvPr id="4" name="Obrázek 7">
            <a:extLst>
              <a:ext uri="{FF2B5EF4-FFF2-40B4-BE49-F238E27FC236}">
                <a16:creationId xmlns:a16="http://schemas.microsoft.com/office/drawing/2014/main" id="{1A17802F-DB66-B7B5-19E1-94C2E4CB792E}"/>
              </a:ext>
            </a:extLst>
          </p:cNvPr>
          <p:cNvPicPr>
            <a:picLocks noChangeAspect="1"/>
          </p:cNvPicPr>
          <p:nvPr/>
        </p:nvPicPr>
        <p:blipFill>
          <a:blip r:embed="rId4"/>
          <a:stretch>
            <a:fillRect/>
          </a:stretch>
        </p:blipFill>
        <p:spPr>
          <a:xfrm>
            <a:off x="514890" y="3356992"/>
            <a:ext cx="5256584" cy="2687133"/>
          </a:xfrm>
          <a:prstGeom prst="rect">
            <a:avLst/>
          </a:prstGeom>
        </p:spPr>
      </p:pic>
      <p:sp>
        <p:nvSpPr>
          <p:cNvPr id="5" name="TextovéPole 22">
            <a:extLst>
              <a:ext uri="{FF2B5EF4-FFF2-40B4-BE49-F238E27FC236}">
                <a16:creationId xmlns:a16="http://schemas.microsoft.com/office/drawing/2014/main" id="{730F6B2A-66C5-E5F8-DB2C-463598C6DDB0}"/>
              </a:ext>
            </a:extLst>
          </p:cNvPr>
          <p:cNvSpPr txBox="1"/>
          <p:nvPr/>
        </p:nvSpPr>
        <p:spPr>
          <a:xfrm>
            <a:off x="1129273" y="1416757"/>
            <a:ext cx="4027818" cy="923330"/>
          </a:xfrm>
          <a:prstGeom prst="rect">
            <a:avLst/>
          </a:prstGeom>
          <a:noFill/>
        </p:spPr>
        <p:txBody>
          <a:bodyPr wrap="square" rtlCol="0">
            <a:spAutoFit/>
          </a:bodyPr>
          <a:lstStyle/>
          <a:p>
            <a:pPr algn="ctr"/>
            <a:r>
              <a:rPr lang="cs-CZ" b="1" dirty="0">
                <a:solidFill>
                  <a:srgbClr val="658D1B"/>
                </a:solidFill>
                <a:cs typeface="Calibri" panose="020F0502020204030204" pitchFamily="34" charset="0"/>
              </a:rPr>
              <a:t>Vodorovné ztužení </a:t>
            </a:r>
          </a:p>
          <a:p>
            <a:pPr algn="ctr"/>
            <a:r>
              <a:rPr lang="cs-CZ" b="1" dirty="0">
                <a:solidFill>
                  <a:srgbClr val="658D1B"/>
                </a:solidFill>
                <a:cs typeface="Calibri" panose="020F0502020204030204" pitchFamily="34" charset="0"/>
              </a:rPr>
              <a:t>ve stropních konstrukcích – tuhá deska</a:t>
            </a:r>
          </a:p>
        </p:txBody>
      </p:sp>
      <p:sp>
        <p:nvSpPr>
          <p:cNvPr id="6" name="TextovéPole 24">
            <a:extLst>
              <a:ext uri="{FF2B5EF4-FFF2-40B4-BE49-F238E27FC236}">
                <a16:creationId xmlns:a16="http://schemas.microsoft.com/office/drawing/2014/main" id="{56EF00B5-793F-AE99-C87A-6D3EAE0424A9}"/>
              </a:ext>
            </a:extLst>
          </p:cNvPr>
          <p:cNvSpPr txBox="1"/>
          <p:nvPr/>
        </p:nvSpPr>
        <p:spPr>
          <a:xfrm>
            <a:off x="7276275" y="1412687"/>
            <a:ext cx="4437335" cy="1200329"/>
          </a:xfrm>
          <a:prstGeom prst="rect">
            <a:avLst/>
          </a:prstGeom>
          <a:noFill/>
        </p:spPr>
        <p:txBody>
          <a:bodyPr wrap="square" rtlCol="0">
            <a:spAutoFit/>
          </a:bodyPr>
          <a:lstStyle/>
          <a:p>
            <a:pPr algn="ctr"/>
            <a:r>
              <a:rPr lang="cs-CZ" b="1" dirty="0">
                <a:solidFill>
                  <a:srgbClr val="E4002B"/>
                </a:solidFill>
                <a:cs typeface="Calibri" panose="020F0502020204030204" pitchFamily="34" charset="0"/>
              </a:rPr>
              <a:t>Vodorovné ztužení </a:t>
            </a:r>
          </a:p>
          <a:p>
            <a:pPr algn="ctr"/>
            <a:r>
              <a:rPr lang="cs-CZ" b="1" dirty="0">
                <a:solidFill>
                  <a:srgbClr val="E4002B"/>
                </a:solidFill>
                <a:cs typeface="Calibri" panose="020F0502020204030204" pitchFamily="34" charset="0"/>
              </a:rPr>
              <a:t>ve střešní konstrukci – příhradové ztužení</a:t>
            </a:r>
          </a:p>
          <a:p>
            <a:endParaRPr lang="en-GB" dirty="0">
              <a:solidFill>
                <a:srgbClr val="E4002B"/>
              </a:solidFill>
              <a:cs typeface="Calibri" panose="020F0502020204030204" pitchFamily="34" charset="0"/>
            </a:endParaRPr>
          </a:p>
        </p:txBody>
      </p:sp>
      <p:sp>
        <p:nvSpPr>
          <p:cNvPr id="7" name="TextBox 6">
            <a:extLst>
              <a:ext uri="{FF2B5EF4-FFF2-40B4-BE49-F238E27FC236}">
                <a16:creationId xmlns:a16="http://schemas.microsoft.com/office/drawing/2014/main" id="{8D3BE2D5-08D5-81F3-BC66-72704963F2CD}"/>
              </a:ext>
            </a:extLst>
          </p:cNvPr>
          <p:cNvSpPr txBox="1"/>
          <p:nvPr/>
        </p:nvSpPr>
        <p:spPr>
          <a:xfrm>
            <a:off x="8184232" y="2613016"/>
            <a:ext cx="2467342" cy="369332"/>
          </a:xfrm>
          <a:prstGeom prst="rect">
            <a:avLst/>
          </a:prstGeom>
          <a:noFill/>
        </p:spPr>
        <p:txBody>
          <a:bodyPr wrap="none" rtlCol="0">
            <a:spAutoFit/>
          </a:bodyPr>
          <a:lstStyle/>
          <a:p>
            <a:r>
              <a:rPr lang="cs-CZ" dirty="0"/>
              <a:t>Sklon střechy min. 5%</a:t>
            </a:r>
            <a:endParaRPr lang="en-US" dirty="0"/>
          </a:p>
        </p:txBody>
      </p:sp>
    </p:spTree>
    <p:extLst>
      <p:ext uri="{BB962C8B-B14F-4D97-AF65-F5344CB8AC3E}">
        <p14:creationId xmlns:p14="http://schemas.microsoft.com/office/powerpoint/2010/main" val="713263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B28E7-6B0B-45BF-F95A-D3F2B3B08944}"/>
              </a:ext>
            </a:extLst>
          </p:cNvPr>
          <p:cNvSpPr>
            <a:spLocks noGrp="1"/>
          </p:cNvSpPr>
          <p:nvPr>
            <p:ph type="title"/>
          </p:nvPr>
        </p:nvSpPr>
        <p:spPr/>
        <p:txBody>
          <a:bodyPr/>
          <a:lstStyle/>
          <a:p>
            <a:r>
              <a:rPr lang="cs-CZ" dirty="0"/>
              <a:t>Konstrukční řešení</a:t>
            </a:r>
            <a:endParaRPr lang="en-US" dirty="0"/>
          </a:p>
        </p:txBody>
      </p:sp>
      <p:sp>
        <p:nvSpPr>
          <p:cNvPr id="3" name="Content Placeholder 2">
            <a:extLst>
              <a:ext uri="{FF2B5EF4-FFF2-40B4-BE49-F238E27FC236}">
                <a16:creationId xmlns:a16="http://schemas.microsoft.com/office/drawing/2014/main" id="{C83E09B2-4686-702E-9AEE-0A5D954171EF}"/>
              </a:ext>
            </a:extLst>
          </p:cNvPr>
          <p:cNvSpPr>
            <a:spLocks noGrp="1"/>
          </p:cNvSpPr>
          <p:nvPr>
            <p:ph idx="1"/>
          </p:nvPr>
        </p:nvSpPr>
        <p:spPr>
          <a:xfrm>
            <a:off x="609600" y="1484785"/>
            <a:ext cx="6963784" cy="4641379"/>
          </a:xfrm>
        </p:spPr>
        <p:txBody>
          <a:bodyPr/>
          <a:lstStyle/>
          <a:p>
            <a:pPr marL="457200" indent="-457200">
              <a:buFont typeface="Arial" panose="020B0604020202020204" pitchFamily="34" charset="0"/>
              <a:buChar char="•"/>
            </a:pPr>
            <a:r>
              <a:rPr lang="cs-CZ" sz="2000" dirty="0"/>
              <a:t>Svislé konstrukce: Kyvné stojky + příhradová ztužidla</a:t>
            </a:r>
          </a:p>
          <a:p>
            <a:pPr marL="457200" indent="-457200">
              <a:buFont typeface="Arial" panose="020B0604020202020204" pitchFamily="34" charset="0"/>
              <a:buChar char="•"/>
            </a:pPr>
            <a:r>
              <a:rPr lang="cs-CZ" sz="2000" dirty="0"/>
              <a:t>Vodorovné konstrukce: </a:t>
            </a:r>
          </a:p>
          <a:p>
            <a:pPr marL="1200150" lvl="1" indent="-457200">
              <a:buFont typeface="Arial" panose="020B0604020202020204" pitchFamily="34" charset="0"/>
              <a:buChar char="•"/>
            </a:pPr>
            <a:r>
              <a:rPr lang="cs-CZ" sz="1600" dirty="0"/>
              <a:t>Střecha: Plnostěnné vazníky a vaznice, trapézový plech</a:t>
            </a:r>
          </a:p>
          <a:p>
            <a:pPr marL="1200150" lvl="1" indent="-457200">
              <a:buFont typeface="Arial" panose="020B0604020202020204" pitchFamily="34" charset="0"/>
              <a:buChar char="•"/>
            </a:pPr>
            <a:r>
              <a:rPr lang="cs-CZ" sz="1600" dirty="0"/>
              <a:t>Strop: Prolamované průvlaky, spřažené stropnice, betonová deska</a:t>
            </a:r>
          </a:p>
          <a:p>
            <a:pPr marL="457200" indent="-457200">
              <a:buFont typeface="Arial" panose="020B0604020202020204" pitchFamily="34" charset="0"/>
              <a:buChar char="•"/>
            </a:pPr>
            <a:r>
              <a:rPr lang="cs-CZ" sz="2000" dirty="0"/>
              <a:t>Dilatační úseky: Každý má své ztužení</a:t>
            </a:r>
          </a:p>
          <a:p>
            <a:pPr marL="457200" indent="-457200">
              <a:buFont typeface="Arial" panose="020B0604020202020204" pitchFamily="34" charset="0"/>
              <a:buChar char="•"/>
            </a:pPr>
            <a:r>
              <a:rPr lang="cs-CZ" sz="2000" dirty="0"/>
              <a:t>Odhad konstrukčních prvků:</a:t>
            </a:r>
          </a:p>
          <a:p>
            <a:pPr marL="1200150" lvl="1" indent="-457200">
              <a:buFont typeface="Arial" panose="020B0604020202020204" pitchFamily="34" charset="0"/>
              <a:buChar char="•"/>
            </a:pPr>
            <a:r>
              <a:rPr lang="cs-CZ" sz="1600" dirty="0"/>
              <a:t>Výška stropu = </a:t>
            </a:r>
            <a:r>
              <a:rPr lang="cs-CZ" sz="1600" i="1" dirty="0"/>
              <a:t>L</a:t>
            </a:r>
            <a:r>
              <a:rPr lang="cs-CZ" sz="1600" dirty="0"/>
              <a:t>/10</a:t>
            </a:r>
          </a:p>
          <a:p>
            <a:pPr marL="1200150" lvl="1" indent="-457200">
              <a:buFont typeface="Arial" panose="020B0604020202020204" pitchFamily="34" charset="0"/>
              <a:buChar char="•"/>
            </a:pPr>
            <a:r>
              <a:rPr lang="cs-CZ" sz="1600" dirty="0"/>
              <a:t>Sloup: </a:t>
            </a:r>
            <a:r>
              <a:rPr lang="cs-CZ" sz="1600" i="1" dirty="0"/>
              <a:t>b × h </a:t>
            </a:r>
            <a:r>
              <a:rPr lang="cs-CZ" sz="1600" dirty="0"/>
              <a:t>= 300 × 300 mm</a:t>
            </a:r>
          </a:p>
          <a:p>
            <a:pPr marL="457200" indent="-457200">
              <a:buFont typeface="Arial" panose="020B0604020202020204" pitchFamily="34" charset="0"/>
              <a:buChar char="•"/>
            </a:pPr>
            <a:r>
              <a:rPr lang="cs-CZ" sz="2000" dirty="0"/>
              <a:t>Ideální tvar blízký čtverci</a:t>
            </a:r>
          </a:p>
          <a:p>
            <a:pPr marL="457200" indent="-457200">
              <a:buFont typeface="Arial" panose="020B0604020202020204" pitchFamily="34" charset="0"/>
              <a:buChar char="•"/>
            </a:pPr>
            <a:r>
              <a:rPr lang="cs-CZ" sz="2000" dirty="0"/>
              <a:t>Ideální rozpětí: 6–9 m</a:t>
            </a:r>
          </a:p>
          <a:p>
            <a:pPr marL="457200" indent="-457200">
              <a:buFont typeface="Arial" panose="020B0604020202020204" pitchFamily="34" charset="0"/>
              <a:buChar char="•"/>
            </a:pPr>
            <a:endParaRPr lang="en-US" sz="2000" dirty="0"/>
          </a:p>
        </p:txBody>
      </p:sp>
      <p:pic>
        <p:nvPicPr>
          <p:cNvPr id="5" name="Obrázek 2">
            <a:extLst>
              <a:ext uri="{FF2B5EF4-FFF2-40B4-BE49-F238E27FC236}">
                <a16:creationId xmlns:a16="http://schemas.microsoft.com/office/drawing/2014/main" id="{80793821-008F-86B2-E696-651ACE527B69}"/>
              </a:ext>
            </a:extLst>
          </p:cNvPr>
          <p:cNvPicPr>
            <a:picLocks noChangeAspect="1"/>
          </p:cNvPicPr>
          <p:nvPr/>
        </p:nvPicPr>
        <p:blipFill>
          <a:blip r:embed="rId3"/>
          <a:stretch>
            <a:fillRect/>
          </a:stretch>
        </p:blipFill>
        <p:spPr>
          <a:xfrm>
            <a:off x="7573384" y="1521787"/>
            <a:ext cx="4618616" cy="2617743"/>
          </a:xfrm>
          <a:prstGeom prst="rect">
            <a:avLst/>
          </a:prstGeom>
        </p:spPr>
      </p:pic>
    </p:spTree>
    <p:extLst>
      <p:ext uri="{BB962C8B-B14F-4D97-AF65-F5344CB8AC3E}">
        <p14:creationId xmlns:p14="http://schemas.microsoft.com/office/powerpoint/2010/main" val="2374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5DA64-08CD-9FDC-0E45-E4A5ABB466F2}"/>
              </a:ext>
            </a:extLst>
          </p:cNvPr>
          <p:cNvSpPr>
            <a:spLocks noGrp="1"/>
          </p:cNvSpPr>
          <p:nvPr>
            <p:ph type="title"/>
          </p:nvPr>
        </p:nvSpPr>
        <p:spPr/>
        <p:txBody>
          <a:bodyPr/>
          <a:lstStyle/>
          <a:p>
            <a:r>
              <a:rPr lang="cs-CZ" dirty="0"/>
              <a:t>Dispoziční řešení</a:t>
            </a:r>
            <a:endParaRPr lang="en-US" dirty="0"/>
          </a:p>
        </p:txBody>
      </p:sp>
      <p:sp>
        <p:nvSpPr>
          <p:cNvPr id="3" name="Content Placeholder 2">
            <a:extLst>
              <a:ext uri="{FF2B5EF4-FFF2-40B4-BE49-F238E27FC236}">
                <a16:creationId xmlns:a16="http://schemas.microsoft.com/office/drawing/2014/main" id="{CA2E507A-4F2C-8638-3F51-CC4E1FB249F9}"/>
              </a:ext>
            </a:extLst>
          </p:cNvPr>
          <p:cNvSpPr>
            <a:spLocks noGrp="1"/>
          </p:cNvSpPr>
          <p:nvPr>
            <p:ph idx="1"/>
          </p:nvPr>
        </p:nvSpPr>
        <p:spPr/>
        <p:txBody>
          <a:bodyPr/>
          <a:lstStyle/>
          <a:p>
            <a:pPr marL="457200" indent="-457200">
              <a:buFont typeface="Arial" panose="020B0604020202020204" pitchFamily="34" charset="0"/>
              <a:buChar char="•"/>
            </a:pPr>
            <a:r>
              <a:rPr lang="cs-CZ" sz="2800" dirty="0"/>
              <a:t>Návrh parkovacích stání, komunikací, vjezdu a výjezdu, rampy, schodiště, výtahy</a:t>
            </a:r>
          </a:p>
          <a:p>
            <a:pPr marL="457200" indent="-457200">
              <a:buFont typeface="Arial" panose="020B0604020202020204" pitchFamily="34" charset="0"/>
              <a:buChar char="•"/>
            </a:pPr>
            <a:r>
              <a:rPr lang="cs-CZ" sz="2800" dirty="0"/>
              <a:t>½ plochy přízemí – komerční účely</a:t>
            </a:r>
          </a:p>
          <a:p>
            <a:pPr marL="457200" indent="-457200">
              <a:buFont typeface="Arial" panose="020B0604020202020204" pitchFamily="34" charset="0"/>
              <a:buChar char="•"/>
            </a:pPr>
            <a:r>
              <a:rPr lang="cs-CZ" dirty="0"/>
              <a:t>Stání pro invalidy v přízemí</a:t>
            </a:r>
            <a:endParaRPr lang="cs-CZ" sz="2800" dirty="0"/>
          </a:p>
          <a:p>
            <a:pPr marL="457200" indent="-457200">
              <a:buFont typeface="Arial" panose="020B0604020202020204" pitchFamily="34" charset="0"/>
              <a:buChar char="•"/>
            </a:pPr>
            <a:endParaRPr lang="cs-CZ" sz="2800" dirty="0"/>
          </a:p>
          <a:p>
            <a:endParaRPr lang="en-US" dirty="0"/>
          </a:p>
        </p:txBody>
      </p:sp>
    </p:spTree>
    <p:extLst>
      <p:ext uri="{BB962C8B-B14F-4D97-AF65-F5344CB8AC3E}">
        <p14:creationId xmlns:p14="http://schemas.microsoft.com/office/powerpoint/2010/main" val="1235052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2106D-8BB9-EB20-6694-ADB562A2AAA7}"/>
              </a:ext>
            </a:extLst>
          </p:cNvPr>
          <p:cNvSpPr>
            <a:spLocks noGrp="1"/>
          </p:cNvSpPr>
          <p:nvPr>
            <p:ph type="title"/>
          </p:nvPr>
        </p:nvSpPr>
        <p:spPr/>
        <p:txBody>
          <a:bodyPr/>
          <a:lstStyle/>
          <a:p>
            <a:r>
              <a:rPr lang="cs-CZ" dirty="0"/>
              <a:t>Parkovací stání</a:t>
            </a:r>
            <a:endParaRPr lang="en-US" dirty="0"/>
          </a:p>
        </p:txBody>
      </p:sp>
      <p:sp>
        <p:nvSpPr>
          <p:cNvPr id="3" name="Content Placeholder 2">
            <a:extLst>
              <a:ext uri="{FF2B5EF4-FFF2-40B4-BE49-F238E27FC236}">
                <a16:creationId xmlns:a16="http://schemas.microsoft.com/office/drawing/2014/main" id="{CB21CC75-6A87-B266-79B9-19925C186653}"/>
              </a:ext>
            </a:extLst>
          </p:cNvPr>
          <p:cNvSpPr>
            <a:spLocks noGrp="1"/>
          </p:cNvSpPr>
          <p:nvPr>
            <p:ph idx="1"/>
          </p:nvPr>
        </p:nvSpPr>
        <p:spPr>
          <a:xfrm>
            <a:off x="609600" y="1484785"/>
            <a:ext cx="5342384" cy="4641379"/>
          </a:xfrm>
        </p:spPr>
        <p:txBody>
          <a:bodyPr/>
          <a:lstStyle/>
          <a:p>
            <a:r>
              <a:rPr lang="en-US" dirty="0"/>
              <a:t>ČSN 73 6056 – </a:t>
            </a:r>
            <a:r>
              <a:rPr lang="en-US" dirty="0" err="1"/>
              <a:t>Odstavené</a:t>
            </a:r>
            <a:r>
              <a:rPr lang="en-US" dirty="0"/>
              <a:t> a  </a:t>
            </a:r>
            <a:r>
              <a:rPr lang="en-US" dirty="0" err="1"/>
              <a:t>parkovací</a:t>
            </a:r>
            <a:r>
              <a:rPr lang="en-US" dirty="0"/>
              <a:t> </a:t>
            </a:r>
            <a:r>
              <a:rPr lang="en-US" dirty="0" err="1"/>
              <a:t>plochy</a:t>
            </a:r>
            <a:r>
              <a:rPr lang="en-US" dirty="0"/>
              <a:t> </a:t>
            </a:r>
            <a:r>
              <a:rPr lang="en-US" dirty="0" err="1"/>
              <a:t>silničních</a:t>
            </a:r>
            <a:r>
              <a:rPr lang="en-US" dirty="0"/>
              <a:t> </a:t>
            </a:r>
            <a:r>
              <a:rPr lang="en-US" dirty="0" err="1"/>
              <a:t>vozidel</a:t>
            </a:r>
            <a:endParaRPr lang="cs-CZ" dirty="0"/>
          </a:p>
          <a:p>
            <a:endParaRPr lang="en-US" dirty="0"/>
          </a:p>
          <a:p>
            <a:r>
              <a:rPr lang="en-US" dirty="0"/>
              <a:t>ČSN 73 6058 – </a:t>
            </a:r>
            <a:r>
              <a:rPr lang="en-US" dirty="0" err="1"/>
              <a:t>Jednotlivé</a:t>
            </a:r>
            <a:r>
              <a:rPr lang="en-US" dirty="0"/>
              <a:t> </a:t>
            </a:r>
            <a:r>
              <a:rPr lang="en-US" dirty="0" err="1"/>
              <a:t>řadové</a:t>
            </a:r>
            <a:r>
              <a:rPr lang="en-US" dirty="0"/>
              <a:t> a </a:t>
            </a:r>
            <a:r>
              <a:rPr lang="en-US" dirty="0" err="1"/>
              <a:t>hromadné</a:t>
            </a:r>
            <a:r>
              <a:rPr lang="en-US" dirty="0"/>
              <a:t> </a:t>
            </a:r>
            <a:r>
              <a:rPr lang="en-US" dirty="0" err="1"/>
              <a:t>garáže</a:t>
            </a:r>
            <a:endParaRPr lang="en-US" dirty="0"/>
          </a:p>
        </p:txBody>
      </p:sp>
      <p:pic>
        <p:nvPicPr>
          <p:cNvPr id="4" name="Obrázek 5">
            <a:extLst>
              <a:ext uri="{FF2B5EF4-FFF2-40B4-BE49-F238E27FC236}">
                <a16:creationId xmlns:a16="http://schemas.microsoft.com/office/drawing/2014/main" id="{3C3C5DF5-7B46-2D2E-ADD7-F593ADE22358}"/>
              </a:ext>
            </a:extLst>
          </p:cNvPr>
          <p:cNvPicPr>
            <a:picLocks noChangeAspect="1"/>
          </p:cNvPicPr>
          <p:nvPr/>
        </p:nvPicPr>
        <p:blipFill>
          <a:blip r:embed="rId2"/>
          <a:stretch>
            <a:fillRect/>
          </a:stretch>
        </p:blipFill>
        <p:spPr>
          <a:xfrm>
            <a:off x="6071552" y="1486344"/>
            <a:ext cx="5829632" cy="4671514"/>
          </a:xfrm>
          <a:prstGeom prst="rect">
            <a:avLst/>
          </a:prstGeom>
        </p:spPr>
      </p:pic>
    </p:spTree>
    <p:extLst>
      <p:ext uri="{BB962C8B-B14F-4D97-AF65-F5344CB8AC3E}">
        <p14:creationId xmlns:p14="http://schemas.microsoft.com/office/powerpoint/2010/main" val="1417377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CA5EB-2ADB-A562-1CD0-703DB33F6190}"/>
              </a:ext>
            </a:extLst>
          </p:cNvPr>
          <p:cNvSpPr>
            <a:spLocks noGrp="1"/>
          </p:cNvSpPr>
          <p:nvPr>
            <p:ph type="title"/>
          </p:nvPr>
        </p:nvSpPr>
        <p:spPr/>
        <p:txBody>
          <a:bodyPr/>
          <a:lstStyle/>
          <a:p>
            <a:r>
              <a:rPr lang="cs-CZ" dirty="0"/>
              <a:t>Parkovací stání</a:t>
            </a:r>
            <a:endParaRPr lang="en-US" dirty="0"/>
          </a:p>
        </p:txBody>
      </p:sp>
      <p:pic>
        <p:nvPicPr>
          <p:cNvPr id="4" name="Obrázek 8">
            <a:extLst>
              <a:ext uri="{FF2B5EF4-FFF2-40B4-BE49-F238E27FC236}">
                <a16:creationId xmlns:a16="http://schemas.microsoft.com/office/drawing/2014/main" id="{AC661A20-EB40-B995-16AB-60639CB270C4}"/>
              </a:ext>
            </a:extLst>
          </p:cNvPr>
          <p:cNvPicPr>
            <a:picLocks noGrp="1" noChangeAspect="1"/>
          </p:cNvPicPr>
          <p:nvPr>
            <p:ph idx="1"/>
          </p:nvPr>
        </p:nvPicPr>
        <p:blipFill>
          <a:blip r:embed="rId2"/>
          <a:stretch>
            <a:fillRect/>
          </a:stretch>
        </p:blipFill>
        <p:spPr>
          <a:xfrm>
            <a:off x="1127966" y="1484313"/>
            <a:ext cx="9936068" cy="4641850"/>
          </a:xfrm>
          <a:prstGeom prst="rect">
            <a:avLst/>
          </a:prstGeom>
        </p:spPr>
      </p:pic>
    </p:spTree>
    <p:extLst>
      <p:ext uri="{BB962C8B-B14F-4D97-AF65-F5344CB8AC3E}">
        <p14:creationId xmlns:p14="http://schemas.microsoft.com/office/powerpoint/2010/main" val="496883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CA5EB-2ADB-A562-1CD0-703DB33F6190}"/>
              </a:ext>
            </a:extLst>
          </p:cNvPr>
          <p:cNvSpPr>
            <a:spLocks noGrp="1"/>
          </p:cNvSpPr>
          <p:nvPr>
            <p:ph type="title"/>
          </p:nvPr>
        </p:nvSpPr>
        <p:spPr/>
        <p:txBody>
          <a:bodyPr/>
          <a:lstStyle/>
          <a:p>
            <a:r>
              <a:rPr lang="cs-CZ" dirty="0"/>
              <a:t>Parkovací stání</a:t>
            </a:r>
            <a:endParaRPr lang="en-US" dirty="0"/>
          </a:p>
        </p:txBody>
      </p:sp>
      <p:pic>
        <p:nvPicPr>
          <p:cNvPr id="6" name="Obrázek 5">
            <a:extLst>
              <a:ext uri="{FF2B5EF4-FFF2-40B4-BE49-F238E27FC236}">
                <a16:creationId xmlns:a16="http://schemas.microsoft.com/office/drawing/2014/main" id="{082EAEEE-9303-957F-4245-B1F272B8E8E7}"/>
              </a:ext>
            </a:extLst>
          </p:cNvPr>
          <p:cNvPicPr>
            <a:picLocks noChangeAspect="1"/>
          </p:cNvPicPr>
          <p:nvPr/>
        </p:nvPicPr>
        <p:blipFill>
          <a:blip r:embed="rId2"/>
          <a:stretch>
            <a:fillRect/>
          </a:stretch>
        </p:blipFill>
        <p:spPr>
          <a:xfrm>
            <a:off x="-24680" y="4147701"/>
            <a:ext cx="7497714" cy="2305635"/>
          </a:xfrm>
          <a:prstGeom prst="rect">
            <a:avLst/>
          </a:prstGeom>
        </p:spPr>
      </p:pic>
      <p:pic>
        <p:nvPicPr>
          <p:cNvPr id="7" name="Obrázek 2">
            <a:extLst>
              <a:ext uri="{FF2B5EF4-FFF2-40B4-BE49-F238E27FC236}">
                <a16:creationId xmlns:a16="http://schemas.microsoft.com/office/drawing/2014/main" id="{FDEEFB83-DFEC-AEEA-260F-D0BE9F3433A5}"/>
              </a:ext>
            </a:extLst>
          </p:cNvPr>
          <p:cNvPicPr>
            <a:picLocks noChangeAspect="1"/>
          </p:cNvPicPr>
          <p:nvPr/>
        </p:nvPicPr>
        <p:blipFill>
          <a:blip r:embed="rId3"/>
          <a:stretch>
            <a:fillRect/>
          </a:stretch>
        </p:blipFill>
        <p:spPr>
          <a:xfrm>
            <a:off x="5375920" y="908720"/>
            <a:ext cx="6768752" cy="3907967"/>
          </a:xfrm>
          <a:prstGeom prst="rect">
            <a:avLst/>
          </a:prstGeom>
        </p:spPr>
      </p:pic>
      <p:sp>
        <p:nvSpPr>
          <p:cNvPr id="8" name="TextovéPole 7">
            <a:extLst>
              <a:ext uri="{FF2B5EF4-FFF2-40B4-BE49-F238E27FC236}">
                <a16:creationId xmlns:a16="http://schemas.microsoft.com/office/drawing/2014/main" id="{93CF0B12-61F3-EC46-DA52-628FEC882674}"/>
              </a:ext>
            </a:extLst>
          </p:cNvPr>
          <p:cNvSpPr txBox="1"/>
          <p:nvPr/>
        </p:nvSpPr>
        <p:spPr>
          <a:xfrm>
            <a:off x="7848417" y="5302949"/>
            <a:ext cx="4008223" cy="830997"/>
          </a:xfrm>
          <a:prstGeom prst="rect">
            <a:avLst/>
          </a:prstGeom>
          <a:noFill/>
        </p:spPr>
        <p:txBody>
          <a:bodyPr wrap="square" rtlCol="0">
            <a:spAutoFit/>
          </a:bodyPr>
          <a:lstStyle/>
          <a:p>
            <a:r>
              <a:rPr lang="cs-CZ" sz="1600" dirty="0">
                <a:cs typeface="Calibri" panose="020F0502020204030204" pitchFamily="34" charset="0"/>
              </a:rPr>
              <a:t>V případě, že sloup nebrání otevření dveří</a:t>
            </a:r>
          </a:p>
          <a:p>
            <a:r>
              <a:rPr lang="cs-CZ" sz="1600" dirty="0">
                <a:cs typeface="Calibri" panose="020F0502020204030204" pitchFamily="34" charset="0"/>
              </a:rPr>
              <a:t>a současně neblokuje výstup z vozidla, musí být vzdálenost BO min 0,25 m</a:t>
            </a:r>
          </a:p>
        </p:txBody>
      </p:sp>
    </p:spTree>
    <p:extLst>
      <p:ext uri="{BB962C8B-B14F-4D97-AF65-F5344CB8AC3E}">
        <p14:creationId xmlns:p14="http://schemas.microsoft.com/office/powerpoint/2010/main" val="1324779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F5576-B350-B368-2DE3-0CE8397C48A0}"/>
              </a:ext>
            </a:extLst>
          </p:cNvPr>
          <p:cNvSpPr>
            <a:spLocks noGrp="1"/>
          </p:cNvSpPr>
          <p:nvPr>
            <p:ph type="title"/>
          </p:nvPr>
        </p:nvSpPr>
        <p:spPr>
          <a:xfrm>
            <a:off x="767408" y="274638"/>
            <a:ext cx="10814992" cy="994122"/>
          </a:xfrm>
        </p:spPr>
        <p:txBody>
          <a:bodyPr/>
          <a:lstStyle/>
          <a:p>
            <a:pPr algn="l"/>
            <a:r>
              <a:rPr lang="cs-CZ" dirty="0"/>
              <a:t>Prezentuje</a:t>
            </a:r>
            <a:endParaRPr lang="en-US" dirty="0"/>
          </a:p>
        </p:txBody>
      </p:sp>
      <p:pic>
        <p:nvPicPr>
          <p:cNvPr id="9" name="Content Placeholder 8" descr="A person smiling for the camera&#10;&#10;Description automatically generated with medium confidence">
            <a:extLst>
              <a:ext uri="{FF2B5EF4-FFF2-40B4-BE49-F238E27FC236}">
                <a16:creationId xmlns:a16="http://schemas.microsoft.com/office/drawing/2014/main" id="{D2CD84DC-9BB6-9D1C-0ADE-89A615B54DFF}"/>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11424" y="1456968"/>
            <a:ext cx="2808312" cy="3334475"/>
          </a:xfrm>
        </p:spPr>
      </p:pic>
      <p:pic>
        <p:nvPicPr>
          <p:cNvPr id="4" name="Picture 4">
            <a:extLst>
              <a:ext uri="{FF2B5EF4-FFF2-40B4-BE49-F238E27FC236}">
                <a16:creationId xmlns:a16="http://schemas.microsoft.com/office/drawing/2014/main" id="{FA4E7861-C315-1202-CF9C-35BC1AF56F6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11651" y="1497405"/>
            <a:ext cx="3237232" cy="7553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www.vutbr.cz/data_storage/multimedia/jvs/loga/02_fakulty/FAST/1-zakladni/EN/PNG/FCE_color_RGB_EN.png">
            <a:extLst>
              <a:ext uri="{FF2B5EF4-FFF2-40B4-BE49-F238E27FC236}">
                <a16:creationId xmlns:a16="http://schemas.microsoft.com/office/drawing/2014/main" id="{888EA33A-16B5-960C-E64C-5085C8902BF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11651" y="2798715"/>
            <a:ext cx="3278236" cy="7553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1E44249-EC96-B003-13B7-B26140FE8BA7}"/>
              </a:ext>
            </a:extLst>
          </p:cNvPr>
          <p:cNvSpPr txBox="1"/>
          <p:nvPr/>
        </p:nvSpPr>
        <p:spPr>
          <a:xfrm>
            <a:off x="3855705" y="1456968"/>
            <a:ext cx="3865289" cy="5601533"/>
          </a:xfrm>
          <a:prstGeom prst="rect">
            <a:avLst/>
          </a:prstGeom>
          <a:noFill/>
        </p:spPr>
        <p:txBody>
          <a:bodyPr wrap="square" rtlCol="0">
            <a:spAutoFit/>
          </a:bodyPr>
          <a:lstStyle/>
          <a:p>
            <a:r>
              <a:rPr lang="en-US" sz="2000" b="1" dirty="0"/>
              <a:t>Ing. Martin Vild, Ph.D.</a:t>
            </a:r>
          </a:p>
          <a:p>
            <a:endParaRPr lang="en-US" dirty="0"/>
          </a:p>
          <a:p>
            <a:pPr marL="285750" indent="-285750">
              <a:buFont typeface="Arial" panose="020B0604020202020204" pitchFamily="34" charset="0"/>
              <a:buChar char="•"/>
            </a:pPr>
            <a:r>
              <a:rPr lang="en-US" dirty="0"/>
              <a:t>IDEA StatiCa – Product Owner</a:t>
            </a:r>
          </a:p>
          <a:p>
            <a:pPr marL="285750" indent="-285750">
              <a:buFont typeface="Arial" panose="020B0604020202020204" pitchFamily="34" charset="0"/>
              <a:buChar char="•"/>
            </a:pPr>
            <a:r>
              <a:rPr lang="cs-CZ" dirty="0"/>
              <a:t>VUT FAST </a:t>
            </a:r>
            <a:r>
              <a:rPr lang="en-US" dirty="0"/>
              <a:t>– </a:t>
            </a:r>
            <a:r>
              <a:rPr lang="cs-CZ" dirty="0"/>
              <a:t>Odborný asistent</a:t>
            </a:r>
            <a:endParaRPr lang="en-US" dirty="0"/>
          </a:p>
          <a:p>
            <a:endParaRPr lang="en-US" dirty="0"/>
          </a:p>
          <a:p>
            <a:r>
              <a:rPr lang="cs-CZ" dirty="0"/>
              <a:t>Výzkum</a:t>
            </a:r>
            <a:r>
              <a:rPr lang="en-US" dirty="0"/>
              <a:t>:</a:t>
            </a:r>
          </a:p>
          <a:p>
            <a:pPr marL="285750" indent="-285750">
              <a:buFont typeface="Arial" panose="020B0604020202020204" pitchFamily="34" charset="0"/>
              <a:buChar char="•"/>
            </a:pPr>
            <a:r>
              <a:rPr lang="cs-CZ" dirty="0"/>
              <a:t>Přípoje ocelových konstrukcí</a:t>
            </a:r>
            <a:endParaRPr lang="en-US" dirty="0"/>
          </a:p>
          <a:p>
            <a:pPr marL="285750" indent="-285750">
              <a:buFont typeface="Arial" panose="020B0604020202020204" pitchFamily="34" charset="0"/>
              <a:buChar char="•"/>
            </a:pPr>
            <a:r>
              <a:rPr lang="cs-CZ" dirty="0"/>
              <a:t>Metoda konečných prvků</a:t>
            </a:r>
            <a:endParaRPr lang="en-US" dirty="0"/>
          </a:p>
          <a:p>
            <a:endParaRPr lang="en-US" sz="1600" b="0" i="0" u="none" strike="noStrike" dirty="0">
              <a:solidFill>
                <a:srgbClr val="2E7F9F"/>
              </a:solidFill>
              <a:effectLst/>
              <a:latin typeface="Noto Sans" panose="020B0502040204020203" pitchFamily="34" charset="0"/>
              <a:hlinkClick r:id="" action="ppaction://noaction"/>
            </a:endParaRPr>
          </a:p>
          <a:p>
            <a:r>
              <a:rPr lang="en-US" sz="1600" b="0" i="0" u="none" strike="noStrike" dirty="0">
                <a:solidFill>
                  <a:srgbClr val="2E7F9F"/>
                </a:solidFill>
                <a:effectLst/>
                <a:latin typeface="Noto Sans" panose="020B0502040204020203" pitchFamily="34" charset="0"/>
                <a:hlinkClick r:id="rId5"/>
              </a:rPr>
              <a:t>Scopus Author ID: 56188615700</a:t>
            </a:r>
            <a:endParaRPr lang="en-US" sz="1600" b="0" i="0" u="none" strike="noStrike" dirty="0">
              <a:solidFill>
                <a:srgbClr val="2E7F9F"/>
              </a:solidFill>
              <a:effectLst/>
              <a:latin typeface="Noto Sans" panose="020B0502040204020203" pitchFamily="34" charset="0"/>
            </a:endParaRPr>
          </a:p>
          <a:p>
            <a:endParaRPr lang="en-US" dirty="0"/>
          </a:p>
          <a:p>
            <a:r>
              <a:rPr lang="cs-CZ" dirty="0"/>
              <a:t>Člen komisí</a:t>
            </a:r>
            <a:r>
              <a:rPr lang="en-US" dirty="0"/>
              <a:t>:</a:t>
            </a:r>
          </a:p>
          <a:p>
            <a:pPr marL="285750" indent="-285750">
              <a:buFont typeface="Arial" panose="020B0604020202020204" pitchFamily="34" charset="0"/>
              <a:buChar char="•"/>
            </a:pPr>
            <a:r>
              <a:rPr lang="en-US" dirty="0"/>
              <a:t>CEN/TC 250/SC 3/WG 8 "Evolution of EN 1993-1-8 - Joints and connections“</a:t>
            </a:r>
          </a:p>
          <a:p>
            <a:pPr marL="285750" indent="-285750">
              <a:buFont typeface="Arial" panose="020B0604020202020204" pitchFamily="34" charset="0"/>
              <a:buChar char="•"/>
            </a:pPr>
            <a:r>
              <a:rPr lang="en-US" dirty="0"/>
              <a:t>ECCS TC10 “Structural Connections”</a:t>
            </a:r>
          </a:p>
          <a:p>
            <a:endParaRPr lang="en-US" dirty="0"/>
          </a:p>
          <a:p>
            <a:endParaRPr lang="en-US" dirty="0"/>
          </a:p>
          <a:p>
            <a:endParaRPr lang="en-US" dirty="0"/>
          </a:p>
        </p:txBody>
      </p:sp>
      <p:sp>
        <p:nvSpPr>
          <p:cNvPr id="3" name="TextBox 2">
            <a:extLst>
              <a:ext uri="{FF2B5EF4-FFF2-40B4-BE49-F238E27FC236}">
                <a16:creationId xmlns:a16="http://schemas.microsoft.com/office/drawing/2014/main" id="{87DA05DB-49BC-F303-3E88-2D8445E05E2C}"/>
              </a:ext>
            </a:extLst>
          </p:cNvPr>
          <p:cNvSpPr txBox="1"/>
          <p:nvPr/>
        </p:nvSpPr>
        <p:spPr>
          <a:xfrm>
            <a:off x="8119833" y="4100025"/>
            <a:ext cx="3865289" cy="1661993"/>
          </a:xfrm>
          <a:prstGeom prst="rect">
            <a:avLst/>
          </a:prstGeom>
          <a:noFill/>
        </p:spPr>
        <p:txBody>
          <a:bodyPr wrap="none" rtlCol="0">
            <a:spAutoFit/>
          </a:bodyPr>
          <a:lstStyle/>
          <a:p>
            <a:r>
              <a:rPr lang="en-US" dirty="0"/>
              <a:t>Web:</a:t>
            </a:r>
          </a:p>
          <a:p>
            <a:r>
              <a:rPr lang="en-US" dirty="0">
                <a:hlinkClick r:id="rId6"/>
              </a:rPr>
              <a:t>https://www.fce.vutbr.cz/KDK/vild.m/</a:t>
            </a:r>
            <a:endParaRPr lang="en-US" dirty="0"/>
          </a:p>
          <a:p>
            <a:endParaRPr lang="cs-CZ" sz="600" dirty="0"/>
          </a:p>
          <a:p>
            <a:r>
              <a:rPr lang="cs-CZ" dirty="0"/>
              <a:t>email: </a:t>
            </a:r>
            <a:r>
              <a:rPr lang="en-US" dirty="0" err="1">
                <a:hlinkClick r:id="rId7"/>
              </a:rPr>
              <a:t>martin.vild</a:t>
            </a:r>
            <a:r>
              <a:rPr lang="cs-CZ" dirty="0">
                <a:hlinkClick r:id="rId7"/>
              </a:rPr>
              <a:t>@vutbr.cz</a:t>
            </a:r>
            <a:endParaRPr lang="cs-CZ" dirty="0"/>
          </a:p>
          <a:p>
            <a:endParaRPr lang="en-US" sz="600" dirty="0"/>
          </a:p>
          <a:p>
            <a:r>
              <a:rPr lang="cs-CZ" dirty="0"/>
              <a:t>Kancelář</a:t>
            </a:r>
            <a:r>
              <a:rPr lang="en-US" dirty="0"/>
              <a:t>: C203</a:t>
            </a:r>
            <a:endParaRPr lang="cs-CZ" dirty="0"/>
          </a:p>
          <a:p>
            <a:r>
              <a:rPr lang="cs-CZ" dirty="0"/>
              <a:t>Konzultace: Čtvrtek 10–11</a:t>
            </a:r>
            <a:endParaRPr lang="en-US" dirty="0"/>
          </a:p>
        </p:txBody>
      </p:sp>
    </p:spTree>
    <p:extLst>
      <p:ext uri="{BB962C8B-B14F-4D97-AF65-F5344CB8AC3E}">
        <p14:creationId xmlns:p14="http://schemas.microsoft.com/office/powerpoint/2010/main" val="4207661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CA5EB-2ADB-A562-1CD0-703DB33F6190}"/>
              </a:ext>
            </a:extLst>
          </p:cNvPr>
          <p:cNvSpPr>
            <a:spLocks noGrp="1"/>
          </p:cNvSpPr>
          <p:nvPr>
            <p:ph type="title"/>
          </p:nvPr>
        </p:nvSpPr>
        <p:spPr/>
        <p:txBody>
          <a:bodyPr/>
          <a:lstStyle/>
          <a:p>
            <a:r>
              <a:rPr lang="cs-CZ" dirty="0"/>
              <a:t>Parkovací stání</a:t>
            </a:r>
            <a:endParaRPr lang="en-US" dirty="0"/>
          </a:p>
        </p:txBody>
      </p:sp>
      <p:pic>
        <p:nvPicPr>
          <p:cNvPr id="3" name="Obrázek 2">
            <a:extLst>
              <a:ext uri="{FF2B5EF4-FFF2-40B4-BE49-F238E27FC236}">
                <a16:creationId xmlns:a16="http://schemas.microsoft.com/office/drawing/2014/main" id="{8AEE4FCA-CAA7-E693-C4E7-49E341F00EC2}"/>
              </a:ext>
            </a:extLst>
          </p:cNvPr>
          <p:cNvPicPr>
            <a:picLocks noChangeAspect="1"/>
          </p:cNvPicPr>
          <p:nvPr/>
        </p:nvPicPr>
        <p:blipFill>
          <a:blip r:embed="rId2"/>
          <a:stretch>
            <a:fillRect/>
          </a:stretch>
        </p:blipFill>
        <p:spPr>
          <a:xfrm>
            <a:off x="1081545" y="1047953"/>
            <a:ext cx="10500855" cy="3943654"/>
          </a:xfrm>
          <a:prstGeom prst="rect">
            <a:avLst/>
          </a:prstGeom>
        </p:spPr>
      </p:pic>
      <p:pic>
        <p:nvPicPr>
          <p:cNvPr id="4" name="Obrázek 6">
            <a:extLst>
              <a:ext uri="{FF2B5EF4-FFF2-40B4-BE49-F238E27FC236}">
                <a16:creationId xmlns:a16="http://schemas.microsoft.com/office/drawing/2014/main" id="{E499E307-7FB2-EEFF-5CB7-F6C1D7B8B8FF}"/>
              </a:ext>
            </a:extLst>
          </p:cNvPr>
          <p:cNvPicPr>
            <a:picLocks noChangeAspect="1"/>
          </p:cNvPicPr>
          <p:nvPr/>
        </p:nvPicPr>
        <p:blipFill>
          <a:blip r:embed="rId3"/>
          <a:stretch>
            <a:fillRect/>
          </a:stretch>
        </p:blipFill>
        <p:spPr>
          <a:xfrm>
            <a:off x="1177064" y="4998953"/>
            <a:ext cx="10518361" cy="1371960"/>
          </a:xfrm>
          <a:prstGeom prst="rect">
            <a:avLst/>
          </a:prstGeom>
        </p:spPr>
      </p:pic>
    </p:spTree>
    <p:extLst>
      <p:ext uri="{BB962C8B-B14F-4D97-AF65-F5344CB8AC3E}">
        <p14:creationId xmlns:p14="http://schemas.microsoft.com/office/powerpoint/2010/main" val="2804756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0B4CE-B0D6-AB15-ABA2-395EA9445D12}"/>
              </a:ext>
            </a:extLst>
          </p:cNvPr>
          <p:cNvSpPr>
            <a:spLocks noGrp="1"/>
          </p:cNvSpPr>
          <p:nvPr>
            <p:ph type="title"/>
          </p:nvPr>
        </p:nvSpPr>
        <p:spPr/>
        <p:txBody>
          <a:bodyPr/>
          <a:lstStyle/>
          <a:p>
            <a:r>
              <a:rPr lang="cs-CZ" dirty="0"/>
              <a:t>Parkovací stání</a:t>
            </a:r>
            <a:endParaRPr lang="en-US" dirty="0"/>
          </a:p>
        </p:txBody>
      </p:sp>
      <p:pic>
        <p:nvPicPr>
          <p:cNvPr id="4" name="Obrázek 6">
            <a:extLst>
              <a:ext uri="{FF2B5EF4-FFF2-40B4-BE49-F238E27FC236}">
                <a16:creationId xmlns:a16="http://schemas.microsoft.com/office/drawing/2014/main" id="{F37B0FD5-9FB0-40B4-2A59-48FD28A86CEA}"/>
              </a:ext>
            </a:extLst>
          </p:cNvPr>
          <p:cNvPicPr>
            <a:picLocks noGrp="1" noChangeAspect="1"/>
          </p:cNvPicPr>
          <p:nvPr>
            <p:ph idx="1"/>
          </p:nvPr>
        </p:nvPicPr>
        <p:blipFill>
          <a:blip r:embed="rId2"/>
          <a:stretch>
            <a:fillRect/>
          </a:stretch>
        </p:blipFill>
        <p:spPr>
          <a:xfrm>
            <a:off x="667966" y="2248812"/>
            <a:ext cx="10856068" cy="3112851"/>
          </a:xfrm>
          <a:prstGeom prst="rect">
            <a:avLst/>
          </a:prstGeom>
        </p:spPr>
      </p:pic>
    </p:spTree>
    <p:extLst>
      <p:ext uri="{BB962C8B-B14F-4D97-AF65-F5344CB8AC3E}">
        <p14:creationId xmlns:p14="http://schemas.microsoft.com/office/powerpoint/2010/main" val="3879012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0B4CE-B0D6-AB15-ABA2-395EA9445D12}"/>
              </a:ext>
            </a:extLst>
          </p:cNvPr>
          <p:cNvSpPr>
            <a:spLocks noGrp="1"/>
          </p:cNvSpPr>
          <p:nvPr>
            <p:ph type="title"/>
          </p:nvPr>
        </p:nvSpPr>
        <p:spPr/>
        <p:txBody>
          <a:bodyPr/>
          <a:lstStyle/>
          <a:p>
            <a:r>
              <a:rPr lang="cs-CZ" dirty="0"/>
              <a:t>Parkovací stání</a:t>
            </a:r>
            <a:endParaRPr lang="en-US" dirty="0"/>
          </a:p>
        </p:txBody>
      </p:sp>
      <p:pic>
        <p:nvPicPr>
          <p:cNvPr id="6" name="Obrázek 3">
            <a:extLst>
              <a:ext uri="{FF2B5EF4-FFF2-40B4-BE49-F238E27FC236}">
                <a16:creationId xmlns:a16="http://schemas.microsoft.com/office/drawing/2014/main" id="{4A44C98A-9165-EFCC-370E-3D934DE12D49}"/>
              </a:ext>
            </a:extLst>
          </p:cNvPr>
          <p:cNvPicPr>
            <a:picLocks noChangeAspect="1"/>
          </p:cNvPicPr>
          <p:nvPr/>
        </p:nvPicPr>
        <p:blipFill>
          <a:blip r:embed="rId2"/>
          <a:stretch>
            <a:fillRect/>
          </a:stretch>
        </p:blipFill>
        <p:spPr>
          <a:xfrm>
            <a:off x="3448386" y="983709"/>
            <a:ext cx="8326877" cy="5622587"/>
          </a:xfrm>
          <a:prstGeom prst="rect">
            <a:avLst/>
          </a:prstGeom>
        </p:spPr>
      </p:pic>
      <mc:AlternateContent xmlns:mc="http://schemas.openxmlformats.org/markup-compatibility/2006" xmlns:a14="http://schemas.microsoft.com/office/drawing/2010/main">
        <mc:Choice Requires="a14">
          <p:sp>
            <p:nvSpPr>
              <p:cNvPr id="7" name="TextovéPole 8">
                <a:extLst>
                  <a:ext uri="{FF2B5EF4-FFF2-40B4-BE49-F238E27FC236}">
                    <a16:creationId xmlns:a16="http://schemas.microsoft.com/office/drawing/2014/main" id="{E2B9AD46-A74C-A6FE-7982-5BEC4F720DCB}"/>
                  </a:ext>
                </a:extLst>
              </p:cNvPr>
              <p:cNvSpPr txBox="1"/>
              <p:nvPr/>
            </p:nvSpPr>
            <p:spPr>
              <a:xfrm>
                <a:off x="585581" y="1484785"/>
                <a:ext cx="2838786" cy="3693319"/>
              </a:xfrm>
              <a:prstGeom prst="rect">
                <a:avLst/>
              </a:prstGeom>
              <a:noFill/>
            </p:spPr>
            <p:txBody>
              <a:bodyPr wrap="square" rtlCol="0">
                <a:spAutoFit/>
              </a:bodyPr>
              <a:lstStyle/>
              <a:p>
                <a:r>
                  <a:rPr lang="cs-CZ" dirty="0">
                    <a:cs typeface="Calibri" panose="020F0502020204030204" pitchFamily="34" charset="0"/>
                  </a:rPr>
                  <a:t>Minimální světlá výška musí být alespoň o 0,2 m vyšší než nejvyšší uvažované vozidlo.</a:t>
                </a:r>
              </a:p>
              <a:p>
                <a:endParaRPr lang="cs-CZ" dirty="0">
                  <a:cs typeface="Calibri" panose="020F0502020204030204" pitchFamily="34" charset="0"/>
                </a:endParaRPr>
              </a:p>
              <a:p>
                <a:endParaRPr lang="cs-CZ" dirty="0">
                  <a:cs typeface="Calibri" panose="020F0502020204030204" pitchFamily="34" charset="0"/>
                </a:endParaRPr>
              </a:p>
              <a:p>
                <a:r>
                  <a:rPr lang="cs-CZ" dirty="0">
                    <a:cs typeface="Calibri" panose="020F0502020204030204" pitchFamily="34" charset="0"/>
                  </a:rPr>
                  <a:t>Minimální světlá výška </a:t>
                </a:r>
                <a:r>
                  <a:rPr lang="cs-CZ" i="1" dirty="0">
                    <a:cs typeface="Calibri" panose="020F0502020204030204" pitchFamily="34" charset="0"/>
                  </a:rPr>
                  <a:t>h</a:t>
                </a:r>
                <a:r>
                  <a:rPr lang="cs-CZ" baseline="-25000" dirty="0">
                    <a:cs typeface="Calibri" panose="020F0502020204030204" pitchFamily="34" charset="0"/>
                  </a:rPr>
                  <a:t>1</a:t>
                </a:r>
                <a:r>
                  <a:rPr lang="cs-CZ" dirty="0">
                    <a:cs typeface="Calibri" panose="020F0502020204030204" pitchFamily="34" charset="0"/>
                  </a:rPr>
                  <a:t>:</a:t>
                </a:r>
              </a:p>
              <a:p>
                <a:r>
                  <a:rPr lang="cs-CZ" dirty="0">
                    <a:cs typeface="Calibri" panose="020F0502020204030204" pitchFamily="34" charset="0"/>
                  </a:rPr>
                  <a:t>pro skupinu vozidel 1a  </a:t>
                </a:r>
                <a14:m>
                  <m:oMath xmlns:m="http://schemas.openxmlformats.org/officeDocument/2006/math">
                    <m:r>
                      <a:rPr lang="cs-CZ" i="1" dirty="0" smtClean="0">
                        <a:latin typeface="Cambria Math" panose="02040503050406030204" pitchFamily="18" charset="0"/>
                        <a:cs typeface="Calibri" panose="020F0502020204030204" pitchFamily="34" charset="0"/>
                      </a:rPr>
                      <m:t>h</m:t>
                    </m:r>
                    <m:r>
                      <a:rPr lang="cs-CZ" i="1" baseline="-25000" dirty="0" smtClean="0">
                        <a:latin typeface="Cambria Math" panose="02040503050406030204" pitchFamily="18" charset="0"/>
                        <a:cs typeface="Calibri" panose="020F0502020204030204" pitchFamily="34" charset="0"/>
                      </a:rPr>
                      <m:t>1</m:t>
                    </m:r>
                    <m:r>
                      <a:rPr lang="cs-CZ" i="1" dirty="0" smtClean="0">
                        <a:latin typeface="Cambria Math" panose="02040503050406030204" pitchFamily="18" charset="0"/>
                        <a:cs typeface="Calibri" panose="020F0502020204030204" pitchFamily="34" charset="0"/>
                      </a:rPr>
                      <m:t>= 2,2 </m:t>
                    </m:r>
                    <m:r>
                      <m:rPr>
                        <m:sty m:val="p"/>
                      </m:rPr>
                      <a:rPr lang="cs-CZ" i="0" dirty="0">
                        <a:latin typeface="Cambria Math" panose="02040503050406030204" pitchFamily="18" charset="0"/>
                        <a:cs typeface="Calibri" panose="020F0502020204030204" pitchFamily="34" charset="0"/>
                      </a:rPr>
                      <m:t>m</m:t>
                    </m:r>
                  </m:oMath>
                </a14:m>
                <a:r>
                  <a:rPr lang="cs-CZ" dirty="0">
                    <a:cs typeface="Calibri" panose="020F0502020204030204" pitchFamily="34" charset="0"/>
                  </a:rPr>
                  <a:t> </a:t>
                </a:r>
              </a:p>
              <a:p>
                <a:endParaRPr lang="cs-CZ" dirty="0">
                  <a:cs typeface="Calibri" panose="020F0502020204030204" pitchFamily="34" charset="0"/>
                </a:endParaRPr>
              </a:p>
              <a:p>
                <a:r>
                  <a:rPr lang="cs-CZ" dirty="0">
                    <a:cs typeface="Calibri" panose="020F0502020204030204" pitchFamily="34" charset="0"/>
                  </a:rPr>
                  <a:t>pro skupinu 1b</a:t>
                </a:r>
              </a:p>
              <a:p>
                <a14:m>
                  <m:oMath xmlns:m="http://schemas.openxmlformats.org/officeDocument/2006/math">
                    <m:r>
                      <a:rPr lang="cs-CZ" i="1" dirty="0" smtClean="0">
                        <a:latin typeface="Cambria Math" panose="02040503050406030204" pitchFamily="18" charset="0"/>
                        <a:cs typeface="Calibri" panose="020F0502020204030204" pitchFamily="34" charset="0"/>
                      </a:rPr>
                      <m:t>h</m:t>
                    </m:r>
                    <m:r>
                      <a:rPr lang="cs-CZ" i="1" baseline="-25000" dirty="0" smtClean="0">
                        <a:latin typeface="Cambria Math" panose="02040503050406030204" pitchFamily="18" charset="0"/>
                        <a:cs typeface="Calibri" panose="020F0502020204030204" pitchFamily="34" charset="0"/>
                      </a:rPr>
                      <m:t>1</m:t>
                    </m:r>
                    <m:r>
                      <a:rPr lang="cs-CZ" i="1" dirty="0" smtClean="0">
                        <a:latin typeface="Cambria Math" panose="02040503050406030204" pitchFamily="18" charset="0"/>
                        <a:cs typeface="Calibri" panose="020F0502020204030204" pitchFamily="34" charset="0"/>
                      </a:rPr>
                      <m:t>=</m:t>
                    </m:r>
                    <m:r>
                      <a:rPr lang="cs-CZ" b="0" i="1" dirty="0" smtClean="0">
                        <a:latin typeface="Cambria Math" panose="02040503050406030204" pitchFamily="18" charset="0"/>
                        <a:cs typeface="Calibri" panose="020F0502020204030204" pitchFamily="34" charset="0"/>
                      </a:rPr>
                      <m:t>3,0</m:t>
                    </m:r>
                    <m:r>
                      <a:rPr lang="cs-CZ" i="1" dirty="0" smtClean="0">
                        <a:latin typeface="Cambria Math" panose="02040503050406030204" pitchFamily="18" charset="0"/>
                        <a:cs typeface="Calibri" panose="020F0502020204030204" pitchFamily="34" charset="0"/>
                      </a:rPr>
                      <m:t> </m:t>
                    </m:r>
                    <m:r>
                      <m:rPr>
                        <m:sty m:val="p"/>
                      </m:rPr>
                      <a:rPr lang="cs-CZ" i="0" dirty="0">
                        <a:latin typeface="Cambria Math" panose="02040503050406030204" pitchFamily="18" charset="0"/>
                        <a:cs typeface="Calibri" panose="020F0502020204030204" pitchFamily="34" charset="0"/>
                      </a:rPr>
                      <m:t>m</m:t>
                    </m:r>
                  </m:oMath>
                </a14:m>
                <a:r>
                  <a:rPr lang="cs-CZ" dirty="0">
                    <a:cs typeface="Calibri" panose="020F0502020204030204" pitchFamily="34" charset="0"/>
                  </a:rPr>
                  <a:t> </a:t>
                </a:r>
              </a:p>
              <a:p>
                <a:endParaRPr lang="cs-CZ" dirty="0">
                  <a:cs typeface="Calibri" panose="020F0502020204030204" pitchFamily="34" charset="0"/>
                </a:endParaRPr>
              </a:p>
            </p:txBody>
          </p:sp>
        </mc:Choice>
        <mc:Fallback xmlns="">
          <p:sp>
            <p:nvSpPr>
              <p:cNvPr id="7" name="TextovéPole 8">
                <a:extLst>
                  <a:ext uri="{FF2B5EF4-FFF2-40B4-BE49-F238E27FC236}">
                    <a16:creationId xmlns:a16="http://schemas.microsoft.com/office/drawing/2014/main" id="{E2B9AD46-A74C-A6FE-7982-5BEC4F720DCB}"/>
                  </a:ext>
                </a:extLst>
              </p:cNvPr>
              <p:cNvSpPr txBox="1">
                <a:spLocks noRot="1" noChangeAspect="1" noMove="1" noResize="1" noEditPoints="1" noAdjustHandles="1" noChangeArrowheads="1" noChangeShapeType="1" noTextEdit="1"/>
              </p:cNvSpPr>
              <p:nvPr/>
            </p:nvSpPr>
            <p:spPr>
              <a:xfrm>
                <a:off x="585581" y="1484785"/>
                <a:ext cx="2838786" cy="3693319"/>
              </a:xfrm>
              <a:prstGeom prst="rect">
                <a:avLst/>
              </a:prstGeom>
              <a:blipFill>
                <a:blip r:embed="rId3"/>
                <a:stretch>
                  <a:fillRect l="-1717" t="-992" r="-858"/>
                </a:stretch>
              </a:blipFill>
            </p:spPr>
            <p:txBody>
              <a:bodyPr/>
              <a:lstStyle/>
              <a:p>
                <a:r>
                  <a:rPr lang="en-US">
                    <a:noFill/>
                  </a:rPr>
                  <a:t> </a:t>
                </a:r>
              </a:p>
            </p:txBody>
          </p:sp>
        </mc:Fallback>
      </mc:AlternateContent>
    </p:spTree>
    <p:extLst>
      <p:ext uri="{BB962C8B-B14F-4D97-AF65-F5344CB8AC3E}">
        <p14:creationId xmlns:p14="http://schemas.microsoft.com/office/powerpoint/2010/main" val="3516745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6442-5BE5-1EBF-FE55-C47FB38876DD}"/>
              </a:ext>
            </a:extLst>
          </p:cNvPr>
          <p:cNvSpPr>
            <a:spLocks noGrp="1"/>
          </p:cNvSpPr>
          <p:nvPr>
            <p:ph type="title"/>
          </p:nvPr>
        </p:nvSpPr>
        <p:spPr/>
        <p:txBody>
          <a:bodyPr/>
          <a:lstStyle/>
          <a:p>
            <a:r>
              <a:rPr lang="cs-CZ" dirty="0"/>
              <a:t>Rampy</a:t>
            </a:r>
            <a:endParaRPr lang="en-US" dirty="0"/>
          </a:p>
        </p:txBody>
      </p:sp>
      <p:pic>
        <p:nvPicPr>
          <p:cNvPr id="4" name="Obrázek 2">
            <a:extLst>
              <a:ext uri="{FF2B5EF4-FFF2-40B4-BE49-F238E27FC236}">
                <a16:creationId xmlns:a16="http://schemas.microsoft.com/office/drawing/2014/main" id="{F0914EAA-CACC-F14F-FB77-F724222FF21A}"/>
              </a:ext>
            </a:extLst>
          </p:cNvPr>
          <p:cNvPicPr>
            <a:picLocks noGrp="1" noChangeAspect="1"/>
          </p:cNvPicPr>
          <p:nvPr>
            <p:ph idx="1"/>
          </p:nvPr>
        </p:nvPicPr>
        <p:blipFill>
          <a:blip r:embed="rId2"/>
          <a:stretch>
            <a:fillRect/>
          </a:stretch>
        </p:blipFill>
        <p:spPr>
          <a:xfrm>
            <a:off x="2312455" y="1484313"/>
            <a:ext cx="7567090" cy="4641850"/>
          </a:xfrm>
          <a:prstGeom prst="rect">
            <a:avLst/>
          </a:prstGeom>
        </p:spPr>
      </p:pic>
    </p:spTree>
    <p:extLst>
      <p:ext uri="{BB962C8B-B14F-4D97-AF65-F5344CB8AC3E}">
        <p14:creationId xmlns:p14="http://schemas.microsoft.com/office/powerpoint/2010/main" val="1350982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E4700-C2CF-EFB5-8D3C-6A9D19359E0E}"/>
              </a:ext>
            </a:extLst>
          </p:cNvPr>
          <p:cNvSpPr>
            <a:spLocks noGrp="1"/>
          </p:cNvSpPr>
          <p:nvPr>
            <p:ph type="title"/>
          </p:nvPr>
        </p:nvSpPr>
        <p:spPr/>
        <p:txBody>
          <a:bodyPr/>
          <a:lstStyle/>
          <a:p>
            <a:r>
              <a:rPr lang="cs-CZ" dirty="0"/>
              <a:t>Rampy</a:t>
            </a:r>
            <a:endParaRPr lang="en-US" dirty="0"/>
          </a:p>
        </p:txBody>
      </p:sp>
      <p:pic>
        <p:nvPicPr>
          <p:cNvPr id="4" name="Obrázek 3">
            <a:extLst>
              <a:ext uri="{FF2B5EF4-FFF2-40B4-BE49-F238E27FC236}">
                <a16:creationId xmlns:a16="http://schemas.microsoft.com/office/drawing/2014/main" id="{9EE13754-3FAB-50F7-35CB-61489C25E4DA}"/>
              </a:ext>
            </a:extLst>
          </p:cNvPr>
          <p:cNvPicPr>
            <a:picLocks noChangeAspect="1"/>
          </p:cNvPicPr>
          <p:nvPr/>
        </p:nvPicPr>
        <p:blipFill>
          <a:blip r:embed="rId2"/>
          <a:stretch>
            <a:fillRect/>
          </a:stretch>
        </p:blipFill>
        <p:spPr>
          <a:xfrm>
            <a:off x="279400" y="1556792"/>
            <a:ext cx="5592188" cy="4813635"/>
          </a:xfrm>
          <a:prstGeom prst="rect">
            <a:avLst/>
          </a:prstGeom>
        </p:spPr>
      </p:pic>
      <p:pic>
        <p:nvPicPr>
          <p:cNvPr id="5" name="Obrázek 8">
            <a:extLst>
              <a:ext uri="{FF2B5EF4-FFF2-40B4-BE49-F238E27FC236}">
                <a16:creationId xmlns:a16="http://schemas.microsoft.com/office/drawing/2014/main" id="{2E041F63-E881-F722-166A-D5B3CFD5EC15}"/>
              </a:ext>
            </a:extLst>
          </p:cNvPr>
          <p:cNvPicPr>
            <a:picLocks noChangeAspect="1"/>
          </p:cNvPicPr>
          <p:nvPr/>
        </p:nvPicPr>
        <p:blipFill rotWithShape="1">
          <a:blip r:embed="rId3"/>
          <a:srcRect l="19509" t="26474" r="62331" b="40526"/>
          <a:stretch/>
        </p:blipFill>
        <p:spPr>
          <a:xfrm>
            <a:off x="5871588" y="1982381"/>
            <a:ext cx="6102503" cy="3465474"/>
          </a:xfrm>
          <a:prstGeom prst="rect">
            <a:avLst/>
          </a:prstGeom>
        </p:spPr>
      </p:pic>
    </p:spTree>
    <p:extLst>
      <p:ext uri="{BB962C8B-B14F-4D97-AF65-F5344CB8AC3E}">
        <p14:creationId xmlns:p14="http://schemas.microsoft.com/office/powerpoint/2010/main" val="86371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B2C11-1812-4A69-848D-3937B2EA3C13}"/>
              </a:ext>
            </a:extLst>
          </p:cNvPr>
          <p:cNvSpPr>
            <a:spLocks noGrp="1"/>
          </p:cNvSpPr>
          <p:nvPr>
            <p:ph type="title"/>
          </p:nvPr>
        </p:nvSpPr>
        <p:spPr/>
        <p:txBody>
          <a:bodyPr/>
          <a:lstStyle/>
          <a:p>
            <a:r>
              <a:rPr lang="cs-CZ" dirty="0"/>
              <a:t>Rampy</a:t>
            </a:r>
            <a:endParaRPr lang="en-US" dirty="0"/>
          </a:p>
        </p:txBody>
      </p:sp>
      <p:pic>
        <p:nvPicPr>
          <p:cNvPr id="4" name="Obrázek 2">
            <a:extLst>
              <a:ext uri="{FF2B5EF4-FFF2-40B4-BE49-F238E27FC236}">
                <a16:creationId xmlns:a16="http://schemas.microsoft.com/office/drawing/2014/main" id="{5FB83498-62BD-39C0-50A3-15BC0183466F}"/>
              </a:ext>
            </a:extLst>
          </p:cNvPr>
          <p:cNvPicPr>
            <a:picLocks noChangeAspect="1"/>
          </p:cNvPicPr>
          <p:nvPr/>
        </p:nvPicPr>
        <p:blipFill rotWithShape="1">
          <a:blip r:embed="rId2"/>
          <a:srcRect l="15903" t="59615" r="60582" b="3385"/>
          <a:stretch/>
        </p:blipFill>
        <p:spPr>
          <a:xfrm>
            <a:off x="5087889" y="1700808"/>
            <a:ext cx="6912768" cy="3399157"/>
          </a:xfrm>
          <a:prstGeom prst="rect">
            <a:avLst/>
          </a:prstGeom>
        </p:spPr>
      </p:pic>
      <p:pic>
        <p:nvPicPr>
          <p:cNvPr id="5" name="Obrázek 5">
            <a:extLst>
              <a:ext uri="{FF2B5EF4-FFF2-40B4-BE49-F238E27FC236}">
                <a16:creationId xmlns:a16="http://schemas.microsoft.com/office/drawing/2014/main" id="{8CA3779A-1FBD-1C81-AC21-C71D0F13EEFD}"/>
              </a:ext>
            </a:extLst>
          </p:cNvPr>
          <p:cNvPicPr>
            <a:picLocks noChangeAspect="1"/>
          </p:cNvPicPr>
          <p:nvPr/>
        </p:nvPicPr>
        <p:blipFill rotWithShape="1">
          <a:blip r:embed="rId3"/>
          <a:srcRect l="14272" t="27334" r="64669" b="44797"/>
          <a:stretch/>
        </p:blipFill>
        <p:spPr>
          <a:xfrm>
            <a:off x="-12089" y="1700808"/>
            <a:ext cx="5486942" cy="2269076"/>
          </a:xfrm>
          <a:prstGeom prst="rect">
            <a:avLst/>
          </a:prstGeom>
        </p:spPr>
      </p:pic>
      <p:pic>
        <p:nvPicPr>
          <p:cNvPr id="6" name="Obrázek 8">
            <a:extLst>
              <a:ext uri="{FF2B5EF4-FFF2-40B4-BE49-F238E27FC236}">
                <a16:creationId xmlns:a16="http://schemas.microsoft.com/office/drawing/2014/main" id="{4DAE3C55-B47D-F9CC-56CE-E78164FC8D2A}"/>
              </a:ext>
            </a:extLst>
          </p:cNvPr>
          <p:cNvPicPr>
            <a:picLocks noChangeAspect="1"/>
          </p:cNvPicPr>
          <p:nvPr/>
        </p:nvPicPr>
        <p:blipFill rotWithShape="1">
          <a:blip r:embed="rId3"/>
          <a:srcRect l="14272" t="60022" r="59583" b="16000"/>
          <a:stretch/>
        </p:blipFill>
        <p:spPr>
          <a:xfrm>
            <a:off x="0" y="4110604"/>
            <a:ext cx="5655827" cy="1620877"/>
          </a:xfrm>
          <a:prstGeom prst="rect">
            <a:avLst/>
          </a:prstGeom>
        </p:spPr>
      </p:pic>
    </p:spTree>
    <p:extLst>
      <p:ext uri="{BB962C8B-B14F-4D97-AF65-F5344CB8AC3E}">
        <p14:creationId xmlns:p14="http://schemas.microsoft.com/office/powerpoint/2010/main" val="3188049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97CD-E674-4A14-84F6-23C3A0597255}"/>
              </a:ext>
            </a:extLst>
          </p:cNvPr>
          <p:cNvSpPr>
            <a:spLocks noGrp="1"/>
          </p:cNvSpPr>
          <p:nvPr>
            <p:ph type="title"/>
          </p:nvPr>
        </p:nvSpPr>
        <p:spPr/>
        <p:txBody>
          <a:bodyPr/>
          <a:lstStyle/>
          <a:p>
            <a:r>
              <a:rPr lang="cs-CZ" dirty="0"/>
              <a:t>Příklad uspořádání</a:t>
            </a:r>
            <a:endParaRPr lang="en-US" dirty="0"/>
          </a:p>
        </p:txBody>
      </p:sp>
      <p:pic>
        <p:nvPicPr>
          <p:cNvPr id="4" name="Obrázek 2">
            <a:extLst>
              <a:ext uri="{FF2B5EF4-FFF2-40B4-BE49-F238E27FC236}">
                <a16:creationId xmlns:a16="http://schemas.microsoft.com/office/drawing/2014/main" id="{2C12DAA3-889C-C051-B39E-8B30D831456B}"/>
              </a:ext>
            </a:extLst>
          </p:cNvPr>
          <p:cNvPicPr>
            <a:picLocks noChangeAspect="1"/>
          </p:cNvPicPr>
          <p:nvPr/>
        </p:nvPicPr>
        <p:blipFill>
          <a:blip r:embed="rId2"/>
          <a:stretch>
            <a:fillRect/>
          </a:stretch>
        </p:blipFill>
        <p:spPr>
          <a:xfrm>
            <a:off x="1936750" y="1418231"/>
            <a:ext cx="8318500" cy="5035234"/>
          </a:xfrm>
          <a:prstGeom prst="rect">
            <a:avLst/>
          </a:prstGeom>
        </p:spPr>
      </p:pic>
      <p:sp>
        <p:nvSpPr>
          <p:cNvPr id="5" name="Obdélník 3">
            <a:extLst>
              <a:ext uri="{FF2B5EF4-FFF2-40B4-BE49-F238E27FC236}">
                <a16:creationId xmlns:a16="http://schemas.microsoft.com/office/drawing/2014/main" id="{A6E5A9A7-9AF3-4E9F-771D-03FC2B45E17A}"/>
              </a:ext>
            </a:extLst>
          </p:cNvPr>
          <p:cNvSpPr/>
          <p:nvPr/>
        </p:nvSpPr>
        <p:spPr>
          <a:xfrm>
            <a:off x="2735512" y="1761223"/>
            <a:ext cx="465222" cy="1612233"/>
          </a:xfrm>
          <a:prstGeom prst="rect">
            <a:avLst/>
          </a:prstGeom>
          <a:solidFill>
            <a:schemeClr val="accent1">
              <a:alpha val="50000"/>
            </a:schemeClr>
          </a:solidFill>
          <a:ln w="28575">
            <a:solidFill>
              <a:schemeClr val="bg1">
                <a:lumMod val="65000"/>
                <a:lumOff val="35000"/>
              </a:schemeClr>
            </a:solidFill>
            <a:prstDash val="sysDash"/>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 name="Obdélník 6">
            <a:extLst>
              <a:ext uri="{FF2B5EF4-FFF2-40B4-BE49-F238E27FC236}">
                <a16:creationId xmlns:a16="http://schemas.microsoft.com/office/drawing/2014/main" id="{E442CABA-232D-792A-4527-70EC2B50B071}"/>
              </a:ext>
            </a:extLst>
          </p:cNvPr>
          <p:cNvSpPr/>
          <p:nvPr/>
        </p:nvSpPr>
        <p:spPr>
          <a:xfrm>
            <a:off x="3188700" y="1761223"/>
            <a:ext cx="465222" cy="1612233"/>
          </a:xfrm>
          <a:prstGeom prst="rect">
            <a:avLst/>
          </a:prstGeom>
          <a:solidFill>
            <a:schemeClr val="accent1">
              <a:alpha val="50000"/>
            </a:schemeClr>
          </a:solidFill>
          <a:ln w="28575">
            <a:solidFill>
              <a:schemeClr val="bg1">
                <a:lumMod val="65000"/>
                <a:lumOff val="35000"/>
              </a:schemeClr>
            </a:solidFill>
            <a:prstDash val="sysDash"/>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Obdélník 8">
            <a:extLst>
              <a:ext uri="{FF2B5EF4-FFF2-40B4-BE49-F238E27FC236}">
                <a16:creationId xmlns:a16="http://schemas.microsoft.com/office/drawing/2014/main" id="{89E91C07-B059-6178-42B2-3F5527981960}"/>
              </a:ext>
            </a:extLst>
          </p:cNvPr>
          <p:cNvSpPr/>
          <p:nvPr/>
        </p:nvSpPr>
        <p:spPr>
          <a:xfrm>
            <a:off x="3598443" y="1761223"/>
            <a:ext cx="465222" cy="1612233"/>
          </a:xfrm>
          <a:prstGeom prst="rect">
            <a:avLst/>
          </a:prstGeom>
          <a:solidFill>
            <a:schemeClr val="accent1">
              <a:alpha val="50000"/>
            </a:schemeClr>
          </a:solidFill>
          <a:ln w="28575">
            <a:solidFill>
              <a:schemeClr val="bg1">
                <a:lumMod val="65000"/>
                <a:lumOff val="35000"/>
              </a:schemeClr>
            </a:solidFill>
            <a:prstDash val="sysDash"/>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Obdélník 9">
            <a:extLst>
              <a:ext uri="{FF2B5EF4-FFF2-40B4-BE49-F238E27FC236}">
                <a16:creationId xmlns:a16="http://schemas.microsoft.com/office/drawing/2014/main" id="{B975DBA5-0A63-B81B-D73F-F41F9DD7E752}"/>
              </a:ext>
            </a:extLst>
          </p:cNvPr>
          <p:cNvSpPr/>
          <p:nvPr/>
        </p:nvSpPr>
        <p:spPr>
          <a:xfrm>
            <a:off x="4163260" y="1761223"/>
            <a:ext cx="465222" cy="1612233"/>
          </a:xfrm>
          <a:prstGeom prst="rect">
            <a:avLst/>
          </a:prstGeom>
          <a:solidFill>
            <a:schemeClr val="accent1">
              <a:alpha val="50000"/>
            </a:schemeClr>
          </a:solidFill>
          <a:ln w="28575">
            <a:solidFill>
              <a:schemeClr val="bg1">
                <a:lumMod val="65000"/>
                <a:lumOff val="35000"/>
              </a:schemeClr>
            </a:solidFill>
            <a:prstDash val="sysDash"/>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Obdélník 10">
            <a:extLst>
              <a:ext uri="{FF2B5EF4-FFF2-40B4-BE49-F238E27FC236}">
                <a16:creationId xmlns:a16="http://schemas.microsoft.com/office/drawing/2014/main" id="{2A06639C-DFBF-EE38-4612-488EF2AFFD7E}"/>
              </a:ext>
            </a:extLst>
          </p:cNvPr>
          <p:cNvSpPr/>
          <p:nvPr/>
        </p:nvSpPr>
        <p:spPr>
          <a:xfrm>
            <a:off x="4616447" y="1761223"/>
            <a:ext cx="798098" cy="1612233"/>
          </a:xfrm>
          <a:prstGeom prst="rect">
            <a:avLst/>
          </a:prstGeom>
          <a:solidFill>
            <a:schemeClr val="accent1">
              <a:alpha val="50000"/>
            </a:schemeClr>
          </a:solidFill>
          <a:ln w="28575">
            <a:solidFill>
              <a:schemeClr val="bg1">
                <a:lumMod val="65000"/>
                <a:lumOff val="35000"/>
              </a:schemeClr>
            </a:solidFill>
            <a:prstDash val="sysDash"/>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0" name="Picture 6" descr="Toilet Cartoon">
            <a:extLst>
              <a:ext uri="{FF2B5EF4-FFF2-40B4-BE49-F238E27FC236}">
                <a16:creationId xmlns:a16="http://schemas.microsoft.com/office/drawing/2014/main" id="{D4320299-CA28-A708-457B-2D01A3C2AB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9220" y="2398920"/>
            <a:ext cx="302960" cy="349347"/>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4">
            <a:extLst>
              <a:ext uri="{FF2B5EF4-FFF2-40B4-BE49-F238E27FC236}">
                <a16:creationId xmlns:a16="http://schemas.microsoft.com/office/drawing/2014/main" id="{83B1471A-EC66-F937-A385-B855912D693E}"/>
              </a:ext>
            </a:extLst>
          </p:cNvPr>
          <p:cNvSpPr/>
          <p:nvPr/>
        </p:nvSpPr>
        <p:spPr>
          <a:xfrm>
            <a:off x="2735512" y="3691181"/>
            <a:ext cx="4219075" cy="1663475"/>
          </a:xfrm>
          <a:prstGeom prst="rect">
            <a:avLst/>
          </a:prstGeom>
          <a:solidFill>
            <a:schemeClr val="accent2">
              <a:lumMod val="60000"/>
              <a:lumOff val="40000"/>
              <a:alpha val="50000"/>
            </a:schemeClr>
          </a:solidFill>
          <a:ln w="28575">
            <a:solidFill>
              <a:schemeClr val="bg1">
                <a:lumMod val="65000"/>
                <a:lumOff val="35000"/>
              </a:schemeClr>
            </a:solidFill>
            <a:prstDash val="sysDash"/>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 name="Šipka doprava 13">
            <a:extLst>
              <a:ext uri="{FF2B5EF4-FFF2-40B4-BE49-F238E27FC236}">
                <a16:creationId xmlns:a16="http://schemas.microsoft.com/office/drawing/2014/main" id="{C2ABBD21-D3A0-EB0C-533A-A8FA8C868597}"/>
              </a:ext>
            </a:extLst>
          </p:cNvPr>
          <p:cNvSpPr/>
          <p:nvPr/>
        </p:nvSpPr>
        <p:spPr>
          <a:xfrm rot="10800000">
            <a:off x="3311019" y="3918910"/>
            <a:ext cx="3563356" cy="173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Šipka doprava 16">
            <a:extLst>
              <a:ext uri="{FF2B5EF4-FFF2-40B4-BE49-F238E27FC236}">
                <a16:creationId xmlns:a16="http://schemas.microsoft.com/office/drawing/2014/main" id="{6BA025E8-AD62-227F-FD9B-FBD4B03858A5}"/>
              </a:ext>
            </a:extLst>
          </p:cNvPr>
          <p:cNvSpPr/>
          <p:nvPr/>
        </p:nvSpPr>
        <p:spPr>
          <a:xfrm>
            <a:off x="3311020" y="4833724"/>
            <a:ext cx="3499188" cy="2081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bdélník 17">
            <a:extLst>
              <a:ext uri="{FF2B5EF4-FFF2-40B4-BE49-F238E27FC236}">
                <a16:creationId xmlns:a16="http://schemas.microsoft.com/office/drawing/2014/main" id="{4A405A81-8F42-C104-3893-CDB3F37B0F07}"/>
              </a:ext>
            </a:extLst>
          </p:cNvPr>
          <p:cNvSpPr/>
          <p:nvPr/>
        </p:nvSpPr>
        <p:spPr>
          <a:xfrm>
            <a:off x="5607049" y="1750110"/>
            <a:ext cx="1267327" cy="1941071"/>
          </a:xfrm>
          <a:prstGeom prst="rect">
            <a:avLst/>
          </a:prstGeom>
          <a:solidFill>
            <a:schemeClr val="accent2">
              <a:lumMod val="60000"/>
              <a:lumOff val="40000"/>
              <a:alpha val="50000"/>
            </a:schemeClr>
          </a:solidFill>
          <a:ln w="28575">
            <a:solidFill>
              <a:schemeClr val="bg1">
                <a:lumMod val="65000"/>
                <a:lumOff val="35000"/>
              </a:schemeClr>
            </a:solidFill>
            <a:prstDash val="sysDash"/>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5" name="Šipka doprava 18">
            <a:extLst>
              <a:ext uri="{FF2B5EF4-FFF2-40B4-BE49-F238E27FC236}">
                <a16:creationId xmlns:a16="http://schemas.microsoft.com/office/drawing/2014/main" id="{0E37820E-4CAE-DAEA-B6BB-EF8941521BDE}"/>
              </a:ext>
            </a:extLst>
          </p:cNvPr>
          <p:cNvSpPr/>
          <p:nvPr/>
        </p:nvSpPr>
        <p:spPr>
          <a:xfrm rot="5400000">
            <a:off x="4200114" y="3412321"/>
            <a:ext cx="3371050" cy="208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Šipka doprava 19">
            <a:extLst>
              <a:ext uri="{FF2B5EF4-FFF2-40B4-BE49-F238E27FC236}">
                <a16:creationId xmlns:a16="http://schemas.microsoft.com/office/drawing/2014/main" id="{643C4E51-04DE-ED9D-E498-397F6357F048}"/>
              </a:ext>
            </a:extLst>
          </p:cNvPr>
          <p:cNvSpPr/>
          <p:nvPr/>
        </p:nvSpPr>
        <p:spPr>
          <a:xfrm rot="16200000">
            <a:off x="4911889" y="3440292"/>
            <a:ext cx="3371049" cy="1528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5659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1725C-4580-0A16-84CE-0C5A1311C15F}"/>
              </a:ext>
            </a:extLst>
          </p:cNvPr>
          <p:cNvSpPr>
            <a:spLocks noGrp="1"/>
          </p:cNvSpPr>
          <p:nvPr>
            <p:ph type="title"/>
          </p:nvPr>
        </p:nvSpPr>
        <p:spPr/>
        <p:txBody>
          <a:bodyPr/>
          <a:lstStyle/>
          <a:p>
            <a:r>
              <a:rPr lang="cs-CZ" dirty="0"/>
              <a:t>Příklad uspořádání</a:t>
            </a:r>
            <a:endParaRPr lang="en-US" dirty="0"/>
          </a:p>
        </p:txBody>
      </p:sp>
      <p:pic>
        <p:nvPicPr>
          <p:cNvPr id="4" name="Obrázek 12">
            <a:extLst>
              <a:ext uri="{FF2B5EF4-FFF2-40B4-BE49-F238E27FC236}">
                <a16:creationId xmlns:a16="http://schemas.microsoft.com/office/drawing/2014/main" id="{C13B4945-077B-6468-A597-77DB5690DB8E}"/>
              </a:ext>
            </a:extLst>
          </p:cNvPr>
          <p:cNvPicPr>
            <a:picLocks noChangeAspect="1"/>
          </p:cNvPicPr>
          <p:nvPr/>
        </p:nvPicPr>
        <p:blipFill>
          <a:blip r:embed="rId2"/>
          <a:stretch>
            <a:fillRect/>
          </a:stretch>
        </p:blipFill>
        <p:spPr>
          <a:xfrm>
            <a:off x="473967" y="1468314"/>
            <a:ext cx="4831575" cy="2956746"/>
          </a:xfrm>
          <a:prstGeom prst="rect">
            <a:avLst/>
          </a:prstGeom>
        </p:spPr>
      </p:pic>
      <p:pic>
        <p:nvPicPr>
          <p:cNvPr id="5" name="Obrázek 15">
            <a:extLst>
              <a:ext uri="{FF2B5EF4-FFF2-40B4-BE49-F238E27FC236}">
                <a16:creationId xmlns:a16="http://schemas.microsoft.com/office/drawing/2014/main" id="{C7A793CD-6B85-1B73-B118-527E3C3BD1E5}"/>
              </a:ext>
            </a:extLst>
          </p:cNvPr>
          <p:cNvPicPr>
            <a:picLocks noChangeAspect="1"/>
          </p:cNvPicPr>
          <p:nvPr/>
        </p:nvPicPr>
        <p:blipFill>
          <a:blip r:embed="rId3"/>
          <a:stretch>
            <a:fillRect/>
          </a:stretch>
        </p:blipFill>
        <p:spPr>
          <a:xfrm>
            <a:off x="5807968" y="1468315"/>
            <a:ext cx="5016586" cy="2956746"/>
          </a:xfrm>
          <a:prstGeom prst="rect">
            <a:avLst/>
          </a:prstGeom>
        </p:spPr>
      </p:pic>
      <p:pic>
        <p:nvPicPr>
          <p:cNvPr id="6" name="Obrázek 20">
            <a:extLst>
              <a:ext uri="{FF2B5EF4-FFF2-40B4-BE49-F238E27FC236}">
                <a16:creationId xmlns:a16="http://schemas.microsoft.com/office/drawing/2014/main" id="{1E07A0F8-85DF-98B2-439D-11FEEB084165}"/>
              </a:ext>
            </a:extLst>
          </p:cNvPr>
          <p:cNvPicPr>
            <a:picLocks noChangeAspect="1"/>
          </p:cNvPicPr>
          <p:nvPr/>
        </p:nvPicPr>
        <p:blipFill>
          <a:blip r:embed="rId4"/>
          <a:stretch>
            <a:fillRect/>
          </a:stretch>
        </p:blipFill>
        <p:spPr>
          <a:xfrm>
            <a:off x="2529490" y="4541633"/>
            <a:ext cx="6556955" cy="1882783"/>
          </a:xfrm>
          <a:prstGeom prst="rect">
            <a:avLst/>
          </a:prstGeom>
        </p:spPr>
      </p:pic>
      <p:sp>
        <p:nvSpPr>
          <p:cNvPr id="7" name="Ovál 21">
            <a:extLst>
              <a:ext uri="{FF2B5EF4-FFF2-40B4-BE49-F238E27FC236}">
                <a16:creationId xmlns:a16="http://schemas.microsoft.com/office/drawing/2014/main" id="{CBD4B1F2-1E14-F612-AA0D-F660D2A70BF2}"/>
              </a:ext>
            </a:extLst>
          </p:cNvPr>
          <p:cNvSpPr/>
          <p:nvPr/>
        </p:nvSpPr>
        <p:spPr>
          <a:xfrm>
            <a:off x="7492388" y="4574132"/>
            <a:ext cx="280737" cy="366804"/>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GB">
              <a:solidFill>
                <a:schemeClr val="tx1"/>
              </a:solidFill>
            </a:endParaRPr>
          </a:p>
        </p:txBody>
      </p:sp>
      <p:cxnSp>
        <p:nvCxnSpPr>
          <p:cNvPr id="8" name="Přímá spojnice se šipkou 24">
            <a:extLst>
              <a:ext uri="{FF2B5EF4-FFF2-40B4-BE49-F238E27FC236}">
                <a16:creationId xmlns:a16="http://schemas.microsoft.com/office/drawing/2014/main" id="{26644CB0-5C10-0666-9213-5CC9441F5ED5}"/>
              </a:ext>
            </a:extLst>
          </p:cNvPr>
          <p:cNvCxnSpPr/>
          <p:nvPr/>
        </p:nvCxnSpPr>
        <p:spPr>
          <a:xfrm flipH="1" flipV="1">
            <a:off x="7933546" y="4757534"/>
            <a:ext cx="1925052" cy="1834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ovéPole 26">
            <a:extLst>
              <a:ext uri="{FF2B5EF4-FFF2-40B4-BE49-F238E27FC236}">
                <a16:creationId xmlns:a16="http://schemas.microsoft.com/office/drawing/2014/main" id="{D2D67B2B-6FBC-B116-FEAD-4FE9926ED1D4}"/>
              </a:ext>
            </a:extLst>
          </p:cNvPr>
          <p:cNvSpPr txBox="1"/>
          <p:nvPr/>
        </p:nvSpPr>
        <p:spPr>
          <a:xfrm>
            <a:off x="9435739" y="5407946"/>
            <a:ext cx="2661295" cy="954107"/>
          </a:xfrm>
          <a:prstGeom prst="rect">
            <a:avLst/>
          </a:prstGeom>
          <a:noFill/>
        </p:spPr>
        <p:txBody>
          <a:bodyPr wrap="square" rtlCol="0">
            <a:spAutoFit/>
          </a:bodyPr>
          <a:lstStyle/>
          <a:p>
            <a:r>
              <a:rPr lang="cs-CZ" sz="1400" dirty="0">
                <a:cs typeface="Calibri" panose="020F0502020204030204" pitchFamily="34" charset="0"/>
              </a:rPr>
              <a:t>Zde je navržena </a:t>
            </a:r>
            <a:r>
              <a:rPr lang="cs-CZ" sz="1400" dirty="0" err="1">
                <a:cs typeface="Calibri" panose="020F0502020204030204" pitchFamily="34" charset="0"/>
              </a:rPr>
              <a:t>polorampa</a:t>
            </a:r>
            <a:r>
              <a:rPr lang="cs-CZ" sz="1400" dirty="0">
                <a:cs typeface="Calibri" panose="020F0502020204030204" pitchFamily="34" charset="0"/>
              </a:rPr>
              <a:t> mezi výškově uskočeným podlažím ale rampy mohou být také na celé podlaží</a:t>
            </a:r>
          </a:p>
        </p:txBody>
      </p:sp>
      <p:cxnSp>
        <p:nvCxnSpPr>
          <p:cNvPr id="10" name="Přímá spojnice se šipkou 27">
            <a:extLst>
              <a:ext uri="{FF2B5EF4-FFF2-40B4-BE49-F238E27FC236}">
                <a16:creationId xmlns:a16="http://schemas.microsoft.com/office/drawing/2014/main" id="{716907A4-911F-F130-CA98-EDD98EDA4597}"/>
              </a:ext>
            </a:extLst>
          </p:cNvPr>
          <p:cNvCxnSpPr/>
          <p:nvPr/>
        </p:nvCxnSpPr>
        <p:spPr>
          <a:xfrm flipH="1" flipV="1">
            <a:off x="7492388" y="5224544"/>
            <a:ext cx="1925052" cy="1834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ovéPole 23">
            <a:extLst>
              <a:ext uri="{FF2B5EF4-FFF2-40B4-BE49-F238E27FC236}">
                <a16:creationId xmlns:a16="http://schemas.microsoft.com/office/drawing/2014/main" id="{3C13B498-2F08-8CF9-3EB3-133A694812F3}"/>
              </a:ext>
            </a:extLst>
          </p:cNvPr>
          <p:cNvSpPr txBox="1"/>
          <p:nvPr/>
        </p:nvSpPr>
        <p:spPr>
          <a:xfrm>
            <a:off x="9858598" y="4787047"/>
            <a:ext cx="2452748" cy="307777"/>
          </a:xfrm>
          <a:prstGeom prst="rect">
            <a:avLst/>
          </a:prstGeom>
          <a:noFill/>
        </p:spPr>
        <p:txBody>
          <a:bodyPr wrap="square" rtlCol="0">
            <a:spAutoFit/>
          </a:bodyPr>
          <a:lstStyle>
            <a:defPPr>
              <a:defRPr lang="cs-CZ"/>
            </a:defPPr>
            <a:lvl1pPr>
              <a:defRPr sz="1200">
                <a:cs typeface="Calibri" panose="020F0502020204030204" pitchFamily="34" charset="0"/>
              </a:defRPr>
            </a:lvl1pPr>
          </a:lstStyle>
          <a:p>
            <a:r>
              <a:rPr lang="cs-CZ" sz="1400" dirty="0"/>
              <a:t>Pozor na světlé výšky </a:t>
            </a:r>
          </a:p>
        </p:txBody>
      </p:sp>
      <p:sp>
        <p:nvSpPr>
          <p:cNvPr id="12" name="TextBox 11">
            <a:extLst>
              <a:ext uri="{FF2B5EF4-FFF2-40B4-BE49-F238E27FC236}">
                <a16:creationId xmlns:a16="http://schemas.microsoft.com/office/drawing/2014/main" id="{4924E466-57C1-764F-D9BF-F653391099C5}"/>
              </a:ext>
            </a:extLst>
          </p:cNvPr>
          <p:cNvSpPr txBox="1"/>
          <p:nvPr/>
        </p:nvSpPr>
        <p:spPr>
          <a:xfrm>
            <a:off x="94967" y="5483024"/>
            <a:ext cx="2434524" cy="738664"/>
          </a:xfrm>
          <a:prstGeom prst="rect">
            <a:avLst/>
          </a:prstGeom>
          <a:noFill/>
        </p:spPr>
        <p:txBody>
          <a:bodyPr wrap="square" rtlCol="0">
            <a:spAutoFit/>
          </a:bodyPr>
          <a:lstStyle/>
          <a:p>
            <a:r>
              <a:rPr lang="en-US" sz="1400" dirty="0" err="1"/>
              <a:t>Karmazínová</a:t>
            </a:r>
            <a:r>
              <a:rPr lang="en-US" sz="1400" dirty="0"/>
              <a:t>, M., </a:t>
            </a:r>
            <a:r>
              <a:rPr lang="en-US" sz="1400" dirty="0" err="1"/>
              <a:t>Pilgr</a:t>
            </a:r>
            <a:r>
              <a:rPr lang="en-US" sz="1400" dirty="0"/>
              <a:t>, M.: </a:t>
            </a:r>
            <a:r>
              <a:rPr lang="en-US" sz="1400" dirty="0" err="1"/>
              <a:t>Skripta</a:t>
            </a:r>
            <a:r>
              <a:rPr lang="en-US" sz="1400" dirty="0"/>
              <a:t> k </a:t>
            </a:r>
            <a:r>
              <a:rPr lang="en-US" sz="1400" dirty="0" err="1"/>
              <a:t>navrhováním</a:t>
            </a:r>
            <a:r>
              <a:rPr lang="en-US" sz="1400" dirty="0"/>
              <a:t> </a:t>
            </a:r>
            <a:r>
              <a:rPr lang="en-US" sz="1400" dirty="0" err="1"/>
              <a:t>patrových</a:t>
            </a:r>
            <a:r>
              <a:rPr lang="en-US" sz="1400" dirty="0"/>
              <a:t> </a:t>
            </a:r>
            <a:r>
              <a:rPr lang="en-US" sz="1400" dirty="0" err="1"/>
              <a:t>budov</a:t>
            </a:r>
            <a:r>
              <a:rPr lang="en-US" sz="1400" dirty="0"/>
              <a:t> </a:t>
            </a:r>
          </a:p>
        </p:txBody>
      </p:sp>
    </p:spTree>
    <p:extLst>
      <p:ext uri="{BB962C8B-B14F-4D97-AF65-F5344CB8AC3E}">
        <p14:creationId xmlns:p14="http://schemas.microsoft.com/office/powerpoint/2010/main" val="186128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79AE8-A847-F1E4-D890-BEFF8B27AC1E}"/>
              </a:ext>
            </a:extLst>
          </p:cNvPr>
          <p:cNvSpPr>
            <a:spLocks noGrp="1"/>
          </p:cNvSpPr>
          <p:nvPr>
            <p:ph type="title"/>
          </p:nvPr>
        </p:nvSpPr>
        <p:spPr/>
        <p:txBody>
          <a:bodyPr/>
          <a:lstStyle/>
          <a:p>
            <a:r>
              <a:rPr lang="cs-CZ" dirty="0"/>
              <a:t>Do příště</a:t>
            </a:r>
            <a:endParaRPr lang="en-US" dirty="0"/>
          </a:p>
        </p:txBody>
      </p:sp>
      <p:sp>
        <p:nvSpPr>
          <p:cNvPr id="3" name="Content Placeholder 2">
            <a:extLst>
              <a:ext uri="{FF2B5EF4-FFF2-40B4-BE49-F238E27FC236}">
                <a16:creationId xmlns:a16="http://schemas.microsoft.com/office/drawing/2014/main" id="{BE3171F6-48F3-D6F0-27D7-8A252007A160}"/>
              </a:ext>
            </a:extLst>
          </p:cNvPr>
          <p:cNvSpPr>
            <a:spLocks noGrp="1"/>
          </p:cNvSpPr>
          <p:nvPr>
            <p:ph idx="1"/>
          </p:nvPr>
        </p:nvSpPr>
        <p:spPr/>
        <p:txBody>
          <a:bodyPr/>
          <a:lstStyle/>
          <a:p>
            <a:pPr marL="457200" indent="-457200">
              <a:buFont typeface="Arial" panose="020B0604020202020204" pitchFamily="34" charset="0"/>
              <a:buChar char="•"/>
            </a:pPr>
            <a:r>
              <a:rPr lang="cs-CZ" dirty="0"/>
              <a:t>Schématický výkres dispozičního řešení rozmístění parkovacích míst a komunikací přízemního a typického podlaží (M 1:200)</a:t>
            </a:r>
          </a:p>
          <a:p>
            <a:pPr marL="457200" indent="-457200">
              <a:buFont typeface="Arial" panose="020B0604020202020204" pitchFamily="34" charset="0"/>
              <a:buChar char="•"/>
            </a:pPr>
            <a:r>
              <a:rPr lang="cs-CZ" dirty="0"/>
              <a:t>Příčný a podélný řez objektem (M 1:200)</a:t>
            </a:r>
          </a:p>
          <a:p>
            <a:pPr marL="1200150" lvl="1" indent="-457200">
              <a:buFont typeface="Arial" panose="020B0604020202020204" pitchFamily="34" charset="0"/>
              <a:buChar char="•"/>
            </a:pPr>
            <a:r>
              <a:rPr lang="cs-CZ" dirty="0"/>
              <a:t>Dispozice: Splněné zadání (tolerance +/- 5% parkovacích stání)</a:t>
            </a:r>
          </a:p>
          <a:p>
            <a:pPr marL="1200150" lvl="1" indent="-457200">
              <a:buFont typeface="Arial" panose="020B0604020202020204" pitchFamily="34" charset="0"/>
              <a:buChar char="•"/>
            </a:pPr>
            <a:r>
              <a:rPr lang="cs-CZ" dirty="0">
                <a:hlinkClick r:id="rId2"/>
              </a:rPr>
              <a:t>Příklad</a:t>
            </a:r>
            <a:r>
              <a:rPr lang="cs-CZ" dirty="0"/>
              <a:t> (autor: Ondřej Pešek)</a:t>
            </a:r>
          </a:p>
        </p:txBody>
      </p:sp>
    </p:spTree>
    <p:extLst>
      <p:ext uri="{BB962C8B-B14F-4D97-AF65-F5344CB8AC3E}">
        <p14:creationId xmlns:p14="http://schemas.microsoft.com/office/powerpoint/2010/main" val="3549946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6">
            <a:extLst>
              <a:ext uri="{FF2B5EF4-FFF2-40B4-BE49-F238E27FC236}">
                <a16:creationId xmlns:a16="http://schemas.microsoft.com/office/drawing/2014/main" id="{39649551-BFE3-1FFA-67C7-725C1238E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1692" y="0"/>
            <a:ext cx="9708616" cy="6858000"/>
          </a:xfrm>
          <a:prstGeom prst="rect">
            <a:avLst/>
          </a:prstGeom>
        </p:spPr>
      </p:pic>
    </p:spTree>
    <p:extLst>
      <p:ext uri="{BB962C8B-B14F-4D97-AF65-F5344CB8AC3E}">
        <p14:creationId xmlns:p14="http://schemas.microsoft.com/office/powerpoint/2010/main" val="622664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1725C-4580-0A16-84CE-0C5A1311C15F}"/>
              </a:ext>
            </a:extLst>
          </p:cNvPr>
          <p:cNvSpPr>
            <a:spLocks noGrp="1"/>
          </p:cNvSpPr>
          <p:nvPr>
            <p:ph type="title"/>
          </p:nvPr>
        </p:nvSpPr>
        <p:spPr/>
        <p:txBody>
          <a:bodyPr/>
          <a:lstStyle/>
          <a:p>
            <a:r>
              <a:rPr lang="cs-CZ" dirty="0"/>
              <a:t>Návrh patrových garáží</a:t>
            </a:r>
            <a:endParaRPr lang="en-US" dirty="0"/>
          </a:p>
        </p:txBody>
      </p:sp>
      <p:pic>
        <p:nvPicPr>
          <p:cNvPr id="4" name="Obrázek 12">
            <a:extLst>
              <a:ext uri="{FF2B5EF4-FFF2-40B4-BE49-F238E27FC236}">
                <a16:creationId xmlns:a16="http://schemas.microsoft.com/office/drawing/2014/main" id="{C13B4945-077B-6468-A597-77DB5690DB8E}"/>
              </a:ext>
            </a:extLst>
          </p:cNvPr>
          <p:cNvPicPr>
            <a:picLocks noChangeAspect="1"/>
          </p:cNvPicPr>
          <p:nvPr/>
        </p:nvPicPr>
        <p:blipFill>
          <a:blip r:embed="rId2"/>
          <a:stretch>
            <a:fillRect/>
          </a:stretch>
        </p:blipFill>
        <p:spPr>
          <a:xfrm>
            <a:off x="473967" y="1468314"/>
            <a:ext cx="4831575" cy="2956746"/>
          </a:xfrm>
          <a:prstGeom prst="rect">
            <a:avLst/>
          </a:prstGeom>
        </p:spPr>
      </p:pic>
      <p:pic>
        <p:nvPicPr>
          <p:cNvPr id="5" name="Obrázek 15">
            <a:extLst>
              <a:ext uri="{FF2B5EF4-FFF2-40B4-BE49-F238E27FC236}">
                <a16:creationId xmlns:a16="http://schemas.microsoft.com/office/drawing/2014/main" id="{C7A793CD-6B85-1B73-B118-527E3C3BD1E5}"/>
              </a:ext>
            </a:extLst>
          </p:cNvPr>
          <p:cNvPicPr>
            <a:picLocks noChangeAspect="1"/>
          </p:cNvPicPr>
          <p:nvPr/>
        </p:nvPicPr>
        <p:blipFill>
          <a:blip r:embed="rId3"/>
          <a:stretch>
            <a:fillRect/>
          </a:stretch>
        </p:blipFill>
        <p:spPr>
          <a:xfrm>
            <a:off x="5807968" y="1468315"/>
            <a:ext cx="5016586" cy="2956746"/>
          </a:xfrm>
          <a:prstGeom prst="rect">
            <a:avLst/>
          </a:prstGeom>
        </p:spPr>
      </p:pic>
      <p:pic>
        <p:nvPicPr>
          <p:cNvPr id="6" name="Obrázek 20">
            <a:extLst>
              <a:ext uri="{FF2B5EF4-FFF2-40B4-BE49-F238E27FC236}">
                <a16:creationId xmlns:a16="http://schemas.microsoft.com/office/drawing/2014/main" id="{1E07A0F8-85DF-98B2-439D-11FEEB084165}"/>
              </a:ext>
            </a:extLst>
          </p:cNvPr>
          <p:cNvPicPr>
            <a:picLocks noChangeAspect="1"/>
          </p:cNvPicPr>
          <p:nvPr/>
        </p:nvPicPr>
        <p:blipFill>
          <a:blip r:embed="rId4"/>
          <a:stretch>
            <a:fillRect/>
          </a:stretch>
        </p:blipFill>
        <p:spPr>
          <a:xfrm>
            <a:off x="2529490" y="4541633"/>
            <a:ext cx="6556955" cy="1882783"/>
          </a:xfrm>
          <a:prstGeom prst="rect">
            <a:avLst/>
          </a:prstGeom>
        </p:spPr>
      </p:pic>
      <p:sp>
        <p:nvSpPr>
          <p:cNvPr id="12" name="TextBox 11">
            <a:extLst>
              <a:ext uri="{FF2B5EF4-FFF2-40B4-BE49-F238E27FC236}">
                <a16:creationId xmlns:a16="http://schemas.microsoft.com/office/drawing/2014/main" id="{4924E466-57C1-764F-D9BF-F653391099C5}"/>
              </a:ext>
            </a:extLst>
          </p:cNvPr>
          <p:cNvSpPr txBox="1"/>
          <p:nvPr/>
        </p:nvSpPr>
        <p:spPr>
          <a:xfrm>
            <a:off x="94967" y="5483024"/>
            <a:ext cx="2434524" cy="738664"/>
          </a:xfrm>
          <a:prstGeom prst="rect">
            <a:avLst/>
          </a:prstGeom>
          <a:noFill/>
        </p:spPr>
        <p:txBody>
          <a:bodyPr wrap="square" rtlCol="0">
            <a:spAutoFit/>
          </a:bodyPr>
          <a:lstStyle/>
          <a:p>
            <a:r>
              <a:rPr lang="en-US" sz="1400" dirty="0" err="1"/>
              <a:t>Karmazínová</a:t>
            </a:r>
            <a:r>
              <a:rPr lang="en-US" sz="1400" dirty="0"/>
              <a:t>, M., </a:t>
            </a:r>
            <a:r>
              <a:rPr lang="en-US" sz="1400" dirty="0" err="1"/>
              <a:t>Pilgr</a:t>
            </a:r>
            <a:r>
              <a:rPr lang="en-US" sz="1400" dirty="0"/>
              <a:t>, M.: </a:t>
            </a:r>
            <a:r>
              <a:rPr lang="en-US" sz="1400" dirty="0" err="1"/>
              <a:t>Skripta</a:t>
            </a:r>
            <a:r>
              <a:rPr lang="en-US" sz="1400" dirty="0"/>
              <a:t> k </a:t>
            </a:r>
            <a:r>
              <a:rPr lang="en-US" sz="1400" dirty="0" err="1"/>
              <a:t>navrhováním</a:t>
            </a:r>
            <a:r>
              <a:rPr lang="en-US" sz="1400" dirty="0"/>
              <a:t> </a:t>
            </a:r>
            <a:r>
              <a:rPr lang="en-US" sz="1400" dirty="0" err="1"/>
              <a:t>patrových</a:t>
            </a:r>
            <a:r>
              <a:rPr lang="en-US" sz="1400" dirty="0"/>
              <a:t> </a:t>
            </a:r>
            <a:r>
              <a:rPr lang="en-US" sz="1400" dirty="0" err="1"/>
              <a:t>budov</a:t>
            </a:r>
            <a:r>
              <a:rPr lang="en-US" sz="1400" dirty="0"/>
              <a:t> </a:t>
            </a:r>
          </a:p>
        </p:txBody>
      </p:sp>
    </p:spTree>
    <p:extLst>
      <p:ext uri="{BB962C8B-B14F-4D97-AF65-F5344CB8AC3E}">
        <p14:creationId xmlns:p14="http://schemas.microsoft.com/office/powerpoint/2010/main" val="2507334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B818E-B0A4-449C-82BE-C6F44A2BCA10}"/>
              </a:ext>
            </a:extLst>
          </p:cNvPr>
          <p:cNvSpPr>
            <a:spLocks noGrp="1"/>
          </p:cNvSpPr>
          <p:nvPr>
            <p:ph type="title"/>
          </p:nvPr>
        </p:nvSpPr>
        <p:spPr/>
        <p:txBody>
          <a:bodyPr/>
          <a:lstStyle/>
          <a:p>
            <a:r>
              <a:rPr lang="cs-CZ" dirty="0"/>
              <a:t>Literatura</a:t>
            </a:r>
            <a:endParaRPr lang="en-US" dirty="0"/>
          </a:p>
        </p:txBody>
      </p:sp>
      <p:sp>
        <p:nvSpPr>
          <p:cNvPr id="3" name="Content Placeholder 2">
            <a:extLst>
              <a:ext uri="{FF2B5EF4-FFF2-40B4-BE49-F238E27FC236}">
                <a16:creationId xmlns:a16="http://schemas.microsoft.com/office/drawing/2014/main" id="{20D67786-C8D7-FBB8-7EF8-44DAEF6AAB1E}"/>
              </a:ext>
            </a:extLst>
          </p:cNvPr>
          <p:cNvSpPr>
            <a:spLocks noGrp="1"/>
          </p:cNvSpPr>
          <p:nvPr>
            <p:ph idx="1"/>
          </p:nvPr>
        </p:nvSpPr>
        <p:spPr/>
        <p:txBody>
          <a:bodyPr/>
          <a:lstStyle/>
          <a:p>
            <a:r>
              <a:rPr lang="cs-CZ">
                <a:hlinkClick r:id="rId2"/>
              </a:rPr>
              <a:t>https://detailyok.webnode.cz/vicepodlazni-budova/</a:t>
            </a:r>
            <a:r>
              <a:rPr lang="cs-CZ"/>
              <a:t> </a:t>
            </a:r>
          </a:p>
          <a:p>
            <a:r>
              <a:rPr lang="cs-CZ" dirty="0"/>
              <a:t>ČSN EN 1993-1-1</a:t>
            </a:r>
          </a:p>
          <a:p>
            <a:r>
              <a:rPr lang="cs-CZ" dirty="0"/>
              <a:t>ČSN EN 1993-1-8</a:t>
            </a:r>
          </a:p>
          <a:p>
            <a:r>
              <a:rPr lang="cs-CZ" dirty="0"/>
              <a:t>ČSN EN 1994-1-1</a:t>
            </a:r>
          </a:p>
          <a:p>
            <a:r>
              <a:rPr lang="cs-CZ" dirty="0"/>
              <a:t>ČSN 73 6056 – Odstavné a  parkovací plochy silničních vozidel</a:t>
            </a:r>
          </a:p>
          <a:p>
            <a:r>
              <a:rPr lang="cs-CZ" dirty="0"/>
              <a:t>ČSN 73 6058 – Jednotlivé řadové a hromadné garáže</a:t>
            </a:r>
          </a:p>
          <a:p>
            <a:endParaRPr lang="cs-CZ" dirty="0"/>
          </a:p>
        </p:txBody>
      </p:sp>
    </p:spTree>
    <p:extLst>
      <p:ext uri="{BB962C8B-B14F-4D97-AF65-F5344CB8AC3E}">
        <p14:creationId xmlns:p14="http://schemas.microsoft.com/office/powerpoint/2010/main" val="2610930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C0B06-4AE8-DEA2-BFEC-541A17B93595}"/>
              </a:ext>
            </a:extLst>
          </p:cNvPr>
          <p:cNvSpPr>
            <a:spLocks noGrp="1"/>
          </p:cNvSpPr>
          <p:nvPr>
            <p:ph type="title"/>
          </p:nvPr>
        </p:nvSpPr>
        <p:spPr/>
        <p:txBody>
          <a:bodyPr/>
          <a:lstStyle/>
          <a:p>
            <a:r>
              <a:rPr lang="cs-CZ" dirty="0"/>
              <a:t>Zápočet</a:t>
            </a:r>
            <a:endParaRPr lang="en-US" dirty="0"/>
          </a:p>
        </p:txBody>
      </p:sp>
      <p:sp>
        <p:nvSpPr>
          <p:cNvPr id="3" name="Content Placeholder 2">
            <a:extLst>
              <a:ext uri="{FF2B5EF4-FFF2-40B4-BE49-F238E27FC236}">
                <a16:creationId xmlns:a16="http://schemas.microsoft.com/office/drawing/2014/main" id="{8BBA7DD5-FDA0-4505-2991-443050CC0625}"/>
              </a:ext>
            </a:extLst>
          </p:cNvPr>
          <p:cNvSpPr>
            <a:spLocks noGrp="1"/>
          </p:cNvSpPr>
          <p:nvPr>
            <p:ph idx="1"/>
          </p:nvPr>
        </p:nvSpPr>
        <p:spPr/>
        <p:txBody>
          <a:bodyPr/>
          <a:lstStyle/>
          <a:p>
            <a:pPr marL="457200" indent="-457200">
              <a:buFont typeface="Arial" panose="020B0604020202020204" pitchFamily="34" charset="0"/>
              <a:buChar char="•"/>
            </a:pPr>
            <a:r>
              <a:rPr lang="cs-CZ" dirty="0"/>
              <a:t>Vypracovaný a schválený semestrální projekt</a:t>
            </a:r>
          </a:p>
          <a:p>
            <a:pPr marL="457200" indent="-457200">
              <a:buFont typeface="Arial" panose="020B0604020202020204" pitchFamily="34" charset="0"/>
              <a:buChar char="•"/>
            </a:pPr>
            <a:r>
              <a:rPr lang="cs-CZ" dirty="0"/>
              <a:t>Aktivní účast ve cvičeních</a:t>
            </a:r>
          </a:p>
          <a:p>
            <a:pPr marL="457200" indent="-457200">
              <a:buFont typeface="Arial" panose="020B0604020202020204" pitchFamily="34" charset="0"/>
              <a:buChar char="•"/>
            </a:pPr>
            <a:r>
              <a:rPr lang="cs-CZ" dirty="0"/>
              <a:t>Maximálně 2 absence</a:t>
            </a:r>
            <a:endParaRPr lang="en-US" dirty="0"/>
          </a:p>
        </p:txBody>
      </p:sp>
    </p:spTree>
    <p:extLst>
      <p:ext uri="{BB962C8B-B14F-4D97-AF65-F5344CB8AC3E}">
        <p14:creationId xmlns:p14="http://schemas.microsoft.com/office/powerpoint/2010/main" val="2909579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61F9-8E1A-108B-560A-9623F4BCE37E}"/>
              </a:ext>
            </a:extLst>
          </p:cNvPr>
          <p:cNvSpPr>
            <a:spLocks noGrp="1"/>
          </p:cNvSpPr>
          <p:nvPr>
            <p:ph type="title"/>
          </p:nvPr>
        </p:nvSpPr>
        <p:spPr/>
        <p:txBody>
          <a:bodyPr/>
          <a:lstStyle/>
          <a:p>
            <a:r>
              <a:rPr lang="cs-CZ" dirty="0"/>
              <a:t>Statický výpočet</a:t>
            </a:r>
            <a:endParaRPr lang="en-US" dirty="0"/>
          </a:p>
        </p:txBody>
      </p:sp>
      <p:sp>
        <p:nvSpPr>
          <p:cNvPr id="3" name="Content Placeholder 2">
            <a:extLst>
              <a:ext uri="{FF2B5EF4-FFF2-40B4-BE49-F238E27FC236}">
                <a16:creationId xmlns:a16="http://schemas.microsoft.com/office/drawing/2014/main" id="{D59C86CA-8591-DB51-F5FA-C6C0DB9EE716}"/>
              </a:ext>
            </a:extLst>
          </p:cNvPr>
          <p:cNvSpPr>
            <a:spLocks noGrp="1"/>
          </p:cNvSpPr>
          <p:nvPr>
            <p:ph idx="1"/>
          </p:nvPr>
        </p:nvSpPr>
        <p:spPr>
          <a:xfrm>
            <a:off x="609600" y="1484784"/>
            <a:ext cx="6134472" cy="4641379"/>
          </a:xfrm>
        </p:spPr>
        <p:txBody>
          <a:bodyPr/>
          <a:lstStyle/>
          <a:p>
            <a:pPr marL="457200" indent="-457200">
              <a:buFont typeface="Arial" panose="020B0604020202020204" pitchFamily="34" charset="0"/>
              <a:buChar char="•"/>
            </a:pPr>
            <a:r>
              <a:rPr lang="cs-CZ" dirty="0"/>
              <a:t>Archivuje se desítky let</a:t>
            </a:r>
          </a:p>
          <a:p>
            <a:pPr marL="457200" indent="-457200">
              <a:buFont typeface="Arial" panose="020B0604020202020204" pitchFamily="34" charset="0"/>
              <a:buChar char="•"/>
            </a:pPr>
            <a:r>
              <a:rPr lang="cs-CZ" dirty="0"/>
              <a:t>Hodně obrázků</a:t>
            </a:r>
          </a:p>
          <a:p>
            <a:pPr marL="457200" indent="-457200">
              <a:buFont typeface="Arial" panose="020B0604020202020204" pitchFamily="34" charset="0"/>
              <a:buChar char="•"/>
            </a:pPr>
            <a:r>
              <a:rPr lang="cs-CZ" dirty="0"/>
              <a:t>Jasné, přehledné</a:t>
            </a:r>
          </a:p>
          <a:p>
            <a:pPr marL="457200" indent="-457200">
              <a:buFont typeface="Arial" panose="020B0604020202020204" pitchFamily="34" charset="0"/>
              <a:buChar char="•"/>
            </a:pPr>
            <a:r>
              <a:rPr lang="cs-CZ" dirty="0"/>
              <a:t>Návrh průřezu, geometrie</a:t>
            </a:r>
          </a:p>
          <a:p>
            <a:pPr marL="457200" indent="-457200">
              <a:buFont typeface="Arial" panose="020B0604020202020204" pitchFamily="34" charset="0"/>
              <a:buChar char="•"/>
            </a:pPr>
            <a:r>
              <a:rPr lang="cs-CZ" dirty="0"/>
              <a:t>Na jaké síly posuzuji</a:t>
            </a:r>
          </a:p>
          <a:p>
            <a:pPr marL="457200" indent="-457200">
              <a:buFont typeface="Arial" panose="020B0604020202020204" pitchFamily="34" charset="0"/>
              <a:buChar char="•"/>
            </a:pPr>
            <a:r>
              <a:rPr lang="cs-CZ" dirty="0"/>
              <a:t>Posudek, využití </a:t>
            </a:r>
          </a:p>
          <a:p>
            <a:pPr marL="457200" indent="-457200">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F0CCA177-7335-C31D-817A-24A7D07A14CD}"/>
              </a:ext>
            </a:extLst>
          </p:cNvPr>
          <p:cNvSpPr/>
          <p:nvPr/>
        </p:nvSpPr>
        <p:spPr>
          <a:xfrm>
            <a:off x="7320136" y="1484784"/>
            <a:ext cx="3168352" cy="468052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DB67C6F-882D-C9F0-6989-84DA3041D2DB}"/>
              </a:ext>
            </a:extLst>
          </p:cNvPr>
          <p:cNvCxnSpPr>
            <a:cxnSpLocks/>
          </p:cNvCxnSpPr>
          <p:nvPr/>
        </p:nvCxnSpPr>
        <p:spPr>
          <a:xfrm>
            <a:off x="8112224" y="1700808"/>
            <a:ext cx="0" cy="44644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492B683-329E-BA4C-1489-7A2AAD3D0DEB}"/>
              </a:ext>
            </a:extLst>
          </p:cNvPr>
          <p:cNvCxnSpPr>
            <a:cxnSpLocks/>
          </p:cNvCxnSpPr>
          <p:nvPr/>
        </p:nvCxnSpPr>
        <p:spPr>
          <a:xfrm>
            <a:off x="7320136" y="1700808"/>
            <a:ext cx="31683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peech Bubble: Rectangle with Corners Rounded 10">
            <a:extLst>
              <a:ext uri="{FF2B5EF4-FFF2-40B4-BE49-F238E27FC236}">
                <a16:creationId xmlns:a16="http://schemas.microsoft.com/office/drawing/2014/main" id="{35EBD3CF-05EB-2569-1BA3-0E2CD991A06F}"/>
              </a:ext>
            </a:extLst>
          </p:cNvPr>
          <p:cNvSpPr/>
          <p:nvPr/>
        </p:nvSpPr>
        <p:spPr>
          <a:xfrm>
            <a:off x="11036280" y="5085184"/>
            <a:ext cx="914400" cy="684656"/>
          </a:xfrm>
          <a:prstGeom prst="wedgeRoundRectCallout">
            <a:avLst>
              <a:gd name="adj1" fmla="val -122833"/>
              <a:gd name="adj2" fmla="val 8936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Číslo strany</a:t>
            </a:r>
            <a:endParaRPr lang="en-US" dirty="0"/>
          </a:p>
        </p:txBody>
      </p:sp>
      <p:sp>
        <p:nvSpPr>
          <p:cNvPr id="12" name="Speech Bubble: Rectangle with Corners Rounded 11">
            <a:extLst>
              <a:ext uri="{FF2B5EF4-FFF2-40B4-BE49-F238E27FC236}">
                <a16:creationId xmlns:a16="http://schemas.microsoft.com/office/drawing/2014/main" id="{3A1EDF13-0583-9F63-83E7-BDF6F21CD146}"/>
              </a:ext>
            </a:extLst>
          </p:cNvPr>
          <p:cNvSpPr/>
          <p:nvPr/>
        </p:nvSpPr>
        <p:spPr>
          <a:xfrm>
            <a:off x="10668000" y="692116"/>
            <a:ext cx="1116632" cy="396044"/>
          </a:xfrm>
          <a:prstGeom prst="wedgeRoundRectCallout">
            <a:avLst>
              <a:gd name="adj1" fmla="val -96628"/>
              <a:gd name="adj2" fmla="val 17637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Jméno</a:t>
            </a:r>
            <a:endParaRPr lang="en-US" dirty="0"/>
          </a:p>
        </p:txBody>
      </p:sp>
      <p:sp>
        <p:nvSpPr>
          <p:cNvPr id="14" name="Speech Bubble: Rectangle with Corners Rounded 13">
            <a:extLst>
              <a:ext uri="{FF2B5EF4-FFF2-40B4-BE49-F238E27FC236}">
                <a16:creationId xmlns:a16="http://schemas.microsoft.com/office/drawing/2014/main" id="{57264848-4A44-6D78-37E7-B045B6D316C2}"/>
              </a:ext>
            </a:extLst>
          </p:cNvPr>
          <p:cNvSpPr/>
          <p:nvPr/>
        </p:nvSpPr>
        <p:spPr>
          <a:xfrm>
            <a:off x="8256240" y="872716"/>
            <a:ext cx="1116632" cy="396044"/>
          </a:xfrm>
          <a:prstGeom prst="wedgeRoundRectCallout">
            <a:avLst>
              <a:gd name="adj1" fmla="val -93352"/>
              <a:gd name="adj2" fmla="val 13481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Kapitola</a:t>
            </a:r>
            <a:endParaRPr lang="en-US" dirty="0"/>
          </a:p>
        </p:txBody>
      </p:sp>
      <p:sp>
        <p:nvSpPr>
          <p:cNvPr id="15" name="Speech Bubble: Rectangle with Corners Rounded 14">
            <a:extLst>
              <a:ext uri="{FF2B5EF4-FFF2-40B4-BE49-F238E27FC236}">
                <a16:creationId xmlns:a16="http://schemas.microsoft.com/office/drawing/2014/main" id="{1B0C96F7-77C2-0738-8675-D2E1BE152E24}"/>
              </a:ext>
            </a:extLst>
          </p:cNvPr>
          <p:cNvSpPr/>
          <p:nvPr/>
        </p:nvSpPr>
        <p:spPr>
          <a:xfrm>
            <a:off x="5901336" y="4581128"/>
            <a:ext cx="1116632" cy="396044"/>
          </a:xfrm>
          <a:prstGeom prst="wedgeRoundRectCallout">
            <a:avLst>
              <a:gd name="adj1" fmla="val 108914"/>
              <a:gd name="adj2" fmla="val -22074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Obrázky</a:t>
            </a:r>
            <a:endParaRPr lang="en-US" dirty="0"/>
          </a:p>
        </p:txBody>
      </p:sp>
      <p:sp>
        <p:nvSpPr>
          <p:cNvPr id="16" name="Speech Bubble: Rectangle with Corners Rounded 15">
            <a:extLst>
              <a:ext uri="{FF2B5EF4-FFF2-40B4-BE49-F238E27FC236}">
                <a16:creationId xmlns:a16="http://schemas.microsoft.com/office/drawing/2014/main" id="{8906BF82-4B0D-02A7-7272-816E6D16B17A}"/>
              </a:ext>
            </a:extLst>
          </p:cNvPr>
          <p:cNvSpPr/>
          <p:nvPr/>
        </p:nvSpPr>
        <p:spPr>
          <a:xfrm>
            <a:off x="10722260" y="2690628"/>
            <a:ext cx="1228420" cy="994122"/>
          </a:xfrm>
          <a:prstGeom prst="wedgeRoundRectCallout">
            <a:avLst>
              <a:gd name="adj1" fmla="val -134598"/>
              <a:gd name="adj2" fmla="val 7490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Texty, návrhy a posudky</a:t>
            </a:r>
            <a:endParaRPr lang="en-US" dirty="0"/>
          </a:p>
        </p:txBody>
      </p:sp>
    </p:spTree>
    <p:extLst>
      <p:ext uri="{BB962C8B-B14F-4D97-AF65-F5344CB8AC3E}">
        <p14:creationId xmlns:p14="http://schemas.microsoft.com/office/powerpoint/2010/main" val="2921430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61F9-8E1A-108B-560A-9623F4BCE37E}"/>
              </a:ext>
            </a:extLst>
          </p:cNvPr>
          <p:cNvSpPr>
            <a:spLocks noGrp="1"/>
          </p:cNvSpPr>
          <p:nvPr>
            <p:ph type="title"/>
          </p:nvPr>
        </p:nvSpPr>
        <p:spPr/>
        <p:txBody>
          <a:bodyPr/>
          <a:lstStyle/>
          <a:p>
            <a:r>
              <a:rPr lang="cs-CZ" dirty="0"/>
              <a:t>Budu akceptovat</a:t>
            </a:r>
            <a:endParaRPr lang="en-US" dirty="0"/>
          </a:p>
        </p:txBody>
      </p:sp>
      <p:sp>
        <p:nvSpPr>
          <p:cNvPr id="3" name="Content Placeholder 2">
            <a:extLst>
              <a:ext uri="{FF2B5EF4-FFF2-40B4-BE49-F238E27FC236}">
                <a16:creationId xmlns:a16="http://schemas.microsoft.com/office/drawing/2014/main" id="{D59C86CA-8591-DB51-F5FA-C6C0DB9EE716}"/>
              </a:ext>
            </a:extLst>
          </p:cNvPr>
          <p:cNvSpPr>
            <a:spLocks noGrp="1"/>
          </p:cNvSpPr>
          <p:nvPr>
            <p:ph idx="1"/>
          </p:nvPr>
        </p:nvSpPr>
        <p:spPr>
          <a:xfrm>
            <a:off x="609600" y="1484784"/>
            <a:ext cx="6134472" cy="4641379"/>
          </a:xfrm>
        </p:spPr>
        <p:txBody>
          <a:bodyPr/>
          <a:lstStyle/>
          <a:p>
            <a:pPr marL="457200" indent="-457200">
              <a:buFont typeface="Arial" panose="020B0604020202020204" pitchFamily="34" charset="0"/>
              <a:buChar char="•"/>
            </a:pPr>
            <a:r>
              <a:rPr lang="cs-CZ" dirty="0"/>
              <a:t>Využití 50–100%</a:t>
            </a:r>
          </a:p>
          <a:p>
            <a:pPr marL="457200" indent="-457200">
              <a:buFont typeface="Arial" panose="020B0604020202020204" pitchFamily="34" charset="0"/>
              <a:buChar char="•"/>
            </a:pPr>
            <a:r>
              <a:rPr lang="cs-CZ" dirty="0"/>
              <a:t>Je přehledné</a:t>
            </a:r>
          </a:p>
          <a:p>
            <a:pPr marL="457200" indent="-457200">
              <a:buFont typeface="Arial" panose="020B0604020202020204" pitchFamily="34" charset="0"/>
              <a:buChar char="•"/>
            </a:pPr>
            <a:r>
              <a:rPr lang="cs-CZ" dirty="0"/>
              <a:t>Víte, co jste napsali</a:t>
            </a:r>
          </a:p>
          <a:p>
            <a:pPr marL="457200" indent="-457200">
              <a:buFont typeface="Arial" panose="020B0604020202020204" pitchFamily="34" charset="0"/>
              <a:buChar char="•"/>
            </a:pPr>
            <a:r>
              <a:rPr lang="cs-CZ" dirty="0"/>
              <a:t>Statické výpočty a výkres ve složce se jménem</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891245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61F9-8E1A-108B-560A-9623F4BCE37E}"/>
              </a:ext>
            </a:extLst>
          </p:cNvPr>
          <p:cNvSpPr>
            <a:spLocks noGrp="1"/>
          </p:cNvSpPr>
          <p:nvPr>
            <p:ph type="title"/>
          </p:nvPr>
        </p:nvSpPr>
        <p:spPr/>
        <p:txBody>
          <a:bodyPr/>
          <a:lstStyle/>
          <a:p>
            <a:r>
              <a:rPr lang="cs-CZ" dirty="0"/>
              <a:t>Tipy</a:t>
            </a:r>
            <a:endParaRPr lang="en-US" dirty="0"/>
          </a:p>
        </p:txBody>
      </p:sp>
      <p:sp>
        <p:nvSpPr>
          <p:cNvPr id="3" name="Content Placeholder 2">
            <a:extLst>
              <a:ext uri="{FF2B5EF4-FFF2-40B4-BE49-F238E27FC236}">
                <a16:creationId xmlns:a16="http://schemas.microsoft.com/office/drawing/2014/main" id="{D59C86CA-8591-DB51-F5FA-C6C0DB9EE716}"/>
              </a:ext>
            </a:extLst>
          </p:cNvPr>
          <p:cNvSpPr>
            <a:spLocks noGrp="1"/>
          </p:cNvSpPr>
          <p:nvPr>
            <p:ph idx="1"/>
          </p:nvPr>
        </p:nvSpPr>
        <p:spPr>
          <a:xfrm>
            <a:off x="609600" y="1484784"/>
            <a:ext cx="6134472" cy="4641379"/>
          </a:xfrm>
        </p:spPr>
        <p:txBody>
          <a:bodyPr/>
          <a:lstStyle/>
          <a:p>
            <a:pPr marL="457200" indent="-457200">
              <a:buFont typeface="Arial" panose="020B0604020202020204" pitchFamily="34" charset="0"/>
              <a:buChar char="•"/>
            </a:pPr>
            <a:r>
              <a:rPr lang="cs-CZ" dirty="0"/>
              <a:t>Už máme počítače:</a:t>
            </a:r>
          </a:p>
          <a:p>
            <a:pPr marL="1200150" lvl="1" indent="-457200">
              <a:buFont typeface="Arial" panose="020B0604020202020204" pitchFamily="34" charset="0"/>
              <a:buChar char="•"/>
            </a:pPr>
            <a:r>
              <a:rPr lang="cs-CZ" dirty="0"/>
              <a:t>Automatizace!</a:t>
            </a:r>
          </a:p>
          <a:p>
            <a:pPr marL="1200150" lvl="1" indent="-457200">
              <a:buFont typeface="Arial" panose="020B0604020202020204" pitchFamily="34" charset="0"/>
              <a:buChar char="•"/>
            </a:pPr>
            <a:r>
              <a:rPr lang="cs-CZ" dirty="0"/>
              <a:t>Excel</a:t>
            </a:r>
          </a:p>
          <a:p>
            <a:pPr marL="1200150" lvl="1" indent="-457200">
              <a:buFont typeface="Arial" panose="020B0604020202020204" pitchFamily="34" charset="0"/>
              <a:buChar char="•"/>
            </a:pPr>
            <a:r>
              <a:rPr lang="cs-CZ" dirty="0" err="1">
                <a:hlinkClick r:id="rId2"/>
              </a:rPr>
              <a:t>MathCAD</a:t>
            </a:r>
            <a:endParaRPr lang="cs-CZ" dirty="0"/>
          </a:p>
          <a:p>
            <a:pPr marL="1200150" lvl="1" indent="-457200">
              <a:buFont typeface="Arial" panose="020B0604020202020204" pitchFamily="34" charset="0"/>
              <a:buChar char="•"/>
            </a:pPr>
            <a:r>
              <a:rPr lang="cs-CZ" dirty="0">
                <a:hlinkClick r:id="rId3"/>
              </a:rPr>
              <a:t>Python in VS </a:t>
            </a:r>
            <a:r>
              <a:rPr lang="cs-CZ" dirty="0" err="1">
                <a:hlinkClick r:id="rId3"/>
              </a:rPr>
              <a:t>Code</a:t>
            </a:r>
            <a:endParaRPr lang="cs-CZ" dirty="0"/>
          </a:p>
          <a:p>
            <a:pPr marL="1200150" lvl="1" indent="-457200">
              <a:buFont typeface="Arial" panose="020B0604020202020204" pitchFamily="34" charset="0"/>
              <a:buChar char="•"/>
            </a:pPr>
            <a:r>
              <a:rPr lang="cs-CZ" dirty="0" err="1">
                <a:hlinkClick r:id="rId4"/>
              </a:rPr>
              <a:t>Handcalcs</a:t>
            </a:r>
            <a:endParaRPr lang="cs-CZ" dirty="0"/>
          </a:p>
          <a:p>
            <a:pPr marL="457200" indent="-457200">
              <a:buFont typeface="Arial" panose="020B0604020202020204" pitchFamily="34" charset="0"/>
              <a:buChar char="•"/>
            </a:pPr>
            <a:endParaRPr lang="cs-CZ"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645541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C0B06-4AE8-DEA2-BFEC-541A17B93595}"/>
              </a:ext>
            </a:extLst>
          </p:cNvPr>
          <p:cNvSpPr>
            <a:spLocks noGrp="1"/>
          </p:cNvSpPr>
          <p:nvPr>
            <p:ph type="title"/>
          </p:nvPr>
        </p:nvSpPr>
        <p:spPr/>
        <p:txBody>
          <a:bodyPr/>
          <a:lstStyle/>
          <a:p>
            <a:r>
              <a:rPr lang="cs-CZ" dirty="0"/>
              <a:t>Semestrální projekt – Patrové garáže</a:t>
            </a:r>
            <a:endParaRPr lang="en-US" dirty="0"/>
          </a:p>
        </p:txBody>
      </p:sp>
      <p:sp>
        <p:nvSpPr>
          <p:cNvPr id="3" name="Content Placeholder 2">
            <a:extLst>
              <a:ext uri="{FF2B5EF4-FFF2-40B4-BE49-F238E27FC236}">
                <a16:creationId xmlns:a16="http://schemas.microsoft.com/office/drawing/2014/main" id="{8BBA7DD5-FDA0-4505-2991-443050CC0625}"/>
              </a:ext>
            </a:extLst>
          </p:cNvPr>
          <p:cNvSpPr>
            <a:spLocks noGrp="1"/>
          </p:cNvSpPr>
          <p:nvPr>
            <p:ph idx="1"/>
          </p:nvPr>
        </p:nvSpPr>
        <p:spPr>
          <a:xfrm>
            <a:off x="609600" y="1484785"/>
            <a:ext cx="5414392" cy="4641379"/>
          </a:xfrm>
        </p:spPr>
        <p:txBody>
          <a:bodyPr/>
          <a:lstStyle/>
          <a:p>
            <a:pPr marL="457200" indent="-457200">
              <a:buFont typeface="Arial" panose="020B0604020202020204" pitchFamily="34" charset="0"/>
              <a:buChar char="•"/>
            </a:pPr>
            <a:r>
              <a:rPr lang="cs-CZ" sz="2400" b="1" dirty="0"/>
              <a:t>Dispozice</a:t>
            </a:r>
          </a:p>
          <a:p>
            <a:pPr marL="457200" indent="-457200">
              <a:buFont typeface="Arial" panose="020B0604020202020204" pitchFamily="34" charset="0"/>
              <a:buChar char="•"/>
            </a:pPr>
            <a:r>
              <a:rPr lang="cs-CZ" sz="2400" dirty="0"/>
              <a:t>Střešní konstrukce</a:t>
            </a:r>
          </a:p>
          <a:p>
            <a:pPr marL="457200" indent="-457200">
              <a:buFont typeface="Arial" panose="020B0604020202020204" pitchFamily="34" charset="0"/>
              <a:buChar char="•"/>
            </a:pPr>
            <a:r>
              <a:rPr lang="cs-CZ" sz="2400" dirty="0"/>
              <a:t>Stropní konstrukce - spřažená stropnice</a:t>
            </a:r>
          </a:p>
          <a:p>
            <a:pPr marL="457200" indent="-457200">
              <a:buFont typeface="Arial" panose="020B0604020202020204" pitchFamily="34" charset="0"/>
              <a:buChar char="•"/>
            </a:pPr>
            <a:r>
              <a:rPr lang="cs-CZ" sz="2400" dirty="0"/>
              <a:t>Stropní konstrukce - prolamovaný průvlak</a:t>
            </a:r>
          </a:p>
          <a:p>
            <a:pPr marL="457200" indent="-457200">
              <a:buFont typeface="Arial" panose="020B0604020202020204" pitchFamily="34" charset="0"/>
              <a:buChar char="•"/>
            </a:pPr>
            <a:r>
              <a:rPr lang="cs-CZ" sz="2400" dirty="0"/>
              <a:t>Plnostěnný sloup</a:t>
            </a:r>
          </a:p>
          <a:p>
            <a:pPr marL="457200" indent="-457200">
              <a:buFont typeface="Arial" panose="020B0604020202020204" pitchFamily="34" charset="0"/>
              <a:buChar char="•"/>
            </a:pPr>
            <a:r>
              <a:rPr lang="cs-CZ" sz="2400" dirty="0"/>
              <a:t>Přípoje stropnice a průvlaku</a:t>
            </a:r>
          </a:p>
          <a:p>
            <a:pPr marL="457200" indent="-457200">
              <a:buFont typeface="Arial" panose="020B0604020202020204" pitchFamily="34" charset="0"/>
              <a:buChar char="•"/>
            </a:pPr>
            <a:r>
              <a:rPr lang="cs-CZ" sz="2400" dirty="0"/>
              <a:t>Příhradová ztužidla</a:t>
            </a:r>
          </a:p>
          <a:p>
            <a:pPr marL="457200" indent="-457200">
              <a:buFont typeface="Arial" panose="020B0604020202020204" pitchFamily="34" charset="0"/>
              <a:buChar char="•"/>
            </a:pPr>
            <a:r>
              <a:rPr lang="cs-CZ" sz="2400" dirty="0"/>
              <a:t>Patka sloupu</a:t>
            </a:r>
          </a:p>
          <a:p>
            <a:pPr marL="457200" indent="-457200">
              <a:buFont typeface="Arial" panose="020B0604020202020204" pitchFamily="34" charset="0"/>
              <a:buChar char="•"/>
            </a:pPr>
            <a:endParaRPr lang="en-US" dirty="0"/>
          </a:p>
        </p:txBody>
      </p:sp>
      <p:sp>
        <p:nvSpPr>
          <p:cNvPr id="4" name="Content Placeholder 2">
            <a:extLst>
              <a:ext uri="{FF2B5EF4-FFF2-40B4-BE49-F238E27FC236}">
                <a16:creationId xmlns:a16="http://schemas.microsoft.com/office/drawing/2014/main" id="{6509154D-5C56-5926-9DC1-113D532C3587}"/>
              </a:ext>
            </a:extLst>
          </p:cNvPr>
          <p:cNvSpPr txBox="1">
            <a:spLocks/>
          </p:cNvSpPr>
          <p:nvPr/>
        </p:nvSpPr>
        <p:spPr>
          <a:xfrm>
            <a:off x="6528048" y="1484785"/>
            <a:ext cx="5414392" cy="4641379"/>
          </a:xfrm>
          <a:prstGeom prst="rect">
            <a:avLst/>
          </a:prstGeom>
        </p:spPr>
        <p:txBody>
          <a:bodyPr/>
          <a:lstStyle>
            <a:lvl1pPr marL="0" indent="0" algn="l" defTabSz="914400" rtl="0" eaLnBrk="1" latinLnBrk="0" hangingPunct="1">
              <a:spcBef>
                <a:spcPct val="20000"/>
              </a:spcBef>
              <a:buFont typeface="Wingdings" panose="05000000000000000000" pitchFamily="2" charset="2"/>
              <a:buNone/>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dirty="0"/>
              <a:t>Harmonogram</a:t>
            </a:r>
          </a:p>
          <a:p>
            <a:endParaRPr lang="cs-CZ" dirty="0"/>
          </a:p>
        </p:txBody>
      </p:sp>
      <p:graphicFrame>
        <p:nvGraphicFramePr>
          <p:cNvPr id="5" name="Table 4">
            <a:extLst>
              <a:ext uri="{FF2B5EF4-FFF2-40B4-BE49-F238E27FC236}">
                <a16:creationId xmlns:a16="http://schemas.microsoft.com/office/drawing/2014/main" id="{FA80A1C9-3C5C-F9AE-2D52-7378A844457F}"/>
              </a:ext>
            </a:extLst>
          </p:cNvPr>
          <p:cNvGraphicFramePr>
            <a:graphicFrameLocks noGrp="1"/>
          </p:cNvGraphicFramePr>
          <p:nvPr>
            <p:extLst>
              <p:ext uri="{D42A27DB-BD31-4B8C-83A1-F6EECF244321}">
                <p14:modId xmlns:p14="http://schemas.microsoft.com/office/powerpoint/2010/main" val="3965124859"/>
              </p:ext>
            </p:extLst>
          </p:nvPr>
        </p:nvGraphicFramePr>
        <p:xfrm>
          <a:off x="6575280" y="2033737"/>
          <a:ext cx="5414392" cy="4203576"/>
        </p:xfrm>
        <a:graphic>
          <a:graphicData uri="http://schemas.openxmlformats.org/drawingml/2006/table">
            <a:tbl>
              <a:tblPr>
                <a:tableStyleId>{5C22544A-7EE6-4342-B048-85BDC9FD1C3A}</a:tableStyleId>
              </a:tblPr>
              <a:tblGrid>
                <a:gridCol w="888872">
                  <a:extLst>
                    <a:ext uri="{9D8B030D-6E8A-4147-A177-3AD203B41FA5}">
                      <a16:colId xmlns:a16="http://schemas.microsoft.com/office/drawing/2014/main" val="42493373"/>
                    </a:ext>
                  </a:extLst>
                </a:gridCol>
                <a:gridCol w="4525520">
                  <a:extLst>
                    <a:ext uri="{9D8B030D-6E8A-4147-A177-3AD203B41FA5}">
                      <a16:colId xmlns:a16="http://schemas.microsoft.com/office/drawing/2014/main" val="3491423515"/>
                    </a:ext>
                  </a:extLst>
                </a:gridCol>
              </a:tblGrid>
              <a:tr h="323352">
                <a:tc>
                  <a:txBody>
                    <a:bodyPr/>
                    <a:lstStyle/>
                    <a:p>
                      <a:pPr algn="r" fontAlgn="b"/>
                      <a:r>
                        <a:rPr lang="cs-CZ" sz="1800" u="none" strike="noStrike" noProof="0" dirty="0">
                          <a:effectLst/>
                        </a:rPr>
                        <a:t>9/19 </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rgbClr val="658D1B">
                        <a:alpha val="20000"/>
                      </a:srgbClr>
                    </a:solidFill>
                  </a:tcPr>
                </a:tc>
                <a:tc>
                  <a:txBody>
                    <a:bodyPr/>
                    <a:lstStyle/>
                    <a:p>
                      <a:pPr algn="l" fontAlgn="b"/>
                      <a:r>
                        <a:rPr lang="cs-CZ" sz="1800" u="none" strike="noStrike" noProof="0" dirty="0">
                          <a:effectLst/>
                        </a:rPr>
                        <a:t>Dispozice</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rgbClr val="658D1B">
                        <a:alpha val="20000"/>
                      </a:srgbClr>
                    </a:solidFill>
                  </a:tcPr>
                </a:tc>
                <a:extLst>
                  <a:ext uri="{0D108BD9-81ED-4DB2-BD59-A6C34878D82A}">
                    <a16:rowId xmlns:a16="http://schemas.microsoft.com/office/drawing/2014/main" val="2317236138"/>
                  </a:ext>
                </a:extLst>
              </a:tr>
              <a:tr h="323352">
                <a:tc>
                  <a:txBody>
                    <a:bodyPr/>
                    <a:lstStyle/>
                    <a:p>
                      <a:pPr algn="r" fontAlgn="b"/>
                      <a:r>
                        <a:rPr lang="cs-CZ" sz="1800" u="none" strike="noStrike" noProof="0" dirty="0">
                          <a:effectLst/>
                        </a:rPr>
                        <a:t>9/26 </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rgbClr val="658D1B">
                        <a:alpha val="20000"/>
                      </a:srgbClr>
                    </a:solidFill>
                  </a:tcPr>
                </a:tc>
                <a:tc>
                  <a:txBody>
                    <a:bodyPr/>
                    <a:lstStyle/>
                    <a:p>
                      <a:pPr algn="l" fontAlgn="b"/>
                      <a:r>
                        <a:rPr lang="cs-CZ" sz="1800" u="none" strike="noStrike" noProof="0" dirty="0">
                          <a:effectLst/>
                        </a:rPr>
                        <a:t>Střešní konstrukce</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rgbClr val="658D1B">
                        <a:alpha val="20000"/>
                      </a:srgbClr>
                    </a:solidFill>
                  </a:tcPr>
                </a:tc>
                <a:extLst>
                  <a:ext uri="{0D108BD9-81ED-4DB2-BD59-A6C34878D82A}">
                    <a16:rowId xmlns:a16="http://schemas.microsoft.com/office/drawing/2014/main" val="2908395296"/>
                  </a:ext>
                </a:extLst>
              </a:tr>
              <a:tr h="323352">
                <a:tc>
                  <a:txBody>
                    <a:bodyPr/>
                    <a:lstStyle/>
                    <a:p>
                      <a:pPr algn="r" fontAlgn="b"/>
                      <a:r>
                        <a:rPr lang="cs-CZ" sz="1800" u="none" strike="noStrike" noProof="0" dirty="0">
                          <a:effectLst/>
                        </a:rPr>
                        <a:t>10/3 </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rgbClr val="658D1B">
                        <a:alpha val="20000"/>
                      </a:srgbClr>
                    </a:solidFill>
                  </a:tcPr>
                </a:tc>
                <a:tc>
                  <a:txBody>
                    <a:bodyPr/>
                    <a:lstStyle/>
                    <a:p>
                      <a:pPr algn="l" fontAlgn="b"/>
                      <a:r>
                        <a:rPr lang="cs-CZ" sz="1800" u="none" strike="noStrike" noProof="0" dirty="0">
                          <a:effectLst/>
                        </a:rPr>
                        <a:t>Stropní konstrukce - spřažená stropnice</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rgbClr val="658D1B">
                        <a:alpha val="20000"/>
                      </a:srgbClr>
                    </a:solidFill>
                  </a:tcPr>
                </a:tc>
                <a:extLst>
                  <a:ext uri="{0D108BD9-81ED-4DB2-BD59-A6C34878D82A}">
                    <a16:rowId xmlns:a16="http://schemas.microsoft.com/office/drawing/2014/main" val="3066063842"/>
                  </a:ext>
                </a:extLst>
              </a:tr>
              <a:tr h="323352">
                <a:tc>
                  <a:txBody>
                    <a:bodyPr/>
                    <a:lstStyle/>
                    <a:p>
                      <a:pPr algn="r" fontAlgn="b"/>
                      <a:r>
                        <a:rPr lang="cs-CZ" sz="1800" u="none" strike="noStrike" noProof="0" dirty="0">
                          <a:effectLst/>
                        </a:rPr>
                        <a:t>10/10 </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chemeClr val="accent1">
                        <a:tint val="20000"/>
                        <a:alpha val="20000"/>
                      </a:schemeClr>
                    </a:solidFill>
                  </a:tcPr>
                </a:tc>
                <a:tc>
                  <a:txBody>
                    <a:bodyPr/>
                    <a:lstStyle/>
                    <a:p>
                      <a:pPr algn="l" fontAlgn="b"/>
                      <a:r>
                        <a:rPr lang="cs-CZ" sz="1800" u="none" strike="noStrike" noProof="0" dirty="0">
                          <a:effectLst/>
                        </a:rPr>
                        <a:t>Konzultace</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chemeClr val="accent1">
                        <a:tint val="20000"/>
                        <a:alpha val="20000"/>
                      </a:schemeClr>
                    </a:solidFill>
                  </a:tcPr>
                </a:tc>
                <a:extLst>
                  <a:ext uri="{0D108BD9-81ED-4DB2-BD59-A6C34878D82A}">
                    <a16:rowId xmlns:a16="http://schemas.microsoft.com/office/drawing/2014/main" val="1690577780"/>
                  </a:ext>
                </a:extLst>
              </a:tr>
              <a:tr h="323352">
                <a:tc>
                  <a:txBody>
                    <a:bodyPr/>
                    <a:lstStyle/>
                    <a:p>
                      <a:pPr algn="r" fontAlgn="b"/>
                      <a:r>
                        <a:rPr lang="cs-CZ" sz="1800" u="none" strike="noStrike" noProof="0" dirty="0">
                          <a:effectLst/>
                        </a:rPr>
                        <a:t>10/17 </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rgbClr val="658D1B">
                        <a:alpha val="20000"/>
                      </a:srgbClr>
                    </a:solidFill>
                  </a:tcPr>
                </a:tc>
                <a:tc>
                  <a:txBody>
                    <a:bodyPr/>
                    <a:lstStyle/>
                    <a:p>
                      <a:pPr algn="l" fontAlgn="b"/>
                      <a:r>
                        <a:rPr lang="cs-CZ" sz="1800" u="none" strike="noStrike" noProof="0" dirty="0">
                          <a:effectLst/>
                        </a:rPr>
                        <a:t>Stropní konstrukce - prolamovaný průvlak</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rgbClr val="658D1B">
                        <a:alpha val="20000"/>
                      </a:srgbClr>
                    </a:solidFill>
                  </a:tcPr>
                </a:tc>
                <a:extLst>
                  <a:ext uri="{0D108BD9-81ED-4DB2-BD59-A6C34878D82A}">
                    <a16:rowId xmlns:a16="http://schemas.microsoft.com/office/drawing/2014/main" val="120237932"/>
                  </a:ext>
                </a:extLst>
              </a:tr>
              <a:tr h="323352">
                <a:tc>
                  <a:txBody>
                    <a:bodyPr/>
                    <a:lstStyle/>
                    <a:p>
                      <a:pPr algn="r" fontAlgn="b"/>
                      <a:r>
                        <a:rPr lang="cs-CZ" sz="1800" u="none" strike="noStrike" noProof="0" dirty="0">
                          <a:effectLst/>
                        </a:rPr>
                        <a:t>10/24 </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rgbClr val="658D1B">
                        <a:alpha val="20000"/>
                      </a:srgbClr>
                    </a:solidFill>
                  </a:tcPr>
                </a:tc>
                <a:tc>
                  <a:txBody>
                    <a:bodyPr/>
                    <a:lstStyle/>
                    <a:p>
                      <a:pPr algn="l" fontAlgn="b"/>
                      <a:r>
                        <a:rPr lang="cs-CZ" sz="1800" u="none" strike="noStrike" noProof="0" dirty="0">
                          <a:effectLst/>
                        </a:rPr>
                        <a:t>Sloup</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rgbClr val="658D1B">
                        <a:alpha val="20000"/>
                      </a:srgbClr>
                    </a:solidFill>
                  </a:tcPr>
                </a:tc>
                <a:extLst>
                  <a:ext uri="{0D108BD9-81ED-4DB2-BD59-A6C34878D82A}">
                    <a16:rowId xmlns:a16="http://schemas.microsoft.com/office/drawing/2014/main" val="1233687100"/>
                  </a:ext>
                </a:extLst>
              </a:tr>
              <a:tr h="323352">
                <a:tc>
                  <a:txBody>
                    <a:bodyPr/>
                    <a:lstStyle/>
                    <a:p>
                      <a:pPr algn="r" fontAlgn="b"/>
                      <a:r>
                        <a:rPr lang="cs-CZ" sz="1800" u="none" strike="noStrike" noProof="0" dirty="0">
                          <a:effectLst/>
                        </a:rPr>
                        <a:t>10/31 </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rgbClr val="658D1B">
                        <a:alpha val="20000"/>
                      </a:srgbClr>
                    </a:solidFill>
                  </a:tcPr>
                </a:tc>
                <a:tc>
                  <a:txBody>
                    <a:bodyPr/>
                    <a:lstStyle/>
                    <a:p>
                      <a:pPr algn="l" fontAlgn="b"/>
                      <a:r>
                        <a:rPr lang="cs-CZ" sz="1800" u="none" strike="noStrike" noProof="0" dirty="0">
                          <a:effectLst/>
                        </a:rPr>
                        <a:t>Přípoje stropnice a průvlaku</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rgbClr val="658D1B">
                        <a:alpha val="20000"/>
                      </a:srgbClr>
                    </a:solidFill>
                  </a:tcPr>
                </a:tc>
                <a:extLst>
                  <a:ext uri="{0D108BD9-81ED-4DB2-BD59-A6C34878D82A}">
                    <a16:rowId xmlns:a16="http://schemas.microsoft.com/office/drawing/2014/main" val="3017674539"/>
                  </a:ext>
                </a:extLst>
              </a:tr>
              <a:tr h="323352">
                <a:tc>
                  <a:txBody>
                    <a:bodyPr/>
                    <a:lstStyle/>
                    <a:p>
                      <a:pPr algn="r" fontAlgn="b"/>
                      <a:r>
                        <a:rPr lang="cs-CZ" sz="1800" u="none" strike="noStrike" noProof="0" dirty="0">
                          <a:effectLst/>
                        </a:rPr>
                        <a:t>11/7 </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chemeClr val="accent1">
                        <a:tint val="20000"/>
                        <a:alpha val="20000"/>
                      </a:schemeClr>
                    </a:solidFill>
                  </a:tcPr>
                </a:tc>
                <a:tc>
                  <a:txBody>
                    <a:bodyPr/>
                    <a:lstStyle/>
                    <a:p>
                      <a:pPr algn="l" fontAlgn="b"/>
                      <a:r>
                        <a:rPr lang="cs-CZ" sz="1800" u="none" strike="noStrike" noProof="0" dirty="0">
                          <a:effectLst/>
                        </a:rPr>
                        <a:t>Zrušeno</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chemeClr val="accent1">
                        <a:tint val="20000"/>
                        <a:alpha val="20000"/>
                      </a:schemeClr>
                    </a:solidFill>
                  </a:tcPr>
                </a:tc>
                <a:extLst>
                  <a:ext uri="{0D108BD9-81ED-4DB2-BD59-A6C34878D82A}">
                    <a16:rowId xmlns:a16="http://schemas.microsoft.com/office/drawing/2014/main" val="2038259818"/>
                  </a:ext>
                </a:extLst>
              </a:tr>
              <a:tr h="323352">
                <a:tc>
                  <a:txBody>
                    <a:bodyPr/>
                    <a:lstStyle/>
                    <a:p>
                      <a:pPr algn="r" fontAlgn="b"/>
                      <a:r>
                        <a:rPr lang="cs-CZ" sz="1800" u="none" strike="noStrike" noProof="0" dirty="0">
                          <a:effectLst/>
                        </a:rPr>
                        <a:t>11/14 </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chemeClr val="accent1">
                        <a:tint val="20000"/>
                        <a:alpha val="20000"/>
                      </a:schemeClr>
                    </a:solidFill>
                  </a:tcPr>
                </a:tc>
                <a:tc>
                  <a:txBody>
                    <a:bodyPr/>
                    <a:lstStyle/>
                    <a:p>
                      <a:pPr algn="l" fontAlgn="b"/>
                      <a:r>
                        <a:rPr lang="cs-CZ" sz="1800" u="none" strike="noStrike" noProof="0" dirty="0">
                          <a:effectLst/>
                        </a:rPr>
                        <a:t>Konzultace - Přesunout na pondělí/úterý?</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chemeClr val="accent1">
                        <a:tint val="20000"/>
                        <a:alpha val="20000"/>
                      </a:schemeClr>
                    </a:solidFill>
                  </a:tcPr>
                </a:tc>
                <a:extLst>
                  <a:ext uri="{0D108BD9-81ED-4DB2-BD59-A6C34878D82A}">
                    <a16:rowId xmlns:a16="http://schemas.microsoft.com/office/drawing/2014/main" val="1855268734"/>
                  </a:ext>
                </a:extLst>
              </a:tr>
              <a:tr h="323352">
                <a:tc>
                  <a:txBody>
                    <a:bodyPr/>
                    <a:lstStyle/>
                    <a:p>
                      <a:pPr algn="r" fontAlgn="b"/>
                      <a:r>
                        <a:rPr lang="cs-CZ" sz="1800" u="none" strike="noStrike" noProof="0" dirty="0">
                          <a:effectLst/>
                        </a:rPr>
                        <a:t>11/21 </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rgbClr val="658D1B">
                        <a:alpha val="20000"/>
                      </a:srgbClr>
                    </a:solidFill>
                  </a:tcPr>
                </a:tc>
                <a:tc>
                  <a:txBody>
                    <a:bodyPr/>
                    <a:lstStyle/>
                    <a:p>
                      <a:pPr algn="l" fontAlgn="b"/>
                      <a:r>
                        <a:rPr lang="cs-CZ" sz="1800" u="none" strike="noStrike" noProof="0" dirty="0">
                          <a:effectLst/>
                        </a:rPr>
                        <a:t>Ztužidla</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rgbClr val="658D1B">
                        <a:alpha val="20000"/>
                      </a:srgbClr>
                    </a:solidFill>
                  </a:tcPr>
                </a:tc>
                <a:extLst>
                  <a:ext uri="{0D108BD9-81ED-4DB2-BD59-A6C34878D82A}">
                    <a16:rowId xmlns:a16="http://schemas.microsoft.com/office/drawing/2014/main" val="92064286"/>
                  </a:ext>
                </a:extLst>
              </a:tr>
              <a:tr h="323352">
                <a:tc>
                  <a:txBody>
                    <a:bodyPr/>
                    <a:lstStyle/>
                    <a:p>
                      <a:pPr algn="r" fontAlgn="b"/>
                      <a:r>
                        <a:rPr lang="cs-CZ" sz="1800" u="none" strike="noStrike" noProof="0" dirty="0">
                          <a:effectLst/>
                        </a:rPr>
                        <a:t>11/28 </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rgbClr val="658D1B">
                        <a:alpha val="20000"/>
                      </a:srgbClr>
                    </a:solidFill>
                  </a:tcPr>
                </a:tc>
                <a:tc>
                  <a:txBody>
                    <a:bodyPr/>
                    <a:lstStyle/>
                    <a:p>
                      <a:pPr algn="l" fontAlgn="b"/>
                      <a:r>
                        <a:rPr lang="cs-CZ" sz="1800" u="none" strike="noStrike" noProof="0" dirty="0">
                          <a:effectLst/>
                        </a:rPr>
                        <a:t>Patka</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rgbClr val="658D1B">
                        <a:alpha val="20000"/>
                      </a:srgbClr>
                    </a:solidFill>
                  </a:tcPr>
                </a:tc>
                <a:extLst>
                  <a:ext uri="{0D108BD9-81ED-4DB2-BD59-A6C34878D82A}">
                    <a16:rowId xmlns:a16="http://schemas.microsoft.com/office/drawing/2014/main" val="1275165613"/>
                  </a:ext>
                </a:extLst>
              </a:tr>
              <a:tr h="323352">
                <a:tc>
                  <a:txBody>
                    <a:bodyPr/>
                    <a:lstStyle/>
                    <a:p>
                      <a:pPr algn="r" fontAlgn="b"/>
                      <a:r>
                        <a:rPr lang="cs-CZ" sz="1800" u="none" strike="noStrike" noProof="0" dirty="0">
                          <a:effectLst/>
                        </a:rPr>
                        <a:t>12/5 </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chemeClr val="accent1">
                        <a:tint val="20000"/>
                        <a:alpha val="20000"/>
                      </a:schemeClr>
                    </a:solidFill>
                  </a:tcPr>
                </a:tc>
                <a:tc>
                  <a:txBody>
                    <a:bodyPr/>
                    <a:lstStyle/>
                    <a:p>
                      <a:pPr algn="l" fontAlgn="b"/>
                      <a:r>
                        <a:rPr lang="cs-CZ" sz="1800" u="none" strike="noStrike" noProof="0" dirty="0">
                          <a:effectLst/>
                        </a:rPr>
                        <a:t>Konzultace</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chemeClr val="accent1">
                        <a:tint val="20000"/>
                        <a:alpha val="20000"/>
                      </a:schemeClr>
                    </a:solidFill>
                  </a:tcPr>
                </a:tc>
                <a:extLst>
                  <a:ext uri="{0D108BD9-81ED-4DB2-BD59-A6C34878D82A}">
                    <a16:rowId xmlns:a16="http://schemas.microsoft.com/office/drawing/2014/main" val="2364241089"/>
                  </a:ext>
                </a:extLst>
              </a:tr>
              <a:tr h="323352">
                <a:tc>
                  <a:txBody>
                    <a:bodyPr/>
                    <a:lstStyle/>
                    <a:p>
                      <a:pPr algn="r" fontAlgn="b"/>
                      <a:r>
                        <a:rPr lang="cs-CZ" sz="1800" u="none" strike="noStrike" noProof="0" dirty="0">
                          <a:effectLst/>
                        </a:rPr>
                        <a:t>12/12 </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chemeClr val="accent1">
                        <a:tint val="20000"/>
                        <a:alpha val="20000"/>
                      </a:schemeClr>
                    </a:solidFill>
                  </a:tcPr>
                </a:tc>
                <a:tc>
                  <a:txBody>
                    <a:bodyPr/>
                    <a:lstStyle/>
                    <a:p>
                      <a:pPr algn="l" fontAlgn="b"/>
                      <a:r>
                        <a:rPr lang="cs-CZ" sz="1800" u="none" strike="noStrike" noProof="0" dirty="0" err="1">
                          <a:effectLst/>
                        </a:rPr>
                        <a:t>Konzultace+Zápočet</a:t>
                      </a:r>
                      <a:endParaRPr lang="cs-CZ" sz="1800" b="0" i="0" u="none" strike="noStrike" noProof="0" dirty="0">
                        <a:solidFill>
                          <a:srgbClr val="000000"/>
                        </a:solidFill>
                        <a:effectLst/>
                        <a:latin typeface="Calibri" panose="020F0502020204030204" pitchFamily="34" charset="0"/>
                      </a:endParaRPr>
                    </a:p>
                  </a:txBody>
                  <a:tcPr marL="7036" marR="7036" marT="7036" marB="0" anchor="b">
                    <a:solidFill>
                      <a:schemeClr val="accent1">
                        <a:tint val="20000"/>
                        <a:alpha val="20000"/>
                      </a:schemeClr>
                    </a:solidFill>
                  </a:tcPr>
                </a:tc>
                <a:extLst>
                  <a:ext uri="{0D108BD9-81ED-4DB2-BD59-A6C34878D82A}">
                    <a16:rowId xmlns:a16="http://schemas.microsoft.com/office/drawing/2014/main" val="3458162291"/>
                  </a:ext>
                </a:extLst>
              </a:tr>
            </a:tbl>
          </a:graphicData>
        </a:graphic>
      </p:graphicFrame>
    </p:spTree>
    <p:extLst>
      <p:ext uri="{BB962C8B-B14F-4D97-AF65-F5344CB8AC3E}">
        <p14:creationId xmlns:p14="http://schemas.microsoft.com/office/powerpoint/2010/main" val="2627949971"/>
      </p:ext>
    </p:extLst>
  </p:cSld>
  <p:clrMapOvr>
    <a:masterClrMapping/>
  </p:clrMapOvr>
</p:sld>
</file>

<file path=ppt/theme/theme1.xml><?xml version="1.0" encoding="utf-8"?>
<a:theme xmlns:a="http://schemas.openxmlformats.org/drawingml/2006/main" name="Motiv systému Office">
  <a:themeElements>
    <a:clrScheme name="VUT">
      <a:dk1>
        <a:srgbClr val="000000"/>
      </a:dk1>
      <a:lt1>
        <a:srgbClr val="FFFFFF"/>
      </a:lt1>
      <a:dk2>
        <a:srgbClr val="595959"/>
      </a:dk2>
      <a:lt2>
        <a:srgbClr val="F1F5F5"/>
      </a:lt2>
      <a:accent1>
        <a:srgbClr val="C00000"/>
      </a:accent1>
      <a:accent2>
        <a:srgbClr val="FF0000"/>
      </a:accent2>
      <a:accent3>
        <a:srgbClr val="FFC000"/>
      </a:accent3>
      <a:accent4>
        <a:srgbClr val="FFFF00"/>
      </a:accent4>
      <a:accent5>
        <a:srgbClr val="B0F0C1"/>
      </a:accent5>
      <a:accent6>
        <a:srgbClr val="92CDDC"/>
      </a:accent6>
      <a:hlink>
        <a:srgbClr val="31859B"/>
      </a:hlink>
      <a:folHlink>
        <a:srgbClr val="205867"/>
      </a:folHlink>
    </a:clrScheme>
    <a:fontScheme name="VUT">
      <a:majorFont>
        <a:latin typeface="Arial Black"/>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622D1BFAF5F44F85D35E69B0B30D79" ma:contentTypeVersion="13" ma:contentTypeDescription="Create a new document." ma:contentTypeScope="" ma:versionID="2d9aec797481ff8219a35c23df20c85d">
  <xsd:schema xmlns:xsd="http://www.w3.org/2001/XMLSchema" xmlns:xs="http://www.w3.org/2001/XMLSchema" xmlns:p="http://schemas.microsoft.com/office/2006/metadata/properties" xmlns:ns2="8105bf9c-1805-4ff7-8334-bbb2af79fc35" xmlns:ns3="aa9b80a4-2691-4765-9533-82ab4a6eb616" targetNamespace="http://schemas.microsoft.com/office/2006/metadata/properties" ma:root="true" ma:fieldsID="2f6fd967ce6c39382fbb310ecc7d2103" ns2:_="" ns3:_="">
    <xsd:import namespace="8105bf9c-1805-4ff7-8334-bbb2af79fc35"/>
    <xsd:import namespace="aa9b80a4-2691-4765-9533-82ab4a6eb6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05bf9c-1805-4ff7-8334-bbb2af79f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9b80a4-2691-4765-9533-82ab4a6eb61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067ED0-22FE-4709-9794-F841898DD1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05bf9c-1805-4ff7-8334-bbb2af79fc35"/>
    <ds:schemaRef ds:uri="aa9b80a4-2691-4765-9533-82ab4a6eb6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B27EF7-B385-422E-B64A-6AE743D0E964}">
  <ds:schemaRefs>
    <ds:schemaRef ds:uri="http://schemas.microsoft.com/sharepoint/v3/contenttype/forms"/>
  </ds:schemaRefs>
</ds:datastoreItem>
</file>

<file path=customXml/itemProps3.xml><?xml version="1.0" encoding="utf-8"?>
<ds:datastoreItem xmlns:ds="http://schemas.openxmlformats.org/officeDocument/2006/customXml" ds:itemID="{9C4648B6-8DDD-42FA-B3C8-9C0989E09A36}">
  <ds:schemaRefs>
    <ds:schemaRef ds:uri="http://schemas.openxmlformats.org/package/2006/metadata/core-properties"/>
    <ds:schemaRef ds:uri="http://schemas.microsoft.com/office/2006/documentManagement/types"/>
    <ds:schemaRef ds:uri="http://purl.org/dc/terms/"/>
    <ds:schemaRef ds:uri="http://purl.org/dc/elements/1.1/"/>
    <ds:schemaRef ds:uri="http://purl.org/dc/dcmitype/"/>
    <ds:schemaRef ds:uri="http://schemas.microsoft.com/office/2006/metadata/properties"/>
    <ds:schemaRef ds:uri="aa9b80a4-2691-4765-9533-82ab4a6eb616"/>
    <ds:schemaRef ds:uri="http://schemas.microsoft.com/office/infopath/2007/PartnerControls"/>
    <ds:schemaRef ds:uri="8105bf9c-1805-4ff7-8334-bbb2af79fc3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23542</TotalTime>
  <Words>1565</Words>
  <Application>Microsoft Office PowerPoint</Application>
  <PresentationFormat>Widescreen</PresentationFormat>
  <Paragraphs>254</Paragraphs>
  <Slides>29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Cambria Math</vt:lpstr>
      <vt:lpstr>Noto Sans</vt:lpstr>
      <vt:lpstr>Wingdings</vt:lpstr>
      <vt:lpstr>Motiv systému Office</vt:lpstr>
      <vt:lpstr>Kovové konstrukce II</vt:lpstr>
      <vt:lpstr>Prezentuje</vt:lpstr>
      <vt:lpstr>Návrh patrových garáží</vt:lpstr>
      <vt:lpstr>Literatura</vt:lpstr>
      <vt:lpstr>Zápočet</vt:lpstr>
      <vt:lpstr>Statický výpočet</vt:lpstr>
      <vt:lpstr>Budu akceptovat</vt:lpstr>
      <vt:lpstr>Tipy</vt:lpstr>
      <vt:lpstr>Semestrální projekt – Patrové garáže</vt:lpstr>
      <vt:lpstr>Konstrukční systém</vt:lpstr>
      <vt:lpstr>Konstrukční systém</vt:lpstr>
      <vt:lpstr>Konstrukční řešení</vt:lpstr>
      <vt:lpstr>Konstrukční řešení</vt:lpstr>
      <vt:lpstr>Konstrukční řešení</vt:lpstr>
      <vt:lpstr>Konstrukční řešení</vt:lpstr>
      <vt:lpstr>Dispoziční řešení</vt:lpstr>
      <vt:lpstr>Parkovací stání</vt:lpstr>
      <vt:lpstr>Parkovací stání</vt:lpstr>
      <vt:lpstr>Parkovací stání</vt:lpstr>
      <vt:lpstr>Parkovací stání</vt:lpstr>
      <vt:lpstr>Parkovací stání</vt:lpstr>
      <vt:lpstr>Parkovací stání</vt:lpstr>
      <vt:lpstr>Rampy</vt:lpstr>
      <vt:lpstr>Rampy</vt:lpstr>
      <vt:lpstr>Rampy</vt:lpstr>
      <vt:lpstr>Příklad uspořádání</vt:lpstr>
      <vt:lpstr>Příklad uspořádání</vt:lpstr>
      <vt:lpstr>Do příště</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martin.vild@ideastatica.com</dc:creator>
  <cp:lastModifiedBy>Martin Vild</cp:lastModifiedBy>
  <cp:revision>326</cp:revision>
  <dcterms:created xsi:type="dcterms:W3CDTF">2016-01-14T08:43:43Z</dcterms:created>
  <dcterms:modified xsi:type="dcterms:W3CDTF">2024-09-19T07:59:43Z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0x010100D6622D1BFAF5F44F85D35E69B0B30D79</vt:lpwstr>
  </property>
</Properties>
</file>