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7" r:id="rId5"/>
    <p:sldId id="345" r:id="rId6"/>
    <p:sldId id="299" r:id="rId7"/>
    <p:sldId id="302" r:id="rId8"/>
    <p:sldId id="303" r:id="rId9"/>
    <p:sldId id="304" r:id="rId10"/>
    <p:sldId id="307" r:id="rId11"/>
    <p:sldId id="308" r:id="rId12"/>
    <p:sldId id="309" r:id="rId13"/>
    <p:sldId id="310" r:id="rId14"/>
    <p:sldId id="306" r:id="rId15"/>
    <p:sldId id="305" r:id="rId16"/>
    <p:sldId id="311" r:id="rId17"/>
    <p:sldId id="315" r:id="rId18"/>
    <p:sldId id="312" r:id="rId19"/>
    <p:sldId id="316" r:id="rId20"/>
    <p:sldId id="317" r:id="rId21"/>
    <p:sldId id="318" r:id="rId22"/>
    <p:sldId id="344" r:id="rId23"/>
    <p:sldId id="319" r:id="rId24"/>
    <p:sldId id="320" r:id="rId25"/>
    <p:sldId id="331" r:id="rId26"/>
    <p:sldId id="332" r:id="rId27"/>
    <p:sldId id="335" r:id="rId28"/>
    <p:sldId id="338" r:id="rId29"/>
    <p:sldId id="339" r:id="rId30"/>
    <p:sldId id="340" r:id="rId31"/>
    <p:sldId id="341" r:id="rId32"/>
    <p:sldId id="342" r:id="rId33"/>
    <p:sldId id="343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AC"/>
    <a:srgbClr val="E4002B"/>
    <a:srgbClr val="658D1B"/>
    <a:srgbClr val="FFFFFF"/>
    <a:srgbClr val="EEF8F6"/>
    <a:srgbClr val="003DA5"/>
    <a:srgbClr val="00AB8E"/>
    <a:srgbClr val="8246AF"/>
    <a:srgbClr val="00A9E0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3372" autoAdjust="0"/>
  </p:normalViewPr>
  <p:slideViewPr>
    <p:cSldViewPr>
      <p:cViewPr varScale="1">
        <p:scale>
          <a:sx n="102" d="100"/>
          <a:sy n="102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16.09.2024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Dimenzování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průřezu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dříku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špičky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sloupu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Sloup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bude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posouzen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vnitřní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síly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z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nejnepříznivější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kombinace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zatěžovacích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stavů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161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Průřezy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sloupů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v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příčné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vazbě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jsou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orientovány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aby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měly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větší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tuhost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v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rovině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příčné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vazby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05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Průřez je vhodné navrhnout tak, aby byl klasifikován nejvýše třídou 3. Průřezy třídy 4 vykazují složitější chování v důsledku tzv. lokálního boulení při tlaku a ohybu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zatřídění je rozhodující stojina průřezu vzhledem ke své vysoké štíhlosti.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rámci následujících výpočtů je předpokládán průřez tř. 3. Níže uvedené podmínky spolehlivosti nejsou platné pro průřezy tř. 4!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72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dimenzování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bude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rozhodující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posouzení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vzpěrný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tlak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ohyb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s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klopením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Nejprve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je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však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vhodné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posoudit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průřez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pouze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prostou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pevnost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(bez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stabilitních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jevů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Pokud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by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nevyhovoval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již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prostou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pevnost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je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nutno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zvětšit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průřez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01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Svislice zajišťují vzpěrnou délku tlačeného pásu členěného prutu. Prvky zajišťující jiné prvky proti vybočení lze navrhnout na 1/100 síly v zabezpečovaném prvku, tedy v tomto případě na 1/100 síly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ch,Ed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Svislice lze navrhnout z rovnoramenných úhelníků a posoudit je postupem pro vzpěr celistvých prutů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příčném řezu členěného prutu jsou dvě svislice, každá přenese polovinu síly.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797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Špičku sloupu navrhneme z válcovaného průřezu nebo z průřezu svařovaného z plechů. Předběžná výška průřezu špičky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viz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cv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Rozměry průřezu navrhneme tak, aby byl průřez zařazen maximálně do tř. 3.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685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33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Vysoké učení technické v Brně • Fakulta stavební</a:t>
            </a: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vild.m@fce.vutbr.cz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ce.vutbr.cz/KDK/vild.m/" TargetMode="External"/><Relationship Id="rId5" Type="http://schemas.openxmlformats.org/officeDocument/2006/relationships/hyperlink" Target="https://www.scopus.com/authid/detail.uri?authorId=56188615700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45.png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8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9</a:t>
            </a:r>
            <a:r>
              <a:rPr lang="en-US" dirty="0"/>
              <a:t>/202</a:t>
            </a:r>
            <a:r>
              <a:rPr lang="cs-CZ" dirty="0"/>
              <a:t>4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Kovové konstrukce I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4F13-E482-2117-743C-A7261CC0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Vzpěrné délky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747A67-309E-B3AB-2A90-D42C18C4C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1457281"/>
            <a:ext cx="10441159" cy="479512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DC78B9-67BC-2546-70A8-86F4F69B4A88}"/>
              </a:ext>
            </a:extLst>
          </p:cNvPr>
          <p:cNvSpPr txBox="1"/>
          <p:nvPr/>
        </p:nvSpPr>
        <p:spPr>
          <a:xfrm>
            <a:off x="9624392" y="533951"/>
            <a:ext cx="1851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Jiné značení os!</a:t>
            </a:r>
          </a:p>
          <a:p>
            <a:r>
              <a:rPr lang="cs-CZ" i="1" dirty="0" err="1"/>
              <a:t>y→x</a:t>
            </a:r>
            <a:endParaRPr lang="cs-CZ" i="1" dirty="0"/>
          </a:p>
          <a:p>
            <a:r>
              <a:rPr lang="cs-CZ" i="1" dirty="0" err="1"/>
              <a:t>z→y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03230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4F13-E482-2117-743C-A7261CC0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8E3BC-3559-3C16-8F29-2A709F854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622" y="404664"/>
            <a:ext cx="8200755" cy="576032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B36D3-19BA-26D1-A72D-F0BD456803CC}"/>
                  </a:ext>
                </a:extLst>
              </p:cNvPr>
              <p:cNvSpPr txBox="1"/>
              <p:nvPr/>
            </p:nvSpPr>
            <p:spPr>
              <a:xfrm>
                <a:off x="6528048" y="1844824"/>
                <a:ext cx="514487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cs-CZ" dirty="0"/>
                  <a:t>… moment setrvačnosti špičky kolem tuhé osy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cs-CZ" dirty="0"/>
                  <a:t>… moment setrvačnosti dříku kolem tuhé osy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B36D3-19BA-26D1-A72D-F0BD45680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8" y="1844824"/>
                <a:ext cx="5144870" cy="923330"/>
              </a:xfrm>
              <a:prstGeom prst="rect">
                <a:avLst/>
              </a:prstGeom>
              <a:blipFill>
                <a:blip r:embed="rId3"/>
                <a:stretch>
                  <a:fillRect l="-237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885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4F13-E482-2117-743C-A7261CC0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327874-9697-F73E-C323-276758E9A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560" y="332656"/>
            <a:ext cx="7502657" cy="5870602"/>
          </a:xfrm>
        </p:spPr>
      </p:pic>
    </p:spTree>
    <p:extLst>
      <p:ext uri="{BB962C8B-B14F-4D97-AF65-F5344CB8AC3E}">
        <p14:creationId xmlns:p14="http://schemas.microsoft.com/office/powerpoint/2010/main" val="143010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4F13-E482-2117-743C-A7261CC0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E3ECA0-D6A9-106A-44CC-CDB1BBE8B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6593"/>
            <a:ext cx="9230816" cy="607151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4D34F9-FF6D-63A6-4251-E27721E042EE}"/>
              </a:ext>
            </a:extLst>
          </p:cNvPr>
          <p:cNvSpPr txBox="1"/>
          <p:nvPr/>
        </p:nvSpPr>
        <p:spPr>
          <a:xfrm>
            <a:off x="9337932" y="4682115"/>
            <a:ext cx="28540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MELCHER, J., STRAKA, B.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Kovové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konstrukce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Konstrukce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průmyslových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budov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Praha: SNTL –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Nakladatelství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technické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literatury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1985.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31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FD3C-F4F3-B15F-E955-85FA1839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Vzpěr</a:t>
            </a:r>
            <a:br>
              <a:rPr lang="cs-CZ" dirty="0"/>
            </a:br>
            <a:r>
              <a:rPr lang="cs-CZ" sz="2800" dirty="0"/>
              <a:t>Otevřené, dvouose symetrické průřezy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DD655-1271-8456-F3A2-1C4E35D908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cs-CZ" dirty="0"/>
                  <a:t>Vybočení k ose </a:t>
                </a:r>
                <a:r>
                  <a:rPr lang="cs-CZ" i="1" dirty="0"/>
                  <a:t>y</a:t>
                </a:r>
                <a:r>
                  <a:rPr lang="en-US" i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𝑐𝑟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cs-CZ" dirty="0"/>
                  <a:t>Vybočení k ose </a:t>
                </a:r>
                <a:r>
                  <a:rPr lang="cs-CZ" i="1" dirty="0"/>
                  <a:t>z</a:t>
                </a:r>
                <a:r>
                  <a:rPr lang="en-US" i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𝑐𝑟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cs-CZ" dirty="0"/>
                  <a:t>Zkroucením: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DD655-1271-8456-F3A2-1C4E35D908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3F267DF-36C5-085B-0A22-35C80317E3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5" t="9603" r="46845" b="18373"/>
          <a:stretch/>
        </p:blipFill>
        <p:spPr>
          <a:xfrm>
            <a:off x="8832304" y="2204863"/>
            <a:ext cx="2304256" cy="2880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2591E8-6394-BD86-67B7-C9BE0AF6FC75}"/>
              </a:ext>
            </a:extLst>
          </p:cNvPr>
          <p:cNvSpPr txBox="1"/>
          <p:nvPr/>
        </p:nvSpPr>
        <p:spPr>
          <a:xfrm>
            <a:off x="10488488" y="285293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E4002B"/>
                </a:solidFill>
              </a:rPr>
              <a:t>k ose </a:t>
            </a:r>
            <a:r>
              <a:rPr lang="cs-CZ" i="1" dirty="0">
                <a:solidFill>
                  <a:srgbClr val="E4002B"/>
                </a:solidFill>
              </a:rPr>
              <a:t>z</a:t>
            </a:r>
            <a:endParaRPr lang="en-US" i="1" dirty="0">
              <a:solidFill>
                <a:srgbClr val="E4002B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86291-98CE-5756-EC14-CEE82C470DE9}"/>
              </a:ext>
            </a:extLst>
          </p:cNvPr>
          <p:cNvSpPr txBox="1"/>
          <p:nvPr/>
        </p:nvSpPr>
        <p:spPr>
          <a:xfrm>
            <a:off x="9192344" y="184017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658D1B"/>
                </a:solidFill>
              </a:rPr>
              <a:t>k ose </a:t>
            </a:r>
            <a:r>
              <a:rPr lang="cs-CZ" i="1" dirty="0">
                <a:solidFill>
                  <a:srgbClr val="658D1B"/>
                </a:solidFill>
              </a:rPr>
              <a:t>y</a:t>
            </a:r>
            <a:endParaRPr lang="en-US" i="1" dirty="0">
              <a:solidFill>
                <a:srgbClr val="658D1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3851-309A-F883-838A-7EB8103DA1C4}"/>
              </a:ext>
            </a:extLst>
          </p:cNvPr>
          <p:cNvSpPr txBox="1"/>
          <p:nvPr/>
        </p:nvSpPr>
        <p:spPr>
          <a:xfrm>
            <a:off x="7752184" y="448639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zkroucením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27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32772-D733-3424-AC15-1449466A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4775"/>
            <a:ext cx="10972800" cy="994122"/>
          </a:xfrm>
        </p:spPr>
        <p:txBody>
          <a:bodyPr/>
          <a:lstStyle/>
          <a:p>
            <a:r>
              <a:rPr lang="cs-CZ" dirty="0"/>
              <a:t>Klopení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4992A4-3673-BFAA-D673-DB818B2E0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1484785"/>
            <a:ext cx="5126360" cy="2826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2EE37D-2AAB-398C-13B6-FC1585978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84785"/>
            <a:ext cx="5229201" cy="2643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D9CFC5-088C-7A26-E688-FDF7F521B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83" y="4365104"/>
            <a:ext cx="5391617" cy="6172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058A3E-8BFF-9C42-3883-F68BE1AFC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783" y="5036626"/>
            <a:ext cx="4233701" cy="13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23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32772-D733-3424-AC15-1449466A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4775"/>
            <a:ext cx="10972800" cy="994122"/>
          </a:xfrm>
        </p:spPr>
        <p:txBody>
          <a:bodyPr/>
          <a:lstStyle/>
          <a:p>
            <a:r>
              <a:rPr lang="cs-CZ" dirty="0"/>
              <a:t>Klopení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69422D-73C3-8EB7-2C8E-70E6B70AF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806" y="1484313"/>
            <a:ext cx="8272388" cy="4641850"/>
          </a:xfrm>
        </p:spPr>
      </p:pic>
    </p:spTree>
    <p:extLst>
      <p:ext uri="{BB962C8B-B14F-4D97-AF65-F5344CB8AC3E}">
        <p14:creationId xmlns:p14="http://schemas.microsoft.com/office/powerpoint/2010/main" val="2343039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883B-189E-70F1-89D0-91D9983B3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Klopení – předpoklady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C4FFE-AFEF-47E1-CB9B-F3A49F4582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 algn="just">
                  <a:lnSpc>
                    <a:spcPct val="107000"/>
                  </a:lnSpc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r>
                      <a:rPr lang="cs-CZ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cs-CZ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cs-CZ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buFont typeface="Wingdings" panose="05000000000000000000" pitchFamily="2" charset="2"/>
                  <a:buChar char=""/>
                </a:pPr>
                <a:r>
                  <a:rPr lang="cs-CZ" sz="2400" i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cs-CZ" sz="2400" baseline="-25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cs-CZ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1,0 (viz tvar vybočení kolmo k ose </a:t>
                </a:r>
                <a:r>
                  <a:rPr lang="cs-CZ" sz="24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cs-CZ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výše)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buFont typeface="Wingdings" panose="05000000000000000000" pitchFamily="2" charset="2"/>
                  <a:buChar char=""/>
                </a:pPr>
                <a:r>
                  <a:rPr lang="cs-CZ" sz="2400" i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cs-CZ" sz="2400" baseline="-25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  <a:r>
                  <a:rPr lang="cs-CZ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0,5 (</a:t>
                </a:r>
                <a:r>
                  <a:rPr lang="cs-CZ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deplanaci</a:t>
                </a:r>
                <a:r>
                  <a:rPr lang="cs-CZ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průřezu je na obou koncích dříku bráněno tuhými čelními deskami)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buFont typeface="Wingdings" panose="05000000000000000000" pitchFamily="2" charset="2"/>
                  <a:buChar char=""/>
                </a:pPr>
                <a:r>
                  <a:rPr lang="cs-CZ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Součinitele </a:t>
                </a:r>
                <a:r>
                  <a:rPr lang="cs-CZ" sz="24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cs-CZ" sz="2400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cs-CZ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cs-CZ" sz="24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cs-CZ" sz="2400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cs-CZ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se určují podle průběhu momentu; při tvaru momentu od uvažovaného zatížení po délce dříku lze </a:t>
                </a:r>
                <a:r>
                  <a:rPr lang="cs-CZ" sz="2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přibližně</a:t>
                </a:r>
                <a:r>
                  <a:rPr lang="cs-CZ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uvažovat </a:t>
                </a:r>
                <a:r>
                  <a:rPr lang="cs-CZ" sz="24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cs-CZ" sz="2400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cs-CZ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≈ 1,00; </a:t>
                </a:r>
                <a:r>
                  <a:rPr lang="cs-CZ" sz="24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cs-CZ" sz="2400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cs-CZ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≈ 0,50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:r>
                  <a:rPr lang="cs-CZ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Působiště spojitého zatížení lze uvažovat v úrovni pásnice sloupu; zatížení pro určení kritického momentu lze uvažovat jako destabilizující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C4FFE-AFEF-47E1-CB9B-F3A49F4582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526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230" descr="Obsah obrázku objekt, hodiny&#10;&#10;Popis byl vytvořen automaticky">
            <a:extLst>
              <a:ext uri="{FF2B5EF4-FFF2-40B4-BE49-F238E27FC236}">
                <a16:creationId xmlns:a16="http://schemas.microsoft.com/office/drawing/2014/main" id="{DAB7DFE7-1F42-673B-4956-243F19D326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21976" r="4872" b="21291"/>
          <a:stretch/>
        </p:blipFill>
        <p:spPr bwMode="auto">
          <a:xfrm>
            <a:off x="9336360" y="274638"/>
            <a:ext cx="2590800" cy="1162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0688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427D-03F8-76EB-2252-5C8BC7100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Interakční součinitele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B785A7-42FA-2FD0-211B-2B241D0420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3902224" cy="464137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0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𝐸𝑑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cs-CZ" sz="20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0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cs-CZ" sz="20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sz="20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sz="20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𝑅𝑘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sz="20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cs-CZ" sz="20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cs-CZ" sz="20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cs-CZ" sz="20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f>
                        <m:fPr>
                          <m:ctrlPr>
                            <a:rPr lang="cs-CZ" sz="20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sz="20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cs-CZ" sz="20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sz="20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𝐸𝑑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𝑅𝑘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cs-CZ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cs-CZ" sz="20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≤1,0</m:t>
                      </m:r>
                    </m:oMath>
                  </m:oMathPara>
                </a14:m>
                <a:endParaRPr lang="cs-CZ" sz="2000" b="0" i="0" u="none" strike="noStrike" baseline="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0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𝐸𝑑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cs-CZ" sz="20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0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cs-CZ" sz="20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sz="20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sz="20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𝑅𝑘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sz="20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cs-CZ" sz="20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cs-CZ" sz="20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cs-CZ" sz="20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f>
                        <m:fPr>
                          <m:ctrlPr>
                            <a:rPr lang="cs-CZ" sz="2000" b="0" i="1" u="none" strike="noStrike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sz="20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cs-CZ" sz="20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sz="2000" b="0" i="1" u="none" strike="noStrike" baseline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𝐸𝑑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𝑅𝑘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cs-CZ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cs-CZ" sz="2000" b="0" i="1" u="none" strike="noStrike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≤1,0</m:t>
                      </m:r>
                    </m:oMath>
                  </m:oMathPara>
                </a14:m>
                <a:endParaRPr lang="cs-CZ" sz="2000" b="0" i="0" u="none" strike="noStrike" baseline="0" dirty="0">
                  <a:solidFill>
                    <a:srgbClr val="000000"/>
                  </a:solidFill>
                </a:endParaRPr>
              </a:p>
              <a:p>
                <a:endParaRPr lang="cs-CZ" sz="2000" dirty="0">
                  <a:solidFill>
                    <a:srgbClr val="000000"/>
                  </a:solidFill>
                </a:endParaRPr>
              </a:p>
              <a:p>
                <a:r>
                  <a:rPr lang="en-US" sz="2000" b="0" i="0" u="none" strike="noStrike" baseline="0" dirty="0" err="1">
                    <a:solidFill>
                      <a:srgbClr val="000000"/>
                    </a:solidFill>
                  </a:rPr>
                  <a:t>Interakční</a:t>
                </a:r>
                <a:r>
                  <a:rPr lang="en-US" sz="2000" b="0" i="0" u="none" strike="noStrike" baseline="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b="0" i="0" u="none" strike="noStrike" baseline="0" dirty="0" err="1">
                    <a:solidFill>
                      <a:srgbClr val="000000"/>
                    </a:solidFill>
                  </a:rPr>
                  <a:t>součinitele</a:t>
                </a:r>
                <a:r>
                  <a:rPr lang="en-US" sz="2000" b="0" i="0" u="none" strike="noStrike" baseline="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b="0" i="1" u="none" strike="noStrike" baseline="0" dirty="0" err="1">
                    <a:solidFill>
                      <a:srgbClr val="000000"/>
                    </a:solidFill>
                  </a:rPr>
                  <a:t>k</a:t>
                </a:r>
                <a:r>
                  <a:rPr lang="en-US" sz="2000" b="0" i="0" u="none" strike="noStrike" baseline="-25000" dirty="0" err="1">
                    <a:solidFill>
                      <a:srgbClr val="000000"/>
                    </a:solidFill>
                  </a:rPr>
                  <a:t>yy</a:t>
                </a:r>
                <a:r>
                  <a:rPr lang="en-US" sz="2000" b="0" i="0" u="none" strike="noStrike" baseline="0" dirty="0">
                    <a:solidFill>
                      <a:srgbClr val="000000"/>
                    </a:solidFill>
                  </a:rPr>
                  <a:t>, </a:t>
                </a:r>
                <a:r>
                  <a:rPr lang="en-US" sz="2000" b="0" i="1" u="none" strike="noStrike" baseline="0" dirty="0" err="1">
                    <a:solidFill>
                      <a:srgbClr val="000000"/>
                    </a:solidFill>
                  </a:rPr>
                  <a:t>k</a:t>
                </a:r>
                <a:r>
                  <a:rPr lang="en-US" sz="2000" b="0" i="0" u="none" strike="noStrike" baseline="-25000" dirty="0" err="1">
                    <a:solidFill>
                      <a:srgbClr val="000000"/>
                    </a:solidFill>
                  </a:rPr>
                  <a:t>zy</a:t>
                </a:r>
                <a:r>
                  <a:rPr lang="en-US" sz="2000" b="0" i="0" u="none" strike="noStrike" baseline="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b="0" i="0" u="none" strike="noStrike" baseline="0" dirty="0" err="1">
                    <a:solidFill>
                      <a:srgbClr val="000000"/>
                    </a:solidFill>
                  </a:rPr>
                  <a:t>dle</a:t>
                </a:r>
                <a:r>
                  <a:rPr lang="en-US" sz="2000" b="0" i="0" u="none" strike="noStrike" baseline="0" dirty="0">
                    <a:solidFill>
                      <a:srgbClr val="000000"/>
                    </a:solidFill>
                  </a:rPr>
                  <a:t> tab. B.</a:t>
                </a:r>
                <a:r>
                  <a:rPr lang="cs-CZ" sz="2000" b="0" i="0" u="none" strike="noStrike" baseline="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B785A7-42FA-2FD0-211B-2B241D0420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3902224" cy="4641379"/>
              </a:xfrm>
              <a:blipFill>
                <a:blip r:embed="rId2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540515B-6AB4-FE9A-9850-F1D9EC5C2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65" y="844281"/>
            <a:ext cx="6840760" cy="548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02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AA46F-38CA-68EF-50A1-975BCDC0A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C3696-FB55-1474-8048-A8B81102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Interakční součinitele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A3EDE-8B60-47AD-075D-AB511CA6F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4982344" cy="4641379"/>
          </a:xfrm>
        </p:spPr>
        <p:txBody>
          <a:bodyPr/>
          <a:lstStyle/>
          <a:p>
            <a:r>
              <a:rPr lang="en-US" b="0" i="0" u="none" strike="noStrike" baseline="0" dirty="0" err="1">
                <a:solidFill>
                  <a:srgbClr val="000000"/>
                </a:solidFill>
              </a:rPr>
              <a:t>Interakční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</a:rPr>
              <a:t>součinitele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b="0" i="1" u="none" strike="noStrike" baseline="0" dirty="0" err="1">
                <a:solidFill>
                  <a:srgbClr val="000000"/>
                </a:solidFill>
              </a:rPr>
              <a:t>k</a:t>
            </a:r>
            <a:r>
              <a:rPr lang="en-US" b="0" i="0" u="none" strike="noStrike" baseline="-25000" dirty="0" err="1">
                <a:solidFill>
                  <a:srgbClr val="000000"/>
                </a:solidFill>
              </a:rPr>
              <a:t>yy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b="0" i="1" u="none" strike="noStrike" baseline="0" dirty="0" err="1">
                <a:solidFill>
                  <a:srgbClr val="000000"/>
                </a:solidFill>
              </a:rPr>
              <a:t>k</a:t>
            </a:r>
            <a:r>
              <a:rPr lang="en-US" b="0" i="0" u="none" strike="noStrike" baseline="-25000" dirty="0" err="1">
                <a:solidFill>
                  <a:srgbClr val="000000"/>
                </a:solidFill>
              </a:rPr>
              <a:t>zy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</a:rPr>
              <a:t>dle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tab. B.</a:t>
            </a:r>
            <a:r>
              <a:rPr lang="cs-CZ" b="0" i="0" u="none" strike="noStrike" baseline="0" dirty="0">
                <a:solidFill>
                  <a:srgbClr val="000000"/>
                </a:solidFill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083C84-5693-31AA-99A3-9783EDF7E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1673814"/>
            <a:ext cx="6259464" cy="442535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72A9DF-4B59-66EC-B0FD-1D80EC953571}"/>
              </a:ext>
            </a:extLst>
          </p:cNvPr>
          <p:cNvSpPr/>
          <p:nvPr/>
        </p:nvSpPr>
        <p:spPr>
          <a:xfrm>
            <a:off x="9696400" y="2420888"/>
            <a:ext cx="1368152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2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rId5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6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en-US" dirty="0" err="1">
                <a:hlinkClick r:id="rId7"/>
              </a:rPr>
              <a:t>martin.vild</a:t>
            </a:r>
            <a:r>
              <a:rPr lang="cs-CZ" dirty="0">
                <a:hlinkClick r:id="rId7"/>
              </a:rPr>
              <a:t>@vutbr.cz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  <a:endParaRPr lang="cs-CZ" dirty="0"/>
          </a:p>
          <a:p>
            <a:r>
              <a:rPr lang="cs-CZ" dirty="0"/>
              <a:t>Konzultace: Čtvrtek 10–11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61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E8A3F-847E-9988-2A67-917CBE75E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Výztuhy sloupu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4F4F5-6DCA-6622-12CD-DB03FD30A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8078688" cy="4641379"/>
          </a:xfrm>
        </p:spPr>
        <p:txBody>
          <a:bodyPr/>
          <a:lstStyle/>
          <a:p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Průřez plnostěnného dříku bude opatřen příčnými výztuhami po vzdálenosti 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tak, že 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≈ 1/3. </a:t>
            </a:r>
          </a:p>
          <a:p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Rozměr 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 výška navrženého průřezu. </a:t>
            </a:r>
          </a:p>
          <a:p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Výztuhy nebudeme dále posuzovat výpočtem.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Obrázek 1" descr="Obsah obrázku snímek obrazovky, hodiny&#10;&#10;Popis byl vytvořen automaticky">
            <a:extLst>
              <a:ext uri="{FF2B5EF4-FFF2-40B4-BE49-F238E27FC236}">
                <a16:creationId xmlns:a16="http://schemas.microsoft.com/office/drawing/2014/main" id="{A9F06B8E-AE49-4F86-E527-1CBACEE96E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8" t="6013" r="27860" b="6398"/>
          <a:stretch/>
        </p:blipFill>
        <p:spPr bwMode="auto">
          <a:xfrm>
            <a:off x="9336360" y="1494379"/>
            <a:ext cx="1601207" cy="4696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6564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5ACD3-A50F-B4D7-1131-F3D96C25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Příhradový dřík</a:t>
            </a:r>
            <a:endParaRPr lang="en-US" dirty="0"/>
          </a:p>
        </p:txBody>
      </p:sp>
      <p:pic>
        <p:nvPicPr>
          <p:cNvPr id="4" name="Obrázek 21">
            <a:extLst>
              <a:ext uri="{FF2B5EF4-FFF2-40B4-BE49-F238E27FC236}">
                <a16:creationId xmlns:a16="http://schemas.microsoft.com/office/drawing/2014/main" id="{FA0482B9-5688-4B49-C2DC-CCD7590901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2" t="11997" r="7004" b="12439"/>
          <a:stretch/>
        </p:blipFill>
        <p:spPr bwMode="auto">
          <a:xfrm>
            <a:off x="1572926" y="1112385"/>
            <a:ext cx="3802994" cy="5085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26" descr="Obsah obrázku text, mapa&#10;&#10;Popis byl vytvořen automaticky">
            <a:extLst>
              <a:ext uri="{FF2B5EF4-FFF2-40B4-BE49-F238E27FC236}">
                <a16:creationId xmlns:a16="http://schemas.microsoft.com/office/drawing/2014/main" id="{08834931-C12E-2A63-FD65-55363A6021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5287" r="17721" b="4628"/>
          <a:stretch/>
        </p:blipFill>
        <p:spPr bwMode="auto">
          <a:xfrm>
            <a:off x="6744072" y="992797"/>
            <a:ext cx="2664296" cy="5133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6771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7326E-43F6-008C-D34C-7B7F4B00D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Vybočení kolmo na hmotnou osu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B12D2E-15BD-A013-76E6-2FC5E8276E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4982344" cy="4641379"/>
              </a:xfrm>
            </p:spPr>
            <p:txBody>
              <a:bodyPr/>
              <a:lstStyle/>
              <a:p>
                <a:r>
                  <a:rPr lang="cs-CZ" dirty="0"/>
                  <a:t>Rovinný vzpěr</a:t>
                </a:r>
                <a:r>
                  <a:rPr lang="en-US" dirty="0"/>
                  <a:t>:</a:t>
                </a:r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𝑐𝑟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−0.2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B12D2E-15BD-A013-76E6-2FC5E8276E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4982344" cy="4641379"/>
              </a:xfrm>
              <a:blipFill>
                <a:blip r:embed="rId2"/>
                <a:stretch>
                  <a:fillRect l="-2448" t="-1445" b="-3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9810744-0245-1456-DDC3-F28AE66CE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75" t="39148" r="22831" b="30708"/>
          <a:stretch/>
        </p:blipFill>
        <p:spPr>
          <a:xfrm>
            <a:off x="6312024" y="1475147"/>
            <a:ext cx="5754877" cy="2664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F91A7E7C-4000-EBA1-F022-ADED78AA90F7}"/>
                  </a:ext>
                </a:extLst>
              </p:cNvPr>
              <p:cNvSpPr/>
              <p:nvPr/>
            </p:nvSpPr>
            <p:spPr>
              <a:xfrm>
                <a:off x="6816080" y="4437112"/>
                <a:ext cx="936104" cy="369677"/>
              </a:xfrm>
              <a:prstGeom prst="wedgeRoundRectCallout">
                <a:avLst>
                  <a:gd name="adj1" fmla="val 14811"/>
                  <a:gd name="adj2" fmla="val -24191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F91A7E7C-4000-EBA1-F022-ADED78AA9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0" y="4437112"/>
                <a:ext cx="936104" cy="369677"/>
              </a:xfrm>
              <a:prstGeom prst="wedgeRoundRectCallout">
                <a:avLst>
                  <a:gd name="adj1" fmla="val 14811"/>
                  <a:gd name="adj2" fmla="val -24191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93AF70-2AAA-5534-9676-AEB735CC710A}"/>
                  </a:ext>
                </a:extLst>
              </p:cNvPr>
              <p:cNvSpPr txBox="1"/>
              <p:nvPr/>
            </p:nvSpPr>
            <p:spPr>
              <a:xfrm>
                <a:off x="8256240" y="5157192"/>
                <a:ext cx="15056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93AF70-2AAA-5534-9676-AEB735CC7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40" y="5157192"/>
                <a:ext cx="1505605" cy="461665"/>
              </a:xfrm>
              <a:prstGeom prst="rect">
                <a:avLst/>
              </a:prstGeom>
              <a:blipFill>
                <a:blip r:embed="rId5"/>
                <a:stretch>
                  <a:fillRect l="-81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642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A6EF2EA-63A1-96F8-0990-9770D962D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03" t="9633" r="35235" b="33120"/>
          <a:stretch/>
        </p:blipFill>
        <p:spPr>
          <a:xfrm>
            <a:off x="8634462" y="1197203"/>
            <a:ext cx="2947937" cy="38879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7326E-43F6-008C-D34C-7B7F4B00D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Vybočení kolmo na </a:t>
            </a:r>
            <a:r>
              <a:rPr lang="en-US" dirty="0"/>
              <a:t>ne</a:t>
            </a:r>
            <a:r>
              <a:rPr lang="cs-CZ" dirty="0"/>
              <a:t>hmotnou osu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B12D2E-15BD-A013-76E6-2FC5E8276E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5918448" cy="4641379"/>
              </a:xfrm>
            </p:spPr>
            <p:txBody>
              <a:bodyPr/>
              <a:lstStyle/>
              <a:p>
                <a:r>
                  <a:rPr lang="cs-CZ" dirty="0"/>
                  <a:t>Pro prut se dvěma stejnými pásy</a:t>
                </a:r>
              </a:p>
              <a:p>
                <a:r>
                  <a:rPr lang="cs-CZ" dirty="0"/>
                  <a:t>Návrhová síla: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=0,5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𝐸𝑑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𝑐h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𝐸𝑑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𝐸𝑑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𝑐𝑟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𝑐𝑟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en-US" dirty="0"/>
                  <a:t>…pro </a:t>
                </a:r>
                <a:r>
                  <a:rPr lang="cs-CZ" dirty="0"/>
                  <a:t>celý členěný prut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B12D2E-15BD-A013-76E6-2FC5E8276E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5918448" cy="4641379"/>
              </a:xfrm>
              <a:blipFill>
                <a:blip r:embed="rId3"/>
                <a:stretch>
                  <a:fillRect l="-206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F91A7E7C-4000-EBA1-F022-ADED78AA90F7}"/>
                  </a:ext>
                </a:extLst>
              </p:cNvPr>
              <p:cNvSpPr/>
              <p:nvPr/>
            </p:nvSpPr>
            <p:spPr>
              <a:xfrm>
                <a:off x="7824192" y="4221088"/>
                <a:ext cx="936104" cy="369677"/>
              </a:xfrm>
              <a:prstGeom prst="wedgeRoundRectCallout">
                <a:avLst>
                  <a:gd name="adj1" fmla="val 67037"/>
                  <a:gd name="adj2" fmla="val -20273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F91A7E7C-4000-EBA1-F022-ADED78AA9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192" y="4221088"/>
                <a:ext cx="936104" cy="369677"/>
              </a:xfrm>
              <a:prstGeom prst="wedgeRoundRectCallout">
                <a:avLst>
                  <a:gd name="adj1" fmla="val 67037"/>
                  <a:gd name="adj2" fmla="val -202735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3FC677E0-8081-D769-01B2-50E7D4304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984" y="1432633"/>
            <a:ext cx="1322394" cy="449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056-D85D-95BE-8487-7036EF54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Příhradové spojky (6.4.2)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D5ABC5-5780-36A9-689A-DF57816E61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4838328" cy="46413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D5ABC5-5780-36A9-689A-DF57816E6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4838328" cy="4641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196039F-B436-83B6-76CE-274091CBF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3" y="1239782"/>
            <a:ext cx="7105516" cy="510240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B056A5-9D7B-4377-839A-D81BC05C6B7C}"/>
              </a:ext>
            </a:extLst>
          </p:cNvPr>
          <p:cNvSpPr/>
          <p:nvPr/>
        </p:nvSpPr>
        <p:spPr>
          <a:xfrm>
            <a:off x="7536160" y="1412776"/>
            <a:ext cx="2088232" cy="3672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55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056-D85D-95BE-8487-7036EF54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Posouzení jednoho pásu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D5ABC5-5780-36A9-689A-DF57816E61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6638528" cy="46413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𝑐h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=0,5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𝐸𝑑</m:t>
                            </m:r>
                          </m:sub>
                        </m:s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𝑐h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r>
                  <a:rPr lang="cs-CZ" dirty="0"/>
                  <a:t> … Rovinný vzpěr jednoho pásu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cs-CZ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D5ABC5-5780-36A9-689A-DF57816E6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6638528" cy="4641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1EABDEF-F5DA-D7F0-501E-E098D167D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42144"/>
            <a:ext cx="2304256" cy="61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83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218A-FBC5-B2B6-9091-BA0112AB0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Diagonály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EA34D-83AC-E339-85D0-C056B9574C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Například: rovnoramenný úhelník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cs-CZ" alt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kumimoji="0" lang="cs-CZ" alt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osudek: vzpěr celistvých prutů:</a:t>
                </a:r>
                <a:endParaRPr kumimoji="0" lang="en-US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𝑅𝑑</m:t>
                            </m:r>
                          </m:sub>
                        </m:sSub>
                      </m:den>
                    </m:f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r>
                  <a:rPr lang="cs-CZ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𝐸𝑑</m:t>
                        </m:r>
                      </m:sub>
                    </m:sSub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𝐸𝑑</m:t>
                            </m:r>
                          </m:sub>
                        </m:s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2∙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/>
                  <a:t>… síla v diagonále členěného prutu</a:t>
                </a: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𝐸𝑑</m:t>
                        </m:r>
                      </m:sub>
                    </m:sSub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𝑐𝑟</m:t>
                            </m:r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cs-CZ" alt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cs-CZ" dirty="0"/>
                  <a:t>… posouvající síla členěného prutu</a:t>
                </a:r>
                <a:endParaRPr lang="en-US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𝑐𝑟</m:t>
                        </m:r>
                      </m:sub>
                    </m:sSub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r>
                  <a:rPr kumimoji="0" lang="cs-CZ" alt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  <a:endParaRPr kumimoji="0" lang="en-US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EA34D-83AC-E339-85D0-C056B9574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2" name="Obrázek 215" descr="Obsah obrázku lyžování, muž, svah, jezdectví&#10;&#10;Popis byl vytvořen automaticky">
            <a:extLst>
              <a:ext uri="{FF2B5EF4-FFF2-40B4-BE49-F238E27FC236}">
                <a16:creationId xmlns:a16="http://schemas.microsoft.com/office/drawing/2014/main" id="{47483D2F-9B56-C147-3CA0-DA709542D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4" t="13467" r="20107" b="11346"/>
          <a:stretch>
            <a:fillRect/>
          </a:stretch>
        </p:blipFill>
        <p:spPr bwMode="auto">
          <a:xfrm>
            <a:off x="9408368" y="1596509"/>
            <a:ext cx="13716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6">
            <a:extLst>
              <a:ext uri="{FF2B5EF4-FFF2-40B4-BE49-F238E27FC236}">
                <a16:creationId xmlns:a16="http://schemas.microsoft.com/office/drawing/2014/main" id="{12697EEB-6852-DADF-B8C3-5B1083A9E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65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218A-FBC5-B2B6-9091-BA0112AB0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Svislice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EA34D-83AC-E339-85D0-C056B9574C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Například: rovnoramenný úhelník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cs-CZ" alt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kumimoji="0" lang="cs-CZ" alt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osudek: vzpěr celistvých prutů:</a:t>
                </a:r>
                <a:endParaRPr kumimoji="0" lang="en-US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𝑅𝑑</m:t>
                            </m:r>
                          </m:sub>
                        </m:sSub>
                      </m:den>
                    </m:f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r>
                  <a:rPr lang="cs-CZ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𝑐h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𝐸𝑑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2∙100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𝐸𝑑</m:t>
                                </m:r>
                              </m:sub>
                            </m:sSub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cs-CZ" dirty="0"/>
                  <a:t> … zajištění vzpěrné délky pásů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𝑐𝑟</m:t>
                        </m:r>
                      </m:sub>
                    </m:sSub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EA34D-83AC-E339-85D0-C056B9574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2" name="Obrázek 215" descr="Obsah obrázku lyžování, muž, svah, jezdectví&#10;&#10;Popis byl vytvořen automaticky">
            <a:extLst>
              <a:ext uri="{FF2B5EF4-FFF2-40B4-BE49-F238E27FC236}">
                <a16:creationId xmlns:a16="http://schemas.microsoft.com/office/drawing/2014/main" id="{47483D2F-9B56-C147-3CA0-DA709542D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4" t="13467" r="20107" b="11346"/>
          <a:stretch>
            <a:fillRect/>
          </a:stretch>
        </p:blipFill>
        <p:spPr bwMode="auto">
          <a:xfrm>
            <a:off x="9408368" y="1596509"/>
            <a:ext cx="13716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 pole 2">
            <a:extLst>
              <a:ext uri="{FF2B5EF4-FFF2-40B4-BE49-F238E27FC236}">
                <a16:creationId xmlns:a16="http://schemas.microsoft.com/office/drawing/2014/main" id="{5235A8F6-0C63-99F0-77C4-8F7F5CECA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795" y="5113655"/>
            <a:ext cx="1629410" cy="1482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12697EEB-6852-DADF-B8C3-5B1083A9E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20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DB40D-F22B-A371-7E8A-96523E0B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Špička sloupu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3D4172-ED5E-0BA0-01F1-0B89DFDF88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>
                    <a:effectLst/>
                    <a:cs typeface="Times New Roman" panose="02020603050405020304" pitchFamily="18" charset="0"/>
                  </a:rPr>
                  <a:t>Posudek na prostou pevnost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𝑅𝑑</m:t>
                            </m:r>
                          </m:sub>
                        </m:sSub>
                      </m:den>
                    </m:f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𝑅𝑑</m:t>
                            </m:r>
                          </m:sub>
                        </m:sSub>
                      </m:den>
                    </m:f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r>
                  <a:rPr lang="cs-CZ" dirty="0"/>
                  <a:t> </a:t>
                </a:r>
              </a:p>
              <a:p>
                <a:r>
                  <a:rPr lang="cs-CZ" dirty="0"/>
                  <a:t>Posudek na </a:t>
                </a:r>
                <a:r>
                  <a:rPr lang="cs-CZ" dirty="0" err="1"/>
                  <a:t>vzpěr+klopení</a:t>
                </a:r>
                <a:endParaRPr lang="cs-CZ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𝐸𝑑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𝑦𝑦</m:t>
                        </m:r>
                      </m:sub>
                    </m:sSub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𝐸𝑑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𝐿𝑇</m:t>
                                </m:r>
                              </m:sub>
                            </m:s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r>
                  <a:rPr lang="cs-CZ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𝐸𝑑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𝑧𝑦</m:t>
                        </m:r>
                      </m:sub>
                    </m:sSub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𝐸𝑑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𝐿𝑇</m:t>
                                </m:r>
                              </m:sub>
                            </m:s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  <m:r>
                                  <a:rPr lang="cs-CZ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r>
                  <a:rPr lang="cs-CZ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3D4172-ED5E-0BA0-01F1-0B89DFDF88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261" descr="Obsah obrázku hodiny&#10;&#10;Popis byl vytvořen automaticky">
            <a:extLst>
              <a:ext uri="{FF2B5EF4-FFF2-40B4-BE49-F238E27FC236}">
                <a16:creationId xmlns:a16="http://schemas.microsoft.com/office/drawing/2014/main" id="{96E9A24C-681B-CA6B-8F3E-1B389F47ED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5827" r="5337" b="14699"/>
          <a:stretch/>
        </p:blipFill>
        <p:spPr bwMode="auto">
          <a:xfrm>
            <a:off x="7248128" y="1354610"/>
            <a:ext cx="4448966" cy="2448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6189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DB40D-F22B-A371-7E8A-96523E0B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Špička sloupu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D4172-ED5E-0BA0-01F1-0B89DFDF8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Vzpěrné délky: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Podobně jako u dříku</a:t>
            </a:r>
          </a:p>
        </p:txBody>
      </p:sp>
      <p:pic>
        <p:nvPicPr>
          <p:cNvPr id="4" name="Obrázek 261" descr="Obsah obrázku hodiny&#10;&#10;Popis byl vytvořen automaticky">
            <a:extLst>
              <a:ext uri="{FF2B5EF4-FFF2-40B4-BE49-F238E27FC236}">
                <a16:creationId xmlns:a16="http://schemas.microsoft.com/office/drawing/2014/main" id="{96E9A24C-681B-CA6B-8F3E-1B389F47ED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5827" r="5337" b="14699"/>
          <a:stretch/>
        </p:blipFill>
        <p:spPr bwMode="auto">
          <a:xfrm>
            <a:off x="9696400" y="161914"/>
            <a:ext cx="2190772" cy="1205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4329E7-3B9B-CB1C-02EA-E3511AAA7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599" y="2924944"/>
            <a:ext cx="1554530" cy="2710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FFFF96-2C34-926B-4722-36210E40E835}"/>
                  </a:ext>
                </a:extLst>
              </p:cNvPr>
              <p:cNvSpPr txBox="1"/>
              <p:nvPr/>
            </p:nvSpPr>
            <p:spPr>
              <a:xfrm>
                <a:off x="3786649" y="5751558"/>
                <a:ext cx="2237920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sz="2400" i="1">
                          <a:latin typeface="Cambria Math" panose="02040503050406030204" pitchFamily="18" charset="0"/>
                        </a:rPr>
                        <m:t>≈3,0∙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FFFF96-2C34-926B-4722-36210E40E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649" y="5751558"/>
                <a:ext cx="2237920" cy="490840"/>
              </a:xfrm>
              <a:prstGeom prst="rect">
                <a:avLst/>
              </a:prstGeom>
              <a:blipFill>
                <a:blip r:embed="rId5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82FAE70-268B-505E-5E89-F62BB269A6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483" y="2924944"/>
            <a:ext cx="5203175" cy="3139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6B6A1B-3BF1-D07C-2474-0B9FDAA7336F}"/>
                  </a:ext>
                </a:extLst>
              </p:cNvPr>
              <p:cNvSpPr txBox="1"/>
              <p:nvPr/>
            </p:nvSpPr>
            <p:spPr>
              <a:xfrm>
                <a:off x="7392144" y="5880744"/>
                <a:ext cx="1597680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6B6A1B-3BF1-D07C-2474-0B9FDAA73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4" y="5880744"/>
                <a:ext cx="1597680" cy="4778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01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6136-644C-7AEA-1FBA-A997093F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 máte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1112A-4F63-8564-9A7E-1E5F8CD7F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Vaznice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Vazník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Výkres vazníku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Jeřábová dráha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Sloup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Zatížení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63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883B-189E-70F1-89D0-91D9983B3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Klopení – předpoklady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C4FFE-AFEF-47E1-CB9B-F3A49F4582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10742984" cy="4641379"/>
              </a:xfrm>
            </p:spPr>
            <p:txBody>
              <a:bodyPr/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:endParaRPr lang="en-US" sz="2400" dirty="0"/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cs-CZ" sz="2400" i="1" dirty="0" err="1"/>
                  <a:t>k</a:t>
                </a:r>
                <a:r>
                  <a:rPr lang="cs-CZ" sz="2400" baseline="-25000" dirty="0" err="1"/>
                  <a:t>z</a:t>
                </a:r>
                <a:r>
                  <a:rPr lang="cs-CZ" sz="2400" dirty="0"/>
                  <a:t> = 1,0 (viz tvar vybočení kolmo k ose </a:t>
                </a:r>
                <a:r>
                  <a:rPr lang="cs-CZ" sz="2400" i="1" dirty="0"/>
                  <a:t>z</a:t>
                </a:r>
                <a:r>
                  <a:rPr lang="cs-CZ" sz="2400" dirty="0"/>
                  <a:t> výše)</a:t>
                </a:r>
                <a:endParaRPr lang="en-US" sz="2400" dirty="0"/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cs-CZ" sz="2400" i="1" dirty="0" err="1"/>
                  <a:t>k</a:t>
                </a:r>
                <a:r>
                  <a:rPr lang="cs-CZ" sz="2400" baseline="-25000" dirty="0" err="1"/>
                  <a:t>w</a:t>
                </a:r>
                <a:r>
                  <a:rPr lang="cs-CZ" sz="2400" dirty="0"/>
                  <a:t> = 0,7 (</a:t>
                </a:r>
                <a:r>
                  <a:rPr lang="cs-CZ" sz="2400" dirty="0" err="1"/>
                  <a:t>deplanaci</a:t>
                </a:r>
                <a:r>
                  <a:rPr lang="cs-CZ" sz="2400" dirty="0"/>
                  <a:t> průřezu je bráněno ve spodní části prostřednictvím tuhých plechů konzoly JD, ve vrcholu sloupu postačují tenčí plechy s menší tuhostí, které </a:t>
                </a:r>
                <a:r>
                  <a:rPr lang="cs-CZ" sz="2400" dirty="0" err="1"/>
                  <a:t>deplanaci</a:t>
                </a:r>
                <a:r>
                  <a:rPr lang="cs-CZ" sz="2400" dirty="0"/>
                  <a:t> plně nezabrání)</a:t>
                </a:r>
                <a:endParaRPr lang="en-US" sz="2400" dirty="0"/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Součinitele </a:t>
                </a:r>
                <a:r>
                  <a:rPr lang="cs-CZ" sz="2400" i="1" dirty="0"/>
                  <a:t>C</a:t>
                </a:r>
                <a:r>
                  <a:rPr lang="cs-CZ" sz="2400" baseline="-25000" dirty="0"/>
                  <a:t>1</a:t>
                </a:r>
                <a:r>
                  <a:rPr lang="cs-CZ" sz="2400" dirty="0"/>
                  <a:t> a </a:t>
                </a:r>
                <a:r>
                  <a:rPr lang="cs-CZ" sz="2400" i="1" dirty="0"/>
                  <a:t>C</a:t>
                </a:r>
                <a:r>
                  <a:rPr lang="cs-CZ" sz="2400" baseline="-25000" dirty="0"/>
                  <a:t>2</a:t>
                </a:r>
                <a:r>
                  <a:rPr lang="cs-CZ" sz="2400" dirty="0"/>
                  <a:t> se určují podle průběhu momentu; při tvaru momentu od uvažovaného zatížení po délce špičky lze </a:t>
                </a:r>
                <a:r>
                  <a:rPr lang="cs-CZ" sz="2400" b="1" dirty="0"/>
                  <a:t>přibližně</a:t>
                </a:r>
                <a:r>
                  <a:rPr lang="cs-CZ" sz="2400" dirty="0"/>
                  <a:t> uvažovat </a:t>
                </a:r>
                <a:r>
                  <a:rPr lang="cs-CZ" sz="2400" i="1" dirty="0"/>
                  <a:t>C</a:t>
                </a:r>
                <a:r>
                  <a:rPr lang="cs-CZ" sz="2400" baseline="-25000" dirty="0"/>
                  <a:t>1</a:t>
                </a:r>
                <a:r>
                  <a:rPr lang="cs-CZ" sz="2400" dirty="0"/>
                  <a:t> ≈ 1,00; </a:t>
                </a:r>
                <a:r>
                  <a:rPr lang="cs-CZ" sz="2400" i="1" dirty="0"/>
                  <a:t>C</a:t>
                </a:r>
                <a:r>
                  <a:rPr lang="cs-CZ" sz="2400" baseline="-25000" dirty="0"/>
                  <a:t>2</a:t>
                </a:r>
                <a:r>
                  <a:rPr lang="cs-CZ" sz="2400" dirty="0"/>
                  <a:t> ≈ 0,50</a:t>
                </a:r>
                <a:endParaRPr lang="en-US" sz="2400" dirty="0"/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Působiště spojitého zatížení lze uvažovat v úrovni pásnice sloupu; zatížení pro určení kritického momentu lze uvažovat jako destabilizující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C4FFE-AFEF-47E1-CB9B-F3A49F4582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10742984" cy="4641379"/>
              </a:xfrm>
              <a:blipFill>
                <a:blip r:embed="rId2"/>
                <a:stretch>
                  <a:fillRect l="-738" t="-394" r="-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230" descr="Obsah obrázku objekt, hodiny&#10;&#10;Popis byl vytvořen automaticky">
            <a:extLst>
              <a:ext uri="{FF2B5EF4-FFF2-40B4-BE49-F238E27FC236}">
                <a16:creationId xmlns:a16="http://schemas.microsoft.com/office/drawing/2014/main" id="{DAB7DFE7-1F42-673B-4956-243F19D326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21976" r="4872" b="21291"/>
          <a:stretch/>
        </p:blipFill>
        <p:spPr bwMode="auto">
          <a:xfrm>
            <a:off x="9408368" y="322100"/>
            <a:ext cx="2590800" cy="1162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683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F83A-61F6-3543-1145-A58BFA3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D4F15-D947-E989-5E15-6B82EDD0B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Sloupy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Návrh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Špička – plnostěnná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Dřík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/>
              <a:t>Plnostěnný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/>
              <a:t>Příhradový</a:t>
            </a:r>
          </a:p>
        </p:txBody>
      </p:sp>
    </p:spTree>
    <p:extLst>
      <p:ext uri="{BB962C8B-B14F-4D97-AF65-F5344CB8AC3E}">
        <p14:creationId xmlns:p14="http://schemas.microsoft.com/office/powerpoint/2010/main" val="13143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5934B-46AA-5CD6-CF06-BBB9DC1B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Dimenzování sloupu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7FA954-BB35-2BF2-3E91-C18BF1F54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796" y="1484313"/>
            <a:ext cx="9548408" cy="4641850"/>
          </a:xfrm>
        </p:spPr>
      </p:pic>
    </p:spTree>
    <p:extLst>
      <p:ext uri="{BB962C8B-B14F-4D97-AF65-F5344CB8AC3E}">
        <p14:creationId xmlns:p14="http://schemas.microsoft.com/office/powerpoint/2010/main" val="152599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7759-54E8-60A3-623E-92F8496CC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Dispozice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0F3167-0BD1-B2DB-32F0-287866BC0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9414" y="1484313"/>
            <a:ext cx="7993171" cy="4641850"/>
          </a:xfrm>
        </p:spPr>
      </p:pic>
    </p:spTree>
    <p:extLst>
      <p:ext uri="{BB962C8B-B14F-4D97-AF65-F5344CB8AC3E}">
        <p14:creationId xmlns:p14="http://schemas.microsoft.com/office/powerpoint/2010/main" val="209566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4F13-E482-2117-743C-A7261CC0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Plnostěnný dřík </a:t>
            </a:r>
            <a:br>
              <a:rPr lang="cs-CZ" dirty="0"/>
            </a:br>
            <a:r>
              <a:rPr lang="cs-CZ" sz="2800" dirty="0"/>
              <a:t>Zatřídění (EN 1993-1-1, Tab. 5.2)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DF6C4-7715-14AD-136F-44DFA28752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6566520" cy="4641379"/>
              </a:xfrm>
            </p:spPr>
            <p:txBody>
              <a:bodyPr/>
              <a:lstStyle/>
              <a:p>
                <a:r>
                  <a:rPr lang="cs-CZ" dirty="0"/>
                  <a:t>Zatřídění: Stojina</a:t>
                </a:r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r>
                  <a:rPr lang="cs-CZ" dirty="0"/>
                  <a:t>Zatřídění: Pásnice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≤14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cs-CZ" dirty="0"/>
                  <a:t> → tř. 3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DF6C4-7715-14AD-136F-44DFA28752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6566520" cy="4641379"/>
              </a:xfrm>
              <a:blipFill>
                <a:blip r:embed="rId3"/>
                <a:stretch>
                  <a:fillRect l="-1857" t="-1445" b="-5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E4CF6CB-24D6-75F8-977A-0B2220293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179" y="1484785"/>
            <a:ext cx="4501108" cy="4656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4B814D-2D48-AF2B-5478-3EC045565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922014"/>
            <a:ext cx="4469517" cy="30139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C031A-6211-094B-C0D1-D5FAE94DD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1824" y="3812803"/>
            <a:ext cx="2075817" cy="25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9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4F13-E482-2117-743C-A7261CC0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Plnostěnný dřík – prostá pevnost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DF6C4-7715-14AD-136F-44DFA28752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4437112"/>
                <a:ext cx="10972800" cy="1689052"/>
              </a:xfrm>
            </p:spPr>
            <p:txBody>
              <a:bodyPr/>
              <a:lstStyle/>
              <a:p>
                <a:r>
                  <a:rPr lang="cs-CZ" dirty="0"/>
                  <a:t>Pokud nevyjde, zvětšit průřezové charakteristiky</a:t>
                </a:r>
              </a:p>
              <a:p>
                <a:r>
                  <a:rPr lang="cs-CZ" dirty="0"/>
                  <a:t>Chci větší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dirty="0"/>
                  <a:t> → zvětšuji tloušťky</a:t>
                </a:r>
              </a:p>
              <a:p>
                <a:r>
                  <a:rPr lang="cs-CZ" dirty="0"/>
                  <a:t>Chci větší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cs-CZ" dirty="0"/>
                  <a:t> → zvětšuji výšku průřezu, tloušťky pásnic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DF6C4-7715-14AD-136F-44DFA28752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437112"/>
                <a:ext cx="10972800" cy="1689052"/>
              </a:xfrm>
              <a:blipFill>
                <a:blip r:embed="rId3"/>
                <a:stretch>
                  <a:fillRect l="-1111" t="-3971" b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D7CE035-7462-3DAE-DDDD-9C22F5EB3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357" y="1700808"/>
            <a:ext cx="6523285" cy="26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2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4F13-E482-2117-743C-A7261CC0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Plnostěnný dřík </a:t>
            </a:r>
            <a:br>
              <a:rPr lang="cs-CZ" dirty="0"/>
            </a:br>
            <a:r>
              <a:rPr lang="cs-CZ" sz="2800" dirty="0"/>
              <a:t>Vzpěr a klopení (EN 1993-1-1, 6.3.3)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CDDE71-9546-7E88-E50B-552C86B42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598851"/>
            <a:ext cx="3185436" cy="1840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BFDF94-1C87-9001-BC9D-C2C68F81D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599" y="2924944"/>
            <a:ext cx="1554530" cy="2710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48F197-3B7E-D6AF-EC4C-B8875E7A27ED}"/>
                  </a:ext>
                </a:extLst>
              </p:cNvPr>
              <p:cNvSpPr txBox="1"/>
              <p:nvPr/>
            </p:nvSpPr>
            <p:spPr>
              <a:xfrm>
                <a:off x="4081001" y="5758034"/>
                <a:ext cx="2167901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48F197-3B7E-D6AF-EC4C-B8875E7A2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001" y="5758034"/>
                <a:ext cx="2167901" cy="490840"/>
              </a:xfrm>
              <a:prstGeom prst="rect">
                <a:avLst/>
              </a:prstGeom>
              <a:blipFill>
                <a:blip r:embed="rId4"/>
                <a:stretch>
                  <a:fillRect l="-56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02453C9-2D37-7103-0604-34B536D2B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483" y="2924944"/>
            <a:ext cx="5203175" cy="3139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B24CD5-0255-2145-4E27-E52A5CEDBDD3}"/>
                  </a:ext>
                </a:extLst>
              </p:cNvPr>
              <p:cNvSpPr txBox="1"/>
              <p:nvPr/>
            </p:nvSpPr>
            <p:spPr>
              <a:xfrm>
                <a:off x="7392144" y="5880744"/>
                <a:ext cx="1597680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B24CD5-0255-2145-4E27-E52A5CEDB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4" y="5880744"/>
                <a:ext cx="1597680" cy="4778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7305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26650</TotalTime>
  <Words>1025</Words>
  <Application>Microsoft Office PowerPoint</Application>
  <PresentationFormat>Widescreen</PresentationFormat>
  <Paragraphs>169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Noto Sans</vt:lpstr>
      <vt:lpstr>Times New Roman</vt:lpstr>
      <vt:lpstr>Wingdings</vt:lpstr>
      <vt:lpstr>Motiv systému Office</vt:lpstr>
      <vt:lpstr>Kovové konstrukce I</vt:lpstr>
      <vt:lpstr>Prezentuje</vt:lpstr>
      <vt:lpstr>Už máte</vt:lpstr>
      <vt:lpstr>Obsah</vt:lpstr>
      <vt:lpstr>Dimenzování sloupu</vt:lpstr>
      <vt:lpstr>Dispozice</vt:lpstr>
      <vt:lpstr>Plnostěnný dřík  Zatřídění (EN 1993-1-1, Tab. 5.2)</vt:lpstr>
      <vt:lpstr>Plnostěnný dřík – prostá pevnost</vt:lpstr>
      <vt:lpstr>Plnostěnný dřík  Vzpěr a klopení (EN 1993-1-1, 6.3.3)</vt:lpstr>
      <vt:lpstr>Vzpěrné délky</vt:lpstr>
      <vt:lpstr>PowerPoint Presentation</vt:lpstr>
      <vt:lpstr>PowerPoint Presentation</vt:lpstr>
      <vt:lpstr>PowerPoint Presentation</vt:lpstr>
      <vt:lpstr>Vzpěr Otevřené, dvouose symetrické průřezy</vt:lpstr>
      <vt:lpstr>Klopení</vt:lpstr>
      <vt:lpstr>Klopení</vt:lpstr>
      <vt:lpstr>Klopení – předpoklady </vt:lpstr>
      <vt:lpstr>Interakční součinitele</vt:lpstr>
      <vt:lpstr>Interakční součinitele</vt:lpstr>
      <vt:lpstr>Výztuhy sloupu</vt:lpstr>
      <vt:lpstr>Příhradový dřík</vt:lpstr>
      <vt:lpstr>Vybočení kolmo na hmotnou osu</vt:lpstr>
      <vt:lpstr>Vybočení kolmo na nehmotnou osu</vt:lpstr>
      <vt:lpstr>Příhradové spojky (6.4.2)</vt:lpstr>
      <vt:lpstr>Posouzení jednoho pásu</vt:lpstr>
      <vt:lpstr>Diagonály</vt:lpstr>
      <vt:lpstr>Svislice</vt:lpstr>
      <vt:lpstr>Špička sloupu</vt:lpstr>
      <vt:lpstr>Špička sloupu</vt:lpstr>
      <vt:lpstr>Klopení – předpoklady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360</cp:revision>
  <dcterms:created xsi:type="dcterms:W3CDTF">2016-01-14T08:43:43Z</dcterms:created>
  <dcterms:modified xsi:type="dcterms:W3CDTF">2024-09-16T08:47:49Z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</Properties>
</file>