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306" r:id="rId6"/>
    <p:sldId id="299" r:id="rId7"/>
    <p:sldId id="302" r:id="rId8"/>
    <p:sldId id="326" r:id="rId9"/>
    <p:sldId id="327" r:id="rId10"/>
    <p:sldId id="325" r:id="rId11"/>
    <p:sldId id="329" r:id="rId12"/>
    <p:sldId id="330" r:id="rId13"/>
    <p:sldId id="328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3372" autoAdjust="0"/>
  </p:normalViewPr>
  <p:slideViewPr>
    <p:cSldViewPr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Zatížení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jeřábů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 ZS2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odpovídá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sestavě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zatížení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která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obsahuje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vlastní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tíhu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jeřábu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zatížení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kladkostroje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svislé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zrychlení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mostu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jeřábu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vodorovné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vodorovné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příčné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účinky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a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budeme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uvažovat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jako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T,2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vychází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větší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než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T,1).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Hodnota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T,2 – viz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výpočet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zatížení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jeřábu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Vodorovné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sestavě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jsou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násobeny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dynamickým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součinitelem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φ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 = 1,50.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3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𝑐𝑝𝑒,10&gt;0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→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větru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působení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větru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k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povrchu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US" sz="1800" b="0" i="0" u="none" strike="noStrike" baseline="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𝑐𝑝𝑒,10&lt;0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→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větru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působení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větru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povrchu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23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6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3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+mn-lt"/>
              </a:rPr>
              <a:t>Vysoké učení technické v Brně • Fakulta stavební</a:t>
            </a:r>
            <a:endParaRPr lang="cs-CZ" sz="1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F0D4-A333-C4E2-147B-BF70A643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ZS1: Stálé zatížení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034C81F-A305-BC95-D874-088330080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𝑙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… stálé </a:t>
                </a:r>
              </a:p>
              <a:p>
                <a:r>
                  <a:rPr lang="cs-CZ" dirty="0"/>
                  <a:t>(vaznice, vazník, střešní krytina)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dirty="0"/>
                  <a:t> … hl. nosník JD…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 … </a:t>
                </a:r>
                <a:r>
                  <a:rPr lang="cs-CZ" dirty="0" err="1"/>
                  <a:t>vl</a:t>
                </a:r>
                <a:r>
                  <a:rPr lang="cs-CZ" dirty="0"/>
                  <a:t>. tíha špičky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cs-CZ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cs-CZ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cs-CZ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cs-CZ" dirty="0"/>
                  <a:t> … odhad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 … </a:t>
                </a:r>
                <a:r>
                  <a:rPr lang="cs-CZ" dirty="0" err="1"/>
                  <a:t>vl</a:t>
                </a:r>
                <a:r>
                  <a:rPr lang="cs-CZ" dirty="0"/>
                  <a:t>. tíha dříku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cs-CZ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cs-CZ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cs-CZ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cs-CZ" dirty="0"/>
                  <a:t> … odhad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034C81F-A305-BC95-D874-088330080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2B7343-8845-6477-933A-D9E4102B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0667" y="1484785"/>
            <a:ext cx="5476875" cy="3305175"/>
          </a:xfrm>
        </p:spPr>
      </p:pic>
    </p:spTree>
    <p:extLst>
      <p:ext uri="{BB962C8B-B14F-4D97-AF65-F5344CB8AC3E}">
        <p14:creationId xmlns:p14="http://schemas.microsoft.com/office/powerpoint/2010/main" val="47300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60E1-9F36-BA46-4EDE-BD2B4EC5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ZS2: Proměnné – Jeřáb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10BC89-8DC1-24FE-8456-0FF6892559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846440" cy="266429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310BC89-8DC1-24FE-8456-0FF6892559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846440" cy="266429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618B2BA-F775-4AA8-A323-A0187881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484785"/>
            <a:ext cx="5447939" cy="2979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4AE0A-9274-F265-9F96-1C98D6999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26031"/>
            <a:ext cx="4447828" cy="25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8C61-0C42-552E-A559-B2E6969D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ZS3: Proměnné – Sníh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75CE7-0608-A85E-636F-B50D792C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83832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𝑠𝑙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75CE7-0608-A85E-636F-B50D792C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83832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E794023-843D-392E-8367-D186CDFDA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3"/>
          <a:stretch/>
        </p:blipFill>
        <p:spPr>
          <a:xfrm>
            <a:off x="6888088" y="1434039"/>
            <a:ext cx="4876801" cy="321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45DE2-3C12-C023-EC77-85DA88AF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695154"/>
            <a:ext cx="6095999" cy="23871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A8A586-4D80-16AD-33BD-6F1D2A7E857F}"/>
              </a:ext>
            </a:extLst>
          </p:cNvPr>
          <p:cNvCxnSpPr/>
          <p:nvPr/>
        </p:nvCxnSpPr>
        <p:spPr>
          <a:xfrm flipH="1" flipV="1">
            <a:off x="1631504" y="2276872"/>
            <a:ext cx="1944216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463383-EF8B-39AE-F87E-E71ACC95EE90}"/>
              </a:ext>
            </a:extLst>
          </p:cNvPr>
          <p:cNvSpPr txBox="1"/>
          <p:nvPr/>
        </p:nvSpPr>
        <p:spPr>
          <a:xfrm>
            <a:off x="479376" y="332582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Půdorys haly: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C13E-9FDE-A26F-8A4D-B072DC1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ZS4: Proměnné – Vítr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/>
                  <a:t> … akce vazníku od sání/tlaku větru – zanedbáme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/>
                  <a:t> … vítr na sloup 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/>
                  <a:t> … vítr na </a:t>
                </a:r>
                <a:r>
                  <a:rPr lang="cs-CZ" dirty="0" err="1"/>
                  <a:t>mezisloupky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  <a:blipFill>
                <a:blip r:embed="rId3"/>
                <a:stretch>
                  <a:fillRect l="-2378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7AC264-649D-60F3-8306-0A5242DD3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97" y="1412776"/>
            <a:ext cx="5182341" cy="2506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40CA9-CDB5-85D8-F081-705B48B13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478" y="3922643"/>
            <a:ext cx="4912122" cy="25306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2F0BF8-6B28-5673-B9FF-6E9E2AC278A7}"/>
              </a:ext>
            </a:extLst>
          </p:cNvPr>
          <p:cNvSpPr/>
          <p:nvPr/>
        </p:nvSpPr>
        <p:spPr>
          <a:xfrm>
            <a:off x="7176120" y="5517232"/>
            <a:ext cx="1296144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0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C13E-9FDE-A26F-8A4D-B072DC1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ZS4: Proměnné – Vítr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/>
                  <a:t> … vítr na sloup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Š</m:t>
                    </m:r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Š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  <a:blipFill>
                <a:blip r:embed="rId3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2BF2F4A-6A8F-71BA-AD1F-F2D97C4D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412776"/>
            <a:ext cx="23622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E79A0-65E2-6DAE-B50E-FA3182B61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817" y="2132856"/>
            <a:ext cx="5328592" cy="40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D674F-06D3-87AB-6571-142570B5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87" y="3309923"/>
            <a:ext cx="2267301" cy="1631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EC13E-9FDE-A26F-8A4D-B072DC1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ZS4: Proměnné – Vítr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F2F4A-6A8F-71BA-AD1F-F2D97C4D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412776"/>
            <a:ext cx="2362200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E79A0-65E2-6DAE-B50E-FA3182B61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88" y="2396089"/>
            <a:ext cx="5328592" cy="4057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/>
                  <a:t> … vítr na </a:t>
                </a:r>
                <a:r>
                  <a:rPr lang="cs-CZ" dirty="0" err="1"/>
                  <a:t>mezisloupky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Š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Š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A9F8D-F231-B4F0-E9B0-AD667D4B6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126360" cy="4641379"/>
              </a:xfrm>
              <a:blipFill>
                <a:blip r:embed="rId6"/>
                <a:stretch>
                  <a:fillRect l="-595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8FA60A3-A3E7-9A79-D94A-93FF014F9619}"/>
              </a:ext>
            </a:extLst>
          </p:cNvPr>
          <p:cNvSpPr/>
          <p:nvPr/>
        </p:nvSpPr>
        <p:spPr>
          <a:xfrm>
            <a:off x="5447928" y="3309923"/>
            <a:ext cx="360040" cy="76714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30C09-EA5C-F832-1450-63030D9E1370}"/>
              </a:ext>
            </a:extLst>
          </p:cNvPr>
          <p:cNvSpPr/>
          <p:nvPr/>
        </p:nvSpPr>
        <p:spPr>
          <a:xfrm>
            <a:off x="6387085" y="3309923"/>
            <a:ext cx="360040" cy="76714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E9A0-2413-C0A4-1C2E-78C7A6F8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síly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3275D-32B3-760D-4806-FB25262D1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2034368"/>
            <a:ext cx="4680520" cy="27892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C78D5-443A-E093-5951-86C7E076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492896"/>
            <a:ext cx="4384001" cy="2330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FD447-543D-01BF-6B11-1EB455B748C3}"/>
              </a:ext>
            </a:extLst>
          </p:cNvPr>
          <p:cNvSpPr txBox="1"/>
          <p:nvPr/>
        </p:nvSpPr>
        <p:spPr>
          <a:xfrm>
            <a:off x="1386684" y="5013176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Staticky neurčitá konstrukce</a:t>
            </a:r>
          </a:p>
          <a:p>
            <a:pPr algn="ctr"/>
            <a:r>
              <a:rPr lang="cs-CZ" dirty="0"/>
              <a:t>Přesný výpočet – silová metoda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930E9-B14B-A0E5-632F-09D8B8A63A42}"/>
              </a:ext>
            </a:extLst>
          </p:cNvPr>
          <p:cNvSpPr txBox="1"/>
          <p:nvPr/>
        </p:nvSpPr>
        <p:spPr>
          <a:xfrm>
            <a:off x="5744056" y="50131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Staticky určitá konstrukce</a:t>
            </a:r>
          </a:p>
          <a:p>
            <a:pPr algn="ctr"/>
            <a:r>
              <a:rPr lang="cs-CZ" dirty="0"/>
              <a:t>Přibližný výpočet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9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E9A0-2413-C0A4-1C2E-78C7A6F8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síly – Kombinace 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78430A-55E9-83F9-0D3E-D5D950C9E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34" y="1484313"/>
            <a:ext cx="9510131" cy="4641850"/>
          </a:xfrm>
        </p:spPr>
      </p:pic>
    </p:spTree>
    <p:extLst>
      <p:ext uri="{BB962C8B-B14F-4D97-AF65-F5344CB8AC3E}">
        <p14:creationId xmlns:p14="http://schemas.microsoft.com/office/powerpoint/2010/main" val="310622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E679-BDB6-35B7-EAE0-33057DB0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příště: Vnitřní síly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0A85AD-96CF-FAC8-E2CD-0EDECD9AF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12208"/>
              </p:ext>
            </p:extLst>
          </p:nvPr>
        </p:nvGraphicFramePr>
        <p:xfrm>
          <a:off x="3359696" y="1484312"/>
          <a:ext cx="8222704" cy="460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838">
                  <a:extLst>
                    <a:ext uri="{9D8B030D-6E8A-4147-A177-3AD203B41FA5}">
                      <a16:colId xmlns:a16="http://schemas.microsoft.com/office/drawing/2014/main" val="1021119896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4103252744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2498702282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1600748860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2797810990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3843899792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1108889740"/>
                    </a:ext>
                  </a:extLst>
                </a:gridCol>
                <a:gridCol w="1027838">
                  <a:extLst>
                    <a:ext uri="{9D8B030D-6E8A-4147-A177-3AD203B41FA5}">
                      <a16:colId xmlns:a16="http://schemas.microsoft.com/office/drawing/2014/main" val="2723488460"/>
                    </a:ext>
                  </a:extLst>
                </a:gridCol>
              </a:tblGrid>
              <a:tr h="576123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Řez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Veličina</a:t>
                      </a:r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cs-CZ" dirty="0"/>
                        <a:t>Zatěžovací stavy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Kombinace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510267"/>
                  </a:ext>
                </a:extLst>
              </a:tr>
              <a:tr h="576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05512"/>
                  </a:ext>
                </a:extLst>
              </a:tr>
              <a:tr h="576123">
                <a:tc rowSpan="3"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b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N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341767"/>
                  </a:ext>
                </a:extLst>
              </a:tr>
              <a:tr h="576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V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508660"/>
                  </a:ext>
                </a:extLst>
              </a:tr>
              <a:tr h="576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M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321772"/>
                  </a:ext>
                </a:extLst>
              </a:tr>
              <a:tr h="576123">
                <a:tc rowSpan="3"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d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N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85003"/>
                  </a:ext>
                </a:extLst>
              </a:tr>
              <a:tr h="576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V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003995"/>
                  </a:ext>
                </a:extLst>
              </a:tr>
              <a:tr h="576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M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4117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51DA3F4-5B65-3947-5198-55B89ADB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470223"/>
            <a:ext cx="1445086" cy="48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112A-4F63-8564-9A7E-1E5F8CD7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Výkres vazníku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Jeřábová dráha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Zatížení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Zatížení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Stálé – Vlastní tíha sloupů, vaznic, vazníku, střechy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Proměnné – Sníh, vítr, jeřábová dráha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D775-E890-5C85-7646-2ADC2F75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Sloupy – dispozice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20317-1566-8277-B3AC-27130CDC3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69" y="1484313"/>
            <a:ext cx="9610262" cy="4641850"/>
          </a:xfrm>
        </p:spPr>
      </p:pic>
    </p:spTree>
    <p:extLst>
      <p:ext uri="{BB962C8B-B14F-4D97-AF65-F5344CB8AC3E}">
        <p14:creationId xmlns:p14="http://schemas.microsoft.com/office/powerpoint/2010/main" val="210598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DC14-1503-A3D4-7AE8-5D0A4D3D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Sloupy – osové schéma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70398-F331-0399-2B48-C19559109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969" y="1484313"/>
            <a:ext cx="9612062" cy="4641850"/>
          </a:xfrm>
        </p:spPr>
      </p:pic>
    </p:spTree>
    <p:extLst>
      <p:ext uri="{BB962C8B-B14F-4D97-AF65-F5344CB8AC3E}">
        <p14:creationId xmlns:p14="http://schemas.microsoft.com/office/powerpoint/2010/main" val="286891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3F0-7C65-9C90-3561-596E7EA4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rozměry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E28F2-16B1-B59D-69EC-682B7A26C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693" b="80269"/>
          <a:stretch/>
        </p:blipFill>
        <p:spPr>
          <a:xfrm>
            <a:off x="724956" y="2492896"/>
            <a:ext cx="10742087" cy="165618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297A3E9-7E58-6451-AFB8-51EEC3C73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8" t="5731" b="72067"/>
          <a:stretch/>
        </p:blipFill>
        <p:spPr>
          <a:xfrm>
            <a:off x="4151784" y="4221088"/>
            <a:ext cx="5184576" cy="18462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32B8E3-A381-CBE8-C2C8-B40DDF664437}"/>
              </a:ext>
            </a:extLst>
          </p:cNvPr>
          <p:cNvSpPr txBox="1">
            <a:spLocks/>
          </p:cNvSpPr>
          <p:nvPr/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Rozpětí vazníku: 18 m, 24 m,  30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Rozpětí mostového jeřábu: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BB826-FBC9-9812-30B1-2B2AA707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3" y="0"/>
            <a:ext cx="11624873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4206A-1905-A0C3-DDE0-615C2BDE0EF0}"/>
              </a:ext>
            </a:extLst>
          </p:cNvPr>
          <p:cNvCxnSpPr/>
          <p:nvPr/>
        </p:nvCxnSpPr>
        <p:spPr>
          <a:xfrm>
            <a:off x="5159896" y="3933056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680197-D84D-9409-B504-E79DCC24E73D}"/>
              </a:ext>
            </a:extLst>
          </p:cNvPr>
          <p:cNvCxnSpPr/>
          <p:nvPr/>
        </p:nvCxnSpPr>
        <p:spPr>
          <a:xfrm>
            <a:off x="5807968" y="2780928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8904A7-76D7-B008-1D60-E6D6F5EEE2EF}"/>
              </a:ext>
            </a:extLst>
          </p:cNvPr>
          <p:cNvCxnSpPr>
            <a:cxnSpLocks/>
          </p:cNvCxnSpPr>
          <p:nvPr/>
        </p:nvCxnSpPr>
        <p:spPr>
          <a:xfrm>
            <a:off x="7896200" y="638132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C8E8-59A1-5D22-CC3D-FF792CBB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Zatěžovací plocha sloupu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67713-0E99-2D73-5C0B-0419E5F5F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621" y="1484313"/>
            <a:ext cx="6124758" cy="4641850"/>
          </a:xfrm>
        </p:spPr>
      </p:pic>
    </p:spTree>
    <p:extLst>
      <p:ext uri="{BB962C8B-B14F-4D97-AF65-F5344CB8AC3E}">
        <p14:creationId xmlns:p14="http://schemas.microsoft.com/office/powerpoint/2010/main" val="3167511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26533</TotalTime>
  <Words>490</Words>
  <Application>Microsoft Office PowerPoint</Application>
  <PresentationFormat>Widescreen</PresentationFormat>
  <Paragraphs>107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Noto Sans</vt:lpstr>
      <vt:lpstr>Times New Roman</vt:lpstr>
      <vt:lpstr>Wingdings</vt:lpstr>
      <vt:lpstr>Motiv systému Office</vt:lpstr>
      <vt:lpstr>Kovové konstrukce I</vt:lpstr>
      <vt:lpstr>Prezentuje</vt:lpstr>
      <vt:lpstr>Už máte</vt:lpstr>
      <vt:lpstr>Obsah</vt:lpstr>
      <vt:lpstr>Sloupy – dispozice </vt:lpstr>
      <vt:lpstr>Sloupy – osové schéma</vt:lpstr>
      <vt:lpstr>Individuální rozměry</vt:lpstr>
      <vt:lpstr>PowerPoint Presentation</vt:lpstr>
      <vt:lpstr>Zatěžovací plocha sloupu</vt:lpstr>
      <vt:lpstr>ZS1: Stálé zatížení</vt:lpstr>
      <vt:lpstr>ZS2: Proměnné – Jeřáb </vt:lpstr>
      <vt:lpstr>ZS3: Proměnné – Sníh </vt:lpstr>
      <vt:lpstr>ZS4: Proměnné – Vítr </vt:lpstr>
      <vt:lpstr>ZS4: Proměnné – Vítr </vt:lpstr>
      <vt:lpstr>ZS4: Proměnné – Vítr </vt:lpstr>
      <vt:lpstr>Vnitřní síly</vt:lpstr>
      <vt:lpstr>Vnitřní síly – Kombinace </vt:lpstr>
      <vt:lpstr>Do příště: Vnitřní síly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349</cp:revision>
  <dcterms:created xsi:type="dcterms:W3CDTF">2016-01-14T08:43:43Z</dcterms:created>
  <dcterms:modified xsi:type="dcterms:W3CDTF">2024-09-16T08:44:49Z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