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306" r:id="rId6"/>
    <p:sldId id="299" r:id="rId7"/>
    <p:sldId id="302" r:id="rId8"/>
    <p:sldId id="325" r:id="rId9"/>
    <p:sldId id="327" r:id="rId10"/>
    <p:sldId id="326" r:id="rId11"/>
    <p:sldId id="328" r:id="rId12"/>
    <p:sldId id="329" r:id="rId13"/>
    <p:sldId id="330" r:id="rId14"/>
    <p:sldId id="332" r:id="rId15"/>
    <p:sldId id="331" r:id="rId16"/>
    <p:sldId id="333" r:id="rId17"/>
    <p:sldId id="334" r:id="rId18"/>
    <p:sldId id="335" r:id="rId19"/>
    <p:sldId id="337" r:id="rId20"/>
    <p:sldId id="339" r:id="rId21"/>
    <p:sldId id="338" r:id="rId22"/>
    <p:sldId id="340" r:id="rId23"/>
    <p:sldId id="341" r:id="rId24"/>
    <p:sldId id="343" r:id="rId25"/>
    <p:sldId id="342" r:id="rId26"/>
    <p:sldId id="345" r:id="rId27"/>
    <p:sldId id="344" r:id="rId28"/>
    <p:sldId id="32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3372" autoAdjust="0"/>
  </p:normalViewPr>
  <p:slideViewPr>
    <p:cSldViewPr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6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Fakulta stavební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9/2024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0C3A3-CE50-78DF-D5BA-104E1687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2" y="980728"/>
            <a:ext cx="11280576" cy="54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6A649-3D64-0AB1-3D19-34033A11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0" y="908720"/>
            <a:ext cx="10776520" cy="54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9B24D-2CD0-C247-0153-14CE8DD5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80728"/>
            <a:ext cx="10972800" cy="53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65745-605D-F9F6-3AFA-FDD175DE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328"/>
            <a:ext cx="12192000" cy="42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 descr="A screenshot of a white paper with black text&#10;&#10;Description automatically generated">
            <a:extLst>
              <a:ext uri="{FF2B5EF4-FFF2-40B4-BE49-F238E27FC236}">
                <a16:creationId xmlns:a16="http://schemas.microsoft.com/office/drawing/2014/main" id="{46DDD644-A408-4934-4E75-D9DDD857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2" y="980728"/>
            <a:ext cx="10560496" cy="53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DAB64-8277-380D-AB1C-5E7F854F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678"/>
            <a:ext cx="12192000" cy="48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48238E9E-9D34-850A-21A1-3A65AF25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8" y="908720"/>
            <a:ext cx="10632504" cy="5506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91C16-9E7F-4BB9-291D-2E453946DE88}"/>
              </a:ext>
            </a:extLst>
          </p:cNvPr>
          <p:cNvSpPr txBox="1"/>
          <p:nvPr/>
        </p:nvSpPr>
        <p:spPr>
          <a:xfrm>
            <a:off x="1559496" y="6138153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U svarů výjimečně 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200" dirty="0"/>
              <a:t> = účinná výška svaru</a:t>
            </a:r>
          </a:p>
        </p:txBody>
      </p:sp>
    </p:spTree>
    <p:extLst>
      <p:ext uri="{BB962C8B-B14F-4D97-AF65-F5344CB8AC3E}">
        <p14:creationId xmlns:p14="http://schemas.microsoft.com/office/powerpoint/2010/main" val="381269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použitelnosti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66908-39D8-0F31-49D6-5D885A71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6" y="1083863"/>
            <a:ext cx="10848528" cy="5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použitelnosti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9DB7F-FD48-78B8-80E2-E4532A00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4" y="1124744"/>
            <a:ext cx="11784632" cy="52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Posouzení příčných výztuh H.N.J.D.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C7733-B6CD-474B-780B-3DCBD150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220721"/>
            <a:ext cx="11136560" cy="52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Posouzení příčných výztuh H.N.J.D.</a:t>
            </a:r>
            <a:endParaRPr lang="en-US" sz="3200" dirty="0"/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61896144-E418-C9C9-678F-08420B8DB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2" y="1171106"/>
            <a:ext cx="10200456" cy="52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Posouzení příčných výztuh H.N.J.D.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5917A-217D-61A4-4DF8-19B11E9C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8" y="1052736"/>
            <a:ext cx="10272464" cy="5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Posouzení příčných výztuh H.N.J.D.</a:t>
            </a:r>
            <a:endParaRPr lang="en-US" sz="32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D74515F-AC42-E9EF-D70E-3276A71B5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2" y="1041681"/>
            <a:ext cx="11280576" cy="54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Posouzení příčných výztuh H.N.J.D.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49A06-5B94-AADD-D9E1-A9B71358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0" y="1088256"/>
            <a:ext cx="11496600" cy="53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0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CF07B-485D-C4D3-2926-18D2D3A8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715"/>
            <a:ext cx="12192000" cy="55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8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1233-80E4-199E-A0CD-29476A71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51D3-3FBB-235D-565D-13AC9B3C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Hlavní nosník jeřábové dráhy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MSU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Krční svary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MSP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Příčné výztuhy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1A9D9-1DD3-A7B0-E660-A58301A2598C}"/>
              </a:ext>
            </a:extLst>
          </p:cNvPr>
          <p:cNvSpPr txBox="1"/>
          <p:nvPr/>
        </p:nvSpPr>
        <p:spPr>
          <a:xfrm>
            <a:off x="8755340" y="198884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OBRÁZKY!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Zatížení jeřábové dráhy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Svislé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Stálé (ZS1)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Proměnné</a:t>
                </a:r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Od kol jeřábu (ZS2)</a:t>
                </a:r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 revizní lávce (ZS3)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Vodorovné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Podélné</a:t>
                </a:r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Rozjezd nebo brždění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cs-CZ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Příčné</a:t>
                </a:r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Rozjezd nebo brždění s excentricitou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cs-CZ" dirty="0"/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Rozjezd nebo brždění kočky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endParaRPr lang="cs-CZ" dirty="0"/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Příčení jeřábu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,1,1,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cs-CZ" dirty="0"/>
              </a:p>
              <a:p>
                <a:pPr marL="2057400" lvl="3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 b="-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Hlavní nosník jeřábové dráhy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Předběžný návrh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Mezní stav únosnosti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krčních svarů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Mezní stav použitelnosti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</a:t>
            </a:r>
            <a:r>
              <a:rPr lang="cs-CZ"/>
              <a:t>příčných výztuh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6F566-0EBB-36CA-3CD6-FCAFE7EC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84784"/>
            <a:ext cx="9649072" cy="49500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Hlavní nosník jeřábové dráhy</a:t>
            </a:r>
          </a:p>
          <a:p>
            <a:r>
              <a:rPr lang="cs-CZ" sz="3200" dirty="0"/>
              <a:t>Předběžný návrh rozměrů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37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FD0DA0D-E025-3CDD-58F1-C1AB46571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2" y="771699"/>
            <a:ext cx="10719156" cy="56829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Předběžný návrh rozměrů</a:t>
            </a:r>
          </a:p>
        </p:txBody>
      </p:sp>
    </p:spTree>
    <p:extLst>
      <p:ext uri="{BB962C8B-B14F-4D97-AF65-F5344CB8AC3E}">
        <p14:creationId xmlns:p14="http://schemas.microsoft.com/office/powerpoint/2010/main" val="278294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70861-FB15-6A58-9E28-427030A6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49" y="1052736"/>
            <a:ext cx="10701902" cy="53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DBEEA-8747-363A-114D-F12BB144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6" y="1092984"/>
            <a:ext cx="11221088" cy="5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B91EC9-1BD8-C2A2-8019-5B8A6BD0296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Mezní stav únosnosti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3CE9F-19B2-C3CE-A10C-96A047CD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0" y="1110037"/>
            <a:ext cx="11136560" cy="53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3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26420</TotalTime>
  <Words>302</Words>
  <Application>Microsoft Office PowerPoint</Application>
  <PresentationFormat>Widescreen</PresentationFormat>
  <Paragraphs>78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</vt:lpstr>
      <vt:lpstr>Prezentuje</vt:lpstr>
      <vt:lpstr>Už máte</vt:lpstr>
      <vt:lpstr>Obsah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349</cp:revision>
  <dcterms:created xsi:type="dcterms:W3CDTF">2016-01-14T08:43:43Z</dcterms:created>
  <dcterms:modified xsi:type="dcterms:W3CDTF">2024-09-16T08:43:17Z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