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330" r:id="rId5"/>
    <p:sldId id="331" r:id="rId6"/>
    <p:sldId id="299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25" r:id="rId15"/>
    <p:sldId id="309" r:id="rId16"/>
    <p:sldId id="312" r:id="rId17"/>
    <p:sldId id="310" r:id="rId18"/>
    <p:sldId id="311" r:id="rId19"/>
    <p:sldId id="317" r:id="rId20"/>
    <p:sldId id="318" r:id="rId21"/>
    <p:sldId id="319" r:id="rId22"/>
    <p:sldId id="329" r:id="rId23"/>
    <p:sldId id="320" r:id="rId24"/>
    <p:sldId id="326" r:id="rId25"/>
    <p:sldId id="327" r:id="rId26"/>
    <p:sldId id="321" r:id="rId27"/>
    <p:sldId id="328" r:id="rId28"/>
    <p:sldId id="322" r:id="rId29"/>
    <p:sldId id="313" r:id="rId30"/>
    <p:sldId id="314" r:id="rId31"/>
    <p:sldId id="315" r:id="rId32"/>
    <p:sldId id="316" r:id="rId33"/>
    <p:sldId id="323" r:id="rId34"/>
    <p:sldId id="324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AC"/>
    <a:srgbClr val="E4002B"/>
    <a:srgbClr val="658D1B"/>
    <a:srgbClr val="FFFFFF"/>
    <a:srgbClr val="EEF8F6"/>
    <a:srgbClr val="003DA5"/>
    <a:srgbClr val="00AB8E"/>
    <a:srgbClr val="8246AF"/>
    <a:srgbClr val="00A9E0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3372" autoAdjust="0"/>
  </p:normalViewPr>
  <p:slideViewPr>
    <p:cSldViewPr>
      <p:cViewPr varScale="1">
        <p:scale>
          <a:sx n="102" d="100"/>
          <a:sy n="102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Jeřábová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dráha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je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konstrukce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která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přenáší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silové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účinky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jeřábu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do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hlavní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nosné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konstrukce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budovy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–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příčné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vazby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potažmo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do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hlavního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sloupu</a:t>
            </a:r>
            <a:r>
              <a:rPr lang="en-US" sz="12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78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baseline="0" noProof="0" dirty="0">
                <a:solidFill>
                  <a:srgbClr val="626F52"/>
                </a:solidFill>
                <a:latin typeface="Calibri" panose="020F0502020204030204" pitchFamily="34" charset="0"/>
              </a:rPr>
              <a:t>Větev jeřábové dráhy obvykle obsahuje následující konstrukční prvky: (pro menší jeřáby může být sestava jednodušší)</a:t>
            </a:r>
          </a:p>
          <a:p>
            <a:r>
              <a:rPr lang="cs-CZ" sz="1200" b="0" i="0" u="none" strike="noStrike" baseline="0" noProof="0" dirty="0">
                <a:solidFill>
                  <a:srgbClr val="E38312"/>
                </a:solidFill>
                <a:latin typeface="Calibri" panose="020F0502020204030204" pitchFamily="34" charset="0"/>
              </a:rPr>
              <a:t>-</a:t>
            </a:r>
            <a:r>
              <a:rPr lang="cs-CZ" sz="1200" b="0" i="0" u="none" strike="noStrike" baseline="0" noProof="0" dirty="0">
                <a:solidFill>
                  <a:srgbClr val="404040"/>
                </a:solidFill>
                <a:latin typeface="Calibri" panose="020F0502020204030204" pitchFamily="34" charset="0"/>
              </a:rPr>
              <a:t>Kolejnice –tvoří pojezdovou dráhu a roznáší účinky jeřábu do Hlavního nosníku jeřábové dráhy </a:t>
            </a:r>
          </a:p>
          <a:p>
            <a:r>
              <a:rPr lang="cs-CZ" sz="1200" b="0" i="0" u="none" strike="noStrike" baseline="0" noProof="0" dirty="0">
                <a:solidFill>
                  <a:srgbClr val="E38312"/>
                </a:solidFill>
                <a:latin typeface="Calibri" panose="020F0502020204030204" pitchFamily="34" charset="0"/>
              </a:rPr>
              <a:t>-</a:t>
            </a:r>
            <a:r>
              <a:rPr lang="cs-CZ" sz="1200" b="0" i="0" u="none" strike="noStrike" baseline="0" noProof="0" dirty="0">
                <a:solidFill>
                  <a:srgbClr val="404040"/>
                </a:solidFill>
                <a:latin typeface="Calibri" panose="020F0502020204030204" pitchFamily="34" charset="0"/>
              </a:rPr>
              <a:t>Hlavního nosník jeřábové dráhy (dále jen HL.N.J.D.) –Přenáší svislé účinky od jeřábu do sloupu</a:t>
            </a:r>
          </a:p>
          <a:p>
            <a:r>
              <a:rPr lang="cs-CZ" sz="1200" b="0" i="0" u="none" strike="noStrike" baseline="0" noProof="0" dirty="0">
                <a:solidFill>
                  <a:srgbClr val="E38312"/>
                </a:solidFill>
                <a:latin typeface="Calibri" panose="020F0502020204030204" pitchFamily="34" charset="0"/>
              </a:rPr>
              <a:t>-</a:t>
            </a:r>
            <a:r>
              <a:rPr lang="cs-CZ" sz="1200" b="0" i="0" u="none" strike="noStrike" baseline="0" noProof="0" dirty="0">
                <a:solidFill>
                  <a:srgbClr val="404040"/>
                </a:solidFill>
                <a:latin typeface="Calibri" panose="020F0502020204030204" pitchFamily="34" charset="0"/>
              </a:rPr>
              <a:t>Vodorovný výztužný nosník jeřábové dráhy (dále jen V.V.N.J.D.) –Přenáší vodorovné účinky od jeřábu do sloupu</a:t>
            </a:r>
          </a:p>
          <a:p>
            <a:r>
              <a:rPr lang="cs-CZ" sz="1200" b="0" i="0" u="none" strike="noStrike" baseline="0" noProof="0" dirty="0">
                <a:solidFill>
                  <a:srgbClr val="E38312"/>
                </a:solidFill>
                <a:latin typeface="Calibri" panose="020F0502020204030204" pitchFamily="34" charset="0"/>
              </a:rPr>
              <a:t>-</a:t>
            </a:r>
            <a:r>
              <a:rPr lang="cs-CZ" sz="1200" b="0" i="0" u="none" strike="noStrike" baseline="0" noProof="0" dirty="0">
                <a:solidFill>
                  <a:srgbClr val="404040"/>
                </a:solidFill>
                <a:latin typeface="Calibri" panose="020F0502020204030204" pitchFamily="34" charset="0"/>
              </a:rPr>
              <a:t>Šikmý výztužný nosník či šikmé vzpěry –Tvoří svislou podporu V.V.N.J.D. a přenáší svislé účinky z V.V.J.N.D a revizní lávky do HL.N.J.D.</a:t>
            </a:r>
          </a:p>
          <a:p>
            <a:r>
              <a:rPr lang="cs-CZ" sz="1200" b="0" i="0" u="none" strike="noStrike" baseline="0" noProof="0" dirty="0">
                <a:solidFill>
                  <a:srgbClr val="E38312"/>
                </a:solidFill>
                <a:latin typeface="Calibri" panose="020F0502020204030204" pitchFamily="34" charset="0"/>
              </a:rPr>
              <a:t>-</a:t>
            </a:r>
            <a:r>
              <a:rPr lang="cs-CZ" sz="1200" b="0" i="0" u="none" strike="noStrike" baseline="0" noProof="0" dirty="0">
                <a:solidFill>
                  <a:srgbClr val="404040"/>
                </a:solidFill>
                <a:latin typeface="Calibri" panose="020F0502020204030204" pitchFamily="34" charset="0"/>
              </a:rPr>
              <a:t>Revizní lávka –umožňuje přístup k jeřábu a kontrolu konstrukce</a:t>
            </a:r>
          </a:p>
          <a:p>
            <a:endParaRPr lang="cs-CZ" sz="1200" b="0" i="0" u="none" strike="noStrike" baseline="0" noProof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endParaRPr lang="cs-CZ" sz="1200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56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Mostový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jeřáb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je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jeřáb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který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je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schopný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pojezdu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podél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kolejnicové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dráhy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má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nejméně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jeden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vodorovný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nosník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vybavený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nejméně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jedním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zdvihovým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26F52"/>
                </a:solidFill>
                <a:latin typeface="Calibri" panose="020F0502020204030204" pitchFamily="34" charset="0"/>
              </a:rPr>
              <a:t>mechanizmem</a:t>
            </a:r>
            <a:r>
              <a:rPr lang="en-US" sz="1800" b="0" i="0" u="none" strike="noStrike" baseline="0" dirty="0">
                <a:solidFill>
                  <a:srgbClr val="626F52"/>
                </a:solidFill>
                <a:latin typeface="Calibri" panose="020F0502020204030204" pitchFamily="34" charset="0"/>
              </a:rPr>
              <a:t>.</a:t>
            </a:r>
          </a:p>
          <a:p>
            <a:endParaRPr lang="en-US" sz="1800" b="0" i="0" u="none" strike="noStrike" baseline="0" dirty="0">
              <a:solidFill>
                <a:srgbClr val="626F52"/>
              </a:solidFill>
              <a:latin typeface="Calibri" panose="020F0502020204030204" pitchFamily="34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71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0" i="0" u="none" strike="noStrike" baseline="0" noProof="0" dirty="0">
                <a:solidFill>
                  <a:srgbClr val="626F52"/>
                </a:solidFill>
                <a:latin typeface="Calibri" panose="020F0502020204030204" pitchFamily="34" charset="0"/>
              </a:rPr>
              <a:t>Účinky jeřábu jsou závislé na konkrétních charakteristikách jeřábu. </a:t>
            </a:r>
          </a:p>
          <a:p>
            <a:r>
              <a:rPr lang="cs-CZ" sz="1800" b="0" i="0" u="none" strike="noStrike" baseline="0" noProof="0" dirty="0">
                <a:solidFill>
                  <a:srgbClr val="626F52"/>
                </a:solidFill>
                <a:latin typeface="Calibri" panose="020F0502020204030204" pitchFamily="34" charset="0"/>
              </a:rPr>
              <a:t>Norma předpokládá základní vstupní hodnoty účinků, které byste pro daný jeřáb měli znát (měl by je poskytnout výrobce jeřábu).</a:t>
            </a:r>
          </a:p>
          <a:p>
            <a:r>
              <a:rPr lang="cs-CZ" sz="1800" b="0" i="0" u="none" strike="noStrike" baseline="0" noProof="0" dirty="0">
                <a:solidFill>
                  <a:srgbClr val="626F52"/>
                </a:solidFill>
                <a:latin typeface="Calibri" panose="020F0502020204030204" pitchFamily="34" charset="0"/>
              </a:rPr>
              <a:t>Obecně platí, že jeřáb vyvozuje různé účinky zatížení na levé a pravé větvi jeřábové dráhy. </a:t>
            </a:r>
          </a:p>
          <a:p>
            <a:r>
              <a:rPr lang="cs-CZ" sz="1800" b="0" i="0" u="none" strike="noStrike" baseline="0" noProof="0" dirty="0">
                <a:solidFill>
                  <a:srgbClr val="626F52"/>
                </a:solidFill>
                <a:latin typeface="Calibri" panose="020F0502020204030204" pitchFamily="34" charset="0"/>
              </a:rPr>
              <a:t>Maximum účinků zatížení na jedné z větví JD obvykle nastává při krajní poloze kočky s břemenem nejbližší této větvi. Na opačné větvi JD pak od této polohy kočky s břemenem vzniká „doplňkový“ účinek zatížení.</a:t>
            </a:r>
          </a:p>
          <a:p>
            <a:r>
              <a:rPr lang="cs-CZ" sz="1800" b="0" i="0" u="none" strike="noStrike" baseline="0" noProof="0" dirty="0">
                <a:solidFill>
                  <a:srgbClr val="626F52"/>
                </a:solidFill>
                <a:latin typeface="Calibri" panose="020F0502020204030204" pitchFamily="34" charset="0"/>
              </a:rPr>
              <a:t>Pro hodnocení účinků jeřábu na jeřábovou dráhu je dobré mít přehled o základních geometrických parametrech jeřábu:</a:t>
            </a:r>
            <a:endParaRPr lang="cs-CZ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0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0" i="0" u="none" strike="noStrike" baseline="0" noProof="0" dirty="0">
                <a:solidFill>
                  <a:srgbClr val="626F52"/>
                </a:solidFill>
                <a:latin typeface="Calibri" panose="020F0502020204030204" pitchFamily="34" charset="0"/>
              </a:rPr>
              <a:t>Svislé účinky jeřábu na jeřábovou dráhu lze kvantifikovat pomocí svislých tlaků kol QR, které nabývají různé hodnoty podle toho jak je jeřáb zatížen a v jaké poloze je hák. </a:t>
            </a:r>
          </a:p>
          <a:p>
            <a:r>
              <a:rPr lang="cs-CZ" sz="1800" b="0" i="0" u="none" strike="noStrike" baseline="0" noProof="0" dirty="0">
                <a:solidFill>
                  <a:srgbClr val="626F52"/>
                </a:solidFill>
                <a:latin typeface="Calibri" panose="020F0502020204030204" pitchFamily="34" charset="0"/>
              </a:rPr>
              <a:t>Na jedné větvi má jeřáb obvykle dvě kola tzn. 2x QR. Celkový účinek jeřábu na jednu větev JD lze tedy vyjádřit sumou těchto kolových tlaků.</a:t>
            </a:r>
            <a:endParaRPr lang="cs-CZ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85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</a:t>
            </a:r>
            <a:r>
              <a:rPr lang="cs-CZ" sz="1400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technické v Brně • Fakulta stavební</a:t>
            </a: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fce.vutbr.cz/KDK/pesek.o/BO04/_pohybliv%C3%A9-zat%C3%AD%C5%BEen%C3%A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8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2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DE96-E338-3FB8-904F-57F603B1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jeřábové dráhy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88D058-93BE-205F-D54F-B5E7561CF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64" y="1219538"/>
            <a:ext cx="9721080" cy="5209991"/>
          </a:xfrm>
        </p:spPr>
      </p:pic>
    </p:spTree>
    <p:extLst>
      <p:ext uri="{BB962C8B-B14F-4D97-AF65-F5344CB8AC3E}">
        <p14:creationId xmlns:p14="http://schemas.microsoft.com/office/powerpoint/2010/main" val="285023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283E-200B-F874-22F7-AFF580D0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nosník jeřábové dráhy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5B6F04-9144-D782-482C-D7A8A5ED80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Svařovaný nosník s příčnými výztuhami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Horní pásnice bývá tlustší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Navrhujeme jako prostý nosník </a:t>
                </a:r>
                <a:br>
                  <a:rPr lang="cs-CZ" dirty="0"/>
                </a:br>
                <a:r>
                  <a:rPr lang="cs-CZ" dirty="0"/>
                  <a:t>s rozpětím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5B6F04-9144-D782-482C-D7A8A5ED8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52B3B21-B8CC-C7B5-2587-435C24D3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063" y="1412776"/>
            <a:ext cx="3187337" cy="45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6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DE96-E338-3FB8-904F-57F603B1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jeřábové dráhy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A51FC9-63B0-3A3A-274E-EEE6C8847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u="sng" dirty="0"/>
                  <a:t>ZS1:</a:t>
                </a:r>
                <a:r>
                  <a:rPr lang="cs-CZ" u="sng" dirty="0"/>
                  <a:t> Odhad vlastní tíhy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Hlavní nosník JD: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Kolejnice: 0,8 kN/m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VVNJD + lávka + šikmý nosník: 1,5 kN/m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𝑠𝑢𝑝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=1,35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A51FC9-63B0-3A3A-274E-EEE6C8847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133A2E-7852-6116-EF60-7E28B42F5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20755"/>
              </p:ext>
            </p:extLst>
          </p:nvPr>
        </p:nvGraphicFramePr>
        <p:xfrm>
          <a:off x="5591944" y="1553380"/>
          <a:ext cx="3847976" cy="147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988">
                  <a:extLst>
                    <a:ext uri="{9D8B030D-6E8A-4147-A177-3AD203B41FA5}">
                      <a16:colId xmlns:a16="http://schemas.microsoft.com/office/drawing/2014/main" val="3094002875"/>
                    </a:ext>
                  </a:extLst>
                </a:gridCol>
                <a:gridCol w="1923988">
                  <a:extLst>
                    <a:ext uri="{9D8B030D-6E8A-4147-A177-3AD203B41FA5}">
                      <a16:colId xmlns:a16="http://schemas.microsoft.com/office/drawing/2014/main" val="266665648"/>
                    </a:ext>
                  </a:extLst>
                </a:gridCol>
              </a:tblGrid>
              <a:tr h="36779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Jeřáb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Odhad </a:t>
                      </a:r>
                      <a:r>
                        <a:rPr lang="cs-CZ" dirty="0" err="1"/>
                        <a:t>vl</a:t>
                      </a:r>
                      <a:r>
                        <a:rPr lang="cs-CZ" dirty="0"/>
                        <a:t>. tíhy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158884"/>
                  </a:ext>
                </a:extLst>
              </a:tr>
              <a:tr h="36779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20/5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 </a:t>
                      </a:r>
                      <a:r>
                        <a:rPr lang="cs-CZ" dirty="0" err="1"/>
                        <a:t>kN</a:t>
                      </a:r>
                      <a:r>
                        <a:rPr lang="cs-CZ" dirty="0"/>
                        <a:t>/m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162803"/>
                  </a:ext>
                </a:extLst>
              </a:tr>
              <a:tr h="36779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32/8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3,5 </a:t>
                      </a:r>
                      <a:r>
                        <a:rPr lang="cs-CZ" dirty="0" err="1"/>
                        <a:t>kN</a:t>
                      </a:r>
                      <a:r>
                        <a:rPr lang="cs-CZ" dirty="0"/>
                        <a:t>/m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422979"/>
                  </a:ext>
                </a:extLst>
              </a:tr>
              <a:tr h="36779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50/12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 </a:t>
                      </a:r>
                      <a:r>
                        <a:rPr lang="cs-CZ" dirty="0" err="1"/>
                        <a:t>kN</a:t>
                      </a:r>
                      <a:r>
                        <a:rPr lang="cs-CZ" dirty="0"/>
                        <a:t>/m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978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1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DE96-E338-3FB8-904F-57F603B1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jeřábové dráhy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1FC9-63B0-3A3A-274E-EEE6C884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ZS2:</a:t>
            </a:r>
            <a:r>
              <a:rPr lang="cs-CZ" u="sng" dirty="0"/>
              <a:t> Svislé tlaky kol jeřábu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2EA88-A9AF-31BF-21D6-F0624500C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2229757"/>
            <a:ext cx="6414557" cy="413455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9FAB6EC-A160-3D59-44C5-A534C2763F78}"/>
              </a:ext>
            </a:extLst>
          </p:cNvPr>
          <p:cNvSpPr/>
          <p:nvPr/>
        </p:nvSpPr>
        <p:spPr>
          <a:xfrm>
            <a:off x="4583832" y="4297033"/>
            <a:ext cx="1080120" cy="612648"/>
          </a:xfrm>
          <a:prstGeom prst="wedgeRoundRectCallout">
            <a:avLst>
              <a:gd name="adj1" fmla="val 56627"/>
              <a:gd name="adj2" fmla="val -70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Rozchod dráhy</a:t>
            </a:r>
            <a:endParaRPr lang="en-US" sz="14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C0B0838-BE92-1239-BA7F-611A68661CF5}"/>
              </a:ext>
            </a:extLst>
          </p:cNvPr>
          <p:cNvSpPr/>
          <p:nvPr/>
        </p:nvSpPr>
        <p:spPr>
          <a:xfrm>
            <a:off x="651497" y="3241843"/>
            <a:ext cx="1852757" cy="612648"/>
          </a:xfrm>
          <a:prstGeom prst="wedgeRoundRectCallout">
            <a:avLst>
              <a:gd name="adj1" fmla="val 114922"/>
              <a:gd name="adj2" fmla="val 537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Dojezd háku od osy kolejnice</a:t>
            </a:r>
            <a:endParaRPr lang="en-US" sz="1400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980C999-E50E-F27D-C6D1-1B121CF6D785}"/>
              </a:ext>
            </a:extLst>
          </p:cNvPr>
          <p:cNvSpPr/>
          <p:nvPr/>
        </p:nvSpPr>
        <p:spPr>
          <a:xfrm>
            <a:off x="479377" y="4064805"/>
            <a:ext cx="2016224" cy="612648"/>
          </a:xfrm>
          <a:prstGeom prst="wedgeRoundRectCallout">
            <a:avLst>
              <a:gd name="adj1" fmla="val 85451"/>
              <a:gd name="adj2" fmla="val -411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Nejzazší hrana jeřábu od osy kolejnice</a:t>
            </a:r>
            <a:endParaRPr lang="en-US" sz="14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0C10BE5-F6D8-FEC0-FA58-603437E2FDF3}"/>
              </a:ext>
            </a:extLst>
          </p:cNvPr>
          <p:cNvSpPr/>
          <p:nvPr/>
        </p:nvSpPr>
        <p:spPr>
          <a:xfrm>
            <a:off x="8947211" y="1401084"/>
            <a:ext cx="1852757" cy="612648"/>
          </a:xfrm>
          <a:prstGeom prst="wedgeRoundRectCallout">
            <a:avLst>
              <a:gd name="adj1" fmla="val -61008"/>
              <a:gd name="adj2" fmla="val 1380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Průjezdný profil</a:t>
            </a:r>
            <a:endParaRPr lang="en-US" sz="14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43F161D-C8B6-FD4B-07F0-A80AFA0D8FB8}"/>
              </a:ext>
            </a:extLst>
          </p:cNvPr>
          <p:cNvSpPr/>
          <p:nvPr/>
        </p:nvSpPr>
        <p:spPr>
          <a:xfrm>
            <a:off x="1787024" y="5445224"/>
            <a:ext cx="1852757" cy="306324"/>
          </a:xfrm>
          <a:prstGeom prst="wedgeRoundRectCallout">
            <a:avLst>
              <a:gd name="adj1" fmla="val 145114"/>
              <a:gd name="adj2" fmla="val 1204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Rozvor kol jeřábu</a:t>
            </a:r>
            <a:endParaRPr lang="en-US" sz="1400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0D84B53-3311-E4A2-FA6F-1923BE3F65F3}"/>
              </a:ext>
            </a:extLst>
          </p:cNvPr>
          <p:cNvSpPr/>
          <p:nvPr/>
        </p:nvSpPr>
        <p:spPr>
          <a:xfrm>
            <a:off x="7385551" y="4909182"/>
            <a:ext cx="1852757" cy="612648"/>
          </a:xfrm>
          <a:prstGeom prst="wedgeRoundRectCallout">
            <a:avLst>
              <a:gd name="adj1" fmla="val -80169"/>
              <a:gd name="adj2" fmla="val 449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Výška nárazníku od temene kolejnice</a:t>
            </a:r>
            <a:endParaRPr lang="en-US" sz="1400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8CB669C-789E-AB22-D6D6-C6AA5D89CE5B}"/>
              </a:ext>
            </a:extLst>
          </p:cNvPr>
          <p:cNvSpPr/>
          <p:nvPr/>
        </p:nvSpPr>
        <p:spPr>
          <a:xfrm>
            <a:off x="1271465" y="5949280"/>
            <a:ext cx="2354278" cy="445154"/>
          </a:xfrm>
          <a:prstGeom prst="wedgeRoundRectCallout">
            <a:avLst>
              <a:gd name="adj1" fmla="val 97606"/>
              <a:gd name="adj2" fmla="val -206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Nejzazší hrana nárazníku od osy kola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380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DE96-E338-3FB8-904F-57F603B1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Parametry jeřábů ze zadání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171AAD-444D-E9BC-4C7E-C61A7F50B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50" y="1124744"/>
            <a:ext cx="10289618" cy="5327601"/>
          </a:xfrm>
        </p:spPr>
      </p:pic>
    </p:spTree>
    <p:extLst>
      <p:ext uri="{BB962C8B-B14F-4D97-AF65-F5344CB8AC3E}">
        <p14:creationId xmlns:p14="http://schemas.microsoft.com/office/powerpoint/2010/main" val="1238864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DE96-E338-3FB8-904F-57F603B1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Svislé tlaky kol jeřábu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51B51E-77DE-E9B3-B2F9-F7B48C366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45181"/>
            <a:ext cx="10972800" cy="4520114"/>
          </a:xfrm>
        </p:spPr>
      </p:pic>
    </p:spTree>
    <p:extLst>
      <p:ext uri="{BB962C8B-B14F-4D97-AF65-F5344CB8AC3E}">
        <p14:creationId xmlns:p14="http://schemas.microsoft.com/office/powerpoint/2010/main" val="387888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804B-B7D6-0931-0B15-C5B2943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Dynamické účinky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6CD9C-6656-E338-306E-BC8E24082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78" y="1412776"/>
            <a:ext cx="10375844" cy="4785395"/>
          </a:xfrm>
        </p:spPr>
      </p:pic>
    </p:spTree>
    <p:extLst>
      <p:ext uri="{BB962C8B-B14F-4D97-AF65-F5344CB8AC3E}">
        <p14:creationId xmlns:p14="http://schemas.microsoft.com/office/powerpoint/2010/main" val="1651511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71FE-39AE-66A4-AE1C-14D05974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Dynamické účinky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D7C729-E7F4-F074-ED83-9DFD9554D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81" y="1587626"/>
            <a:ext cx="10931837" cy="4435224"/>
          </a:xfrm>
        </p:spPr>
      </p:pic>
    </p:spTree>
    <p:extLst>
      <p:ext uri="{BB962C8B-B14F-4D97-AF65-F5344CB8AC3E}">
        <p14:creationId xmlns:p14="http://schemas.microsoft.com/office/powerpoint/2010/main" val="3198765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3F70-9124-BA8E-5AC1-EF492125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Dynamické účinky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01BEBD-0B59-3F85-1CD0-2649E8207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68" y="1340768"/>
            <a:ext cx="10968351" cy="5040560"/>
          </a:xfrm>
        </p:spPr>
      </p:pic>
    </p:spTree>
    <p:extLst>
      <p:ext uri="{BB962C8B-B14F-4D97-AF65-F5344CB8AC3E}">
        <p14:creationId xmlns:p14="http://schemas.microsoft.com/office/powerpoint/2010/main" val="3014491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1DD3-60B8-BEEF-9AD8-71955D0F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ZS2: Zatížení od kol jeřábu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ACC2604-6D10-7CEC-86C0-C91E7D0A3AA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92899601"/>
                  </p:ext>
                </p:extLst>
              </p:nvPr>
            </p:nvGraphicFramePr>
            <p:xfrm>
              <a:off x="609600" y="1484312"/>
              <a:ext cx="10972797" cy="28087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0056">
                      <a:extLst>
                        <a:ext uri="{9D8B030D-6E8A-4147-A177-3AD203B41FA5}">
                          <a16:colId xmlns:a16="http://schemas.microsoft.com/office/drawing/2014/main" val="3435803233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186388783"/>
                        </a:ext>
                      </a:extLst>
                    </a:gridCol>
                    <a:gridCol w="5054349">
                      <a:extLst>
                        <a:ext uri="{9D8B030D-6E8A-4147-A177-3AD203B41FA5}">
                          <a16:colId xmlns:a16="http://schemas.microsoft.com/office/drawing/2014/main" val="2557421779"/>
                        </a:ext>
                      </a:extLst>
                    </a:gridCol>
                  </a:tblGrid>
                  <a:tr h="9362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Součinitel spolehlivosti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Dynamický součinitel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Charakteristické zatížení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44219630"/>
                      </a:ext>
                    </a:extLst>
                  </a:tr>
                  <a:tr h="9362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=1,35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=1,1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765721"/>
                      </a:ext>
                    </a:extLst>
                  </a:tr>
                  <a:tr h="9362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=1,35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2400" b="0" dirty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=1,1+0,34</m:t>
                                </m:r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2400" b="0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149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ACC2604-6D10-7CEC-86C0-C91E7D0A3AA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92899601"/>
                  </p:ext>
                </p:extLst>
              </p:nvPr>
            </p:nvGraphicFramePr>
            <p:xfrm>
              <a:off x="609600" y="1484312"/>
              <a:ext cx="10972797" cy="28087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0056">
                      <a:extLst>
                        <a:ext uri="{9D8B030D-6E8A-4147-A177-3AD203B41FA5}">
                          <a16:colId xmlns:a16="http://schemas.microsoft.com/office/drawing/2014/main" val="3435803233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186388783"/>
                        </a:ext>
                      </a:extLst>
                    </a:gridCol>
                    <a:gridCol w="5054349">
                      <a:extLst>
                        <a:ext uri="{9D8B030D-6E8A-4147-A177-3AD203B41FA5}">
                          <a16:colId xmlns:a16="http://schemas.microsoft.com/office/drawing/2014/main" val="2557421779"/>
                        </a:ext>
                      </a:extLst>
                    </a:gridCol>
                  </a:tblGrid>
                  <a:tr h="9362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Součinitel spolehlivosti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Dynamický součinitel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Charakteristické zatížení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44219630"/>
                      </a:ext>
                    </a:extLst>
                  </a:tr>
                  <a:tr h="9362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0" t="-100649" r="-360459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048" t="-100649" r="-144041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370" t="-100649" r="-603" b="-1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0765721"/>
                      </a:ext>
                    </a:extLst>
                  </a:tr>
                  <a:tr h="9362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0" t="-200649" r="-360459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048" t="-200649" r="-144041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370" t="-200649" r="-603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4959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1D28B95-6B8C-0682-792A-9D9C7B5E0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38" t="70804" r="27033"/>
          <a:stretch/>
        </p:blipFill>
        <p:spPr>
          <a:xfrm>
            <a:off x="5807968" y="5085184"/>
            <a:ext cx="3600401" cy="12071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540336-8A0C-1F4B-79F8-ACC00EC40201}"/>
              </a:ext>
            </a:extLst>
          </p:cNvPr>
          <p:cNvCxnSpPr>
            <a:cxnSpLocks/>
          </p:cNvCxnSpPr>
          <p:nvPr/>
        </p:nvCxnSpPr>
        <p:spPr>
          <a:xfrm>
            <a:off x="6744072" y="4797152"/>
            <a:ext cx="0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E05501-7F01-46F9-E109-0BD9F97AD535}"/>
              </a:ext>
            </a:extLst>
          </p:cNvPr>
          <p:cNvCxnSpPr>
            <a:cxnSpLocks/>
          </p:cNvCxnSpPr>
          <p:nvPr/>
        </p:nvCxnSpPr>
        <p:spPr>
          <a:xfrm>
            <a:off x="7680176" y="4797152"/>
            <a:ext cx="0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6779AF-15E4-C8CD-C8F6-448FE2692773}"/>
                  </a:ext>
                </a:extLst>
              </p:cNvPr>
              <p:cNvSpPr txBox="1"/>
              <p:nvPr/>
            </p:nvSpPr>
            <p:spPr>
              <a:xfrm>
                <a:off x="6384032" y="4350294"/>
                <a:ext cx="731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6779AF-15E4-C8CD-C8F6-448FE2692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4350294"/>
                <a:ext cx="731932" cy="461665"/>
              </a:xfrm>
              <a:prstGeom prst="rect">
                <a:avLst/>
              </a:prstGeom>
              <a:blipFill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34FAC-ACCD-095A-F620-56ACE94DE82E}"/>
                  </a:ext>
                </a:extLst>
              </p:cNvPr>
              <p:cNvSpPr txBox="1"/>
              <p:nvPr/>
            </p:nvSpPr>
            <p:spPr>
              <a:xfrm>
                <a:off x="7314210" y="4339984"/>
                <a:ext cx="731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34FAC-ACCD-095A-F620-56ACE94DE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10" y="4339984"/>
                <a:ext cx="731932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E41DEF-41A6-4113-DB75-E0D544E7323B}"/>
                  </a:ext>
                </a:extLst>
              </p:cNvPr>
              <p:cNvSpPr txBox="1"/>
              <p:nvPr/>
            </p:nvSpPr>
            <p:spPr>
              <a:xfrm>
                <a:off x="767408" y="5119719"/>
                <a:ext cx="4932889" cy="51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E41DEF-41A6-4113-DB75-E0D544E7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5119719"/>
                <a:ext cx="4932889" cy="514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48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A225-30E5-4BE1-C36D-3BB30CD7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ZS3 – Revizní lávka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7A150D-8D8E-99D9-D1A7-3820AEB53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803" y="1869590"/>
            <a:ext cx="9956393" cy="387129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1FE4F5-DC57-156C-37B3-73BD0A61EFC4}"/>
              </a:ext>
            </a:extLst>
          </p:cNvPr>
          <p:cNvSpPr/>
          <p:nvPr/>
        </p:nvSpPr>
        <p:spPr>
          <a:xfrm>
            <a:off x="4727848" y="2852936"/>
            <a:ext cx="158417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19A10-7349-8970-9915-353FB1B20CED}"/>
              </a:ext>
            </a:extLst>
          </p:cNvPr>
          <p:cNvSpPr/>
          <p:nvPr/>
        </p:nvSpPr>
        <p:spPr>
          <a:xfrm>
            <a:off x="4079776" y="3836282"/>
            <a:ext cx="576064" cy="240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6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C8C2-A8FF-069F-10F8-0C632836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Svislé zatížení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A91D2-B077-17D2-7575-BC6D0DE5F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ZS1: Stálé zatížení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ZS2: Zatížení od kol jeřábu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ZS3: Užitné na revizní lávce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E3D8A-E686-7B53-FBFD-34DC1F5480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54" t="43998" r="15744" b="17589"/>
          <a:stretch/>
        </p:blipFill>
        <p:spPr>
          <a:xfrm>
            <a:off x="5591944" y="1556792"/>
            <a:ext cx="6120680" cy="1674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C88E5-03EF-522C-06DE-6FCDD7219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59" t="15605" r="21448" b="42381"/>
          <a:stretch/>
        </p:blipFill>
        <p:spPr>
          <a:xfrm>
            <a:off x="5591944" y="2841680"/>
            <a:ext cx="6192688" cy="1836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987B3A-F2F6-8FBE-7AB7-A6FA295389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71" t="55218" r="37395" b="20774"/>
          <a:stretch/>
        </p:blipFill>
        <p:spPr>
          <a:xfrm>
            <a:off x="5735959" y="4293096"/>
            <a:ext cx="5929515" cy="1670286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2A019028-13E6-34FD-F141-D8862EF85AB3}"/>
              </a:ext>
            </a:extLst>
          </p:cNvPr>
          <p:cNvSpPr/>
          <p:nvPr/>
        </p:nvSpPr>
        <p:spPr>
          <a:xfrm>
            <a:off x="7752184" y="2836746"/>
            <a:ext cx="1944216" cy="171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FE3C44FF-DBBE-9FEE-007F-8B99F916BA55}"/>
              </a:ext>
            </a:extLst>
          </p:cNvPr>
          <p:cNvSpPr/>
          <p:nvPr/>
        </p:nvSpPr>
        <p:spPr>
          <a:xfrm>
            <a:off x="7752184" y="4140636"/>
            <a:ext cx="1216152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F0BF-64DF-8E97-4293-6B787285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Maximální ohybový moment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28900-A44D-BFBC-EFAC-7120F16D0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206480" cy="4641379"/>
              </a:xfrm>
            </p:spPr>
            <p:txBody>
              <a:bodyPr/>
              <a:lstStyle/>
              <a:p>
                <a:r>
                  <a:rPr lang="cs-CZ" dirty="0"/>
                  <a:t>ZS1: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kN</m:t>
                    </m:r>
                  </m:oMath>
                </a14:m>
                <a:endParaRPr lang="cs-CZ" dirty="0"/>
              </a:p>
              <a:p>
                <a:r>
                  <a:rPr lang="cs-CZ" dirty="0"/>
                  <a:t>ZS2: Hledáme nejnepříznivější pozici: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Winklerovo kritérium (určuje kritické břemeno)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 err="1"/>
                  <a:t>Břemenové</a:t>
                </a:r>
                <a:r>
                  <a:rPr lang="cs-CZ" sz="2400" dirty="0"/>
                  <a:t> kritérium (určuje kritickou pozici)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Šolínovo kritérium (ověření maximálního momentu)</a:t>
                </a:r>
                <a:br>
                  <a:rPr lang="cs-CZ" dirty="0"/>
                </a:br>
                <a:r>
                  <a:rPr lang="cs-CZ" sz="1600" dirty="0">
                    <a:hlinkClick r:id="rId2"/>
                  </a:rPr>
                  <a:t>https://www.fce.vutbr.cz/KDK/pesek.o/BO04/_pohybliv%C3%A9-zat%C3%AD%C5%BEen%C3%AD.pdf</a:t>
                </a:r>
                <a:r>
                  <a:rPr lang="cs-CZ" sz="1600" dirty="0"/>
                  <a:t> </a:t>
                </a:r>
              </a:p>
              <a:p>
                <a:r>
                  <a:rPr lang="cs-CZ" dirty="0"/>
                  <a:t>ZS3: Působí uprostřed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28900-A44D-BFBC-EFAC-7120F16D0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206480" cy="4641379"/>
              </a:xfrm>
              <a:blipFill>
                <a:blip r:embed="rId3"/>
                <a:stretch>
                  <a:fillRect l="-1965" r="-1081" b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780DD5-3E99-A87E-44E8-BA7CDB262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99" t="13205" r="51570" b="31577"/>
          <a:stretch/>
        </p:blipFill>
        <p:spPr>
          <a:xfrm>
            <a:off x="7032104" y="908720"/>
            <a:ext cx="4680520" cy="4306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A86E16-63E4-B95A-25F6-49E2BECD89A8}"/>
                  </a:ext>
                </a:extLst>
              </p:cNvPr>
              <p:cNvSpPr txBox="1"/>
              <p:nvPr/>
            </p:nvSpPr>
            <p:spPr>
              <a:xfrm>
                <a:off x="8976320" y="5085184"/>
                <a:ext cx="53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A86E16-63E4-B95A-25F6-49E2BECD8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0" y="5085184"/>
                <a:ext cx="5397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FA76EC-90D3-6F26-FDB3-7B9298A384F8}"/>
                  </a:ext>
                </a:extLst>
              </p:cNvPr>
              <p:cNvSpPr txBox="1"/>
              <p:nvPr/>
            </p:nvSpPr>
            <p:spPr>
              <a:xfrm>
                <a:off x="7851338" y="5589240"/>
                <a:ext cx="38003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 ... maximální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... odpovídající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FA76EC-90D3-6F26-FDB3-7B9298A38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38" y="5589240"/>
                <a:ext cx="3800336" cy="646331"/>
              </a:xfrm>
              <a:prstGeom prst="rect">
                <a:avLst/>
              </a:prstGeom>
              <a:blipFill>
                <a:blip r:embed="rId6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121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438B-541B-2824-E3FC-56BB8231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Maximální ohybový moment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5478B-FB16-A3C1-1FBC-01BAC47C5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519" y="1484313"/>
            <a:ext cx="9694962" cy="4641850"/>
          </a:xfrm>
        </p:spPr>
      </p:pic>
    </p:spTree>
    <p:extLst>
      <p:ext uri="{BB962C8B-B14F-4D97-AF65-F5344CB8AC3E}">
        <p14:creationId xmlns:p14="http://schemas.microsoft.com/office/powerpoint/2010/main" val="260895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E199-8B45-FB88-D4D8-C302240F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Maximální posouvající síla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8FBA-B5DC-9333-7AB3-9254B5E9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ZS1: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ZS2: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ZS3: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3BC0A-B34F-764B-C89A-59491328E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85" t="7203" r="44482" b="20773"/>
          <a:stretch/>
        </p:blipFill>
        <p:spPr>
          <a:xfrm>
            <a:off x="4295800" y="1556792"/>
            <a:ext cx="51125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A4A6-A60F-ECAC-6AB4-E01001C4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Maximální posouvající síla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58AA32-E71C-3D18-7D27-CEF8CEA9D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92920"/>
            <a:ext cx="10972800" cy="4424635"/>
          </a:xfrm>
        </p:spPr>
      </p:pic>
    </p:spTree>
    <p:extLst>
      <p:ext uri="{BB962C8B-B14F-4D97-AF65-F5344CB8AC3E}">
        <p14:creationId xmlns:p14="http://schemas.microsoft.com/office/powerpoint/2010/main" val="2694245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804B-B7D6-0931-0B15-C5B2943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Vodorovné účinky jeřábu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03B5E4-E0B6-4197-E70A-B5C6FF3F7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340768"/>
            <a:ext cx="10972800" cy="495671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938C51-5B31-C275-E26C-676248A581B2}"/>
              </a:ext>
            </a:extLst>
          </p:cNvPr>
          <p:cNvSpPr/>
          <p:nvPr/>
        </p:nvSpPr>
        <p:spPr>
          <a:xfrm>
            <a:off x="1847528" y="5085184"/>
            <a:ext cx="144016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468B0-5AB5-3C4A-B178-E8D458EBFD04}"/>
              </a:ext>
            </a:extLst>
          </p:cNvPr>
          <p:cNvSpPr/>
          <p:nvPr/>
        </p:nvSpPr>
        <p:spPr>
          <a:xfrm>
            <a:off x="1847528" y="2420888"/>
            <a:ext cx="158417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804B-B7D6-0931-0B15-C5B2943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Vodorovné účinky jeřábu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0AFB1-41C5-6DC7-84C4-04A81CC81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916832"/>
            <a:ext cx="10972800" cy="3835031"/>
          </a:xfrm>
        </p:spPr>
      </p:pic>
    </p:spTree>
    <p:extLst>
      <p:ext uri="{BB962C8B-B14F-4D97-AF65-F5344CB8AC3E}">
        <p14:creationId xmlns:p14="http://schemas.microsoft.com/office/powerpoint/2010/main" val="252494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804B-B7D6-0931-0B15-C5B2943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Vodorovné účinky jeřábu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BE8336-1251-C8A8-DB1F-B1E402D60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484784"/>
            <a:ext cx="10972800" cy="4298475"/>
          </a:xfrm>
        </p:spPr>
      </p:pic>
    </p:spTree>
    <p:extLst>
      <p:ext uri="{BB962C8B-B14F-4D97-AF65-F5344CB8AC3E}">
        <p14:creationId xmlns:p14="http://schemas.microsoft.com/office/powerpoint/2010/main" val="231586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804B-B7D6-0931-0B15-C5B2943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Vodorovné účinky jeřábu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215C39-BFF2-9234-70D8-9A25472CE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74410"/>
            <a:ext cx="10975613" cy="4862902"/>
          </a:xfrm>
        </p:spPr>
      </p:pic>
    </p:spTree>
    <p:extLst>
      <p:ext uri="{BB962C8B-B14F-4D97-AF65-F5344CB8AC3E}">
        <p14:creationId xmlns:p14="http://schemas.microsoft.com/office/powerpoint/2010/main" val="2593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136-644C-7AEA-1FBA-A997093F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112A-4F63-8564-9A7E-1E5F8CD7F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Vaznice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tabulka vnitřních sil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a posudek prutů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a posudek svarového spoje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Vazník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tabulka vnitřních sil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a posudek prutů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a posudek spojů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Výkres vazníku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63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E912-CFED-66D3-58C1-B38BF868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Vodorovné účinky jeřábu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964C12-CAB2-B04F-4C7A-C90B4C9A2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58" y="1484313"/>
            <a:ext cx="10164684" cy="4641850"/>
          </a:xfrm>
        </p:spPr>
      </p:pic>
    </p:spTree>
    <p:extLst>
      <p:ext uri="{BB962C8B-B14F-4D97-AF65-F5344CB8AC3E}">
        <p14:creationId xmlns:p14="http://schemas.microsoft.com/office/powerpoint/2010/main" val="981815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1233-80E4-199E-A0CD-29476A71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2951D3-3FBB-235D-565D-13AC9B3C5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Obrázek s vašimi rozměry jeřábové dráhy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Výpočet vnitřních sil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Vyčíslení ZS1, ZS2, ZS3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Kombinace:</a:t>
                </a:r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Maximální ohybový moment</a:t>
                </a:r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Maximální posouvající síla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Síla v podélném směru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Síla v příčném směru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2951D3-3FBB-235D-565D-13AC9B3C5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C9F3634-5F53-F999-B2DA-9A1F93257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99" t="13205" r="51570" b="31577"/>
          <a:stretch/>
        </p:blipFill>
        <p:spPr>
          <a:xfrm>
            <a:off x="7608168" y="2350064"/>
            <a:ext cx="4104456" cy="377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1A9D9-1DD3-A7B0-E660-A58301A2598C}"/>
              </a:ext>
            </a:extLst>
          </p:cNvPr>
          <p:cNvSpPr txBox="1"/>
          <p:nvPr/>
        </p:nvSpPr>
        <p:spPr>
          <a:xfrm>
            <a:off x="8755340" y="198884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OBRÁZKY!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0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F83A-61F6-3543-1145-A58BFA3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4F15-D947-E989-5E15-6B82EDD0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Jeřábová dráha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Dispozice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Terminologie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Zatížení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Svislé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Podélné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Vodorovné</a:t>
            </a:r>
          </a:p>
        </p:txBody>
      </p:sp>
    </p:spTree>
    <p:extLst>
      <p:ext uri="{BB962C8B-B14F-4D97-AF65-F5344CB8AC3E}">
        <p14:creationId xmlns:p14="http://schemas.microsoft.com/office/powerpoint/2010/main" val="13143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6B60-50DA-5CE4-4823-33B8B67D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Jeřábová dráha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2078AD-998D-D4AE-125F-352470BFD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18307"/>
            <a:ext cx="10972800" cy="4573861"/>
          </a:xfrm>
        </p:spPr>
      </p:pic>
    </p:spTree>
    <p:extLst>
      <p:ext uri="{BB962C8B-B14F-4D97-AF65-F5344CB8AC3E}">
        <p14:creationId xmlns:p14="http://schemas.microsoft.com/office/powerpoint/2010/main" val="368448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221E-9E96-BECE-623F-B88CC117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Jeřábová dráha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C9B4CB-EE94-852C-93CB-60993B0B6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70" y="1484313"/>
            <a:ext cx="10394260" cy="4641850"/>
          </a:xfrm>
        </p:spPr>
      </p:pic>
    </p:spTree>
    <p:extLst>
      <p:ext uri="{BB962C8B-B14F-4D97-AF65-F5344CB8AC3E}">
        <p14:creationId xmlns:p14="http://schemas.microsoft.com/office/powerpoint/2010/main" val="177465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0F16-8DAA-B575-9D52-5CB76170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Jeřábová dráha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F4C405-C7FC-79DE-C0A5-27F606776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64972"/>
            <a:ext cx="10972800" cy="4280532"/>
          </a:xfrm>
        </p:spPr>
      </p:pic>
    </p:spTree>
    <p:extLst>
      <p:ext uri="{BB962C8B-B14F-4D97-AF65-F5344CB8AC3E}">
        <p14:creationId xmlns:p14="http://schemas.microsoft.com/office/powerpoint/2010/main" val="35465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3668-6130-9634-714F-9A6C4010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Mostový jeřáb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23A1F0-B144-EC79-689B-1A1B7FC75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40" y="1484313"/>
            <a:ext cx="10542319" cy="4641850"/>
          </a:xfrm>
        </p:spPr>
      </p:pic>
    </p:spTree>
    <p:extLst>
      <p:ext uri="{BB962C8B-B14F-4D97-AF65-F5344CB8AC3E}">
        <p14:creationId xmlns:p14="http://schemas.microsoft.com/office/powerpoint/2010/main" val="300570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DE96-E338-3FB8-904F-57F603B1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Značení jeřábu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1FC9-63B0-3A3A-274E-EEE6C884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Značení jeřábu např. </a:t>
            </a:r>
            <a:r>
              <a:rPr lang="cs-CZ" sz="3200" b="1"/>
              <a:t>50/12,5 t</a:t>
            </a:r>
            <a:r>
              <a:rPr lang="cs-CZ"/>
              <a:t> znamená jeřáb s dvěma háky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 sz="2400"/>
              <a:t>Obvykle platí, že: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Nosnost jeřábu je rovna nosnosti hlavního háku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Na jedné jeřábové dráze může být více jeřábů a dráha musí být geometricky navržena pro větší z nich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Nepočítá se, že by jeřáb v jeden okamžik vykonával více než jeden vodorovný pohyb (pojezd jeřábu nebo pojezd kočky)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5FF82EF-5F66-9042-B015-BCD529D741A9}"/>
              </a:ext>
            </a:extLst>
          </p:cNvPr>
          <p:cNvSpPr/>
          <p:nvPr/>
        </p:nvSpPr>
        <p:spPr>
          <a:xfrm>
            <a:off x="6528048" y="2492896"/>
            <a:ext cx="3888432" cy="612648"/>
          </a:xfrm>
          <a:prstGeom prst="wedgeRoundRectCallout">
            <a:avLst>
              <a:gd name="adj1" fmla="val -80723"/>
              <a:gd name="adj2" fmla="val -1287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/>
              <a:t> Nosnost pomocného háku v tunách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900578E-1FF9-1574-7714-2025B039226E}"/>
              </a:ext>
            </a:extLst>
          </p:cNvPr>
          <p:cNvSpPr/>
          <p:nvPr/>
        </p:nvSpPr>
        <p:spPr>
          <a:xfrm>
            <a:off x="2063552" y="2564904"/>
            <a:ext cx="3888432" cy="612648"/>
          </a:xfrm>
          <a:prstGeom prst="wedgeRoundRectCallout">
            <a:avLst>
              <a:gd name="adj1" fmla="val 7461"/>
              <a:gd name="adj2" fmla="val -134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/>
              <a:t> Nosnost hlavního háku v tunách</a:t>
            </a:r>
          </a:p>
        </p:txBody>
      </p:sp>
    </p:spTree>
    <p:extLst>
      <p:ext uri="{BB962C8B-B14F-4D97-AF65-F5344CB8AC3E}">
        <p14:creationId xmlns:p14="http://schemas.microsoft.com/office/powerpoint/2010/main" val="39462677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26112</TotalTime>
  <Words>967</Words>
  <Application>Microsoft Office PowerPoint</Application>
  <PresentationFormat>Widescreen</PresentationFormat>
  <Paragraphs>175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Noto Sans</vt:lpstr>
      <vt:lpstr>Wingdings</vt:lpstr>
      <vt:lpstr>Motiv systému Office</vt:lpstr>
      <vt:lpstr>Kovové konstrukce I</vt:lpstr>
      <vt:lpstr>Prezentuje</vt:lpstr>
      <vt:lpstr>Už máte</vt:lpstr>
      <vt:lpstr>Obsah</vt:lpstr>
      <vt:lpstr>Jeřábová dráha</vt:lpstr>
      <vt:lpstr>Jeřábová dráha</vt:lpstr>
      <vt:lpstr>Jeřábová dráha</vt:lpstr>
      <vt:lpstr>Mostový jeřáb</vt:lpstr>
      <vt:lpstr>Značení jeřábu</vt:lpstr>
      <vt:lpstr>Zatížení jeřábové dráhy</vt:lpstr>
      <vt:lpstr>Hlavní nosník jeřábové dráhy</vt:lpstr>
      <vt:lpstr>Zatížení jeřábové dráhy</vt:lpstr>
      <vt:lpstr>Zatížení jeřábové dráhy</vt:lpstr>
      <vt:lpstr>Parametry jeřábů ze zadání</vt:lpstr>
      <vt:lpstr>Svislé tlaky kol jeřábu</vt:lpstr>
      <vt:lpstr>Dynamické účinky</vt:lpstr>
      <vt:lpstr>Dynamické účinky</vt:lpstr>
      <vt:lpstr>Dynamické účinky</vt:lpstr>
      <vt:lpstr>ZS2: Zatížení od kol jeřábu</vt:lpstr>
      <vt:lpstr>ZS3 – Revizní lávka</vt:lpstr>
      <vt:lpstr>Svislé zatížení</vt:lpstr>
      <vt:lpstr>Maximální ohybový moment</vt:lpstr>
      <vt:lpstr>Maximální ohybový moment</vt:lpstr>
      <vt:lpstr>Maximální posouvající síla</vt:lpstr>
      <vt:lpstr>Maximální posouvající síla</vt:lpstr>
      <vt:lpstr>Vodorovné účinky jeřábu</vt:lpstr>
      <vt:lpstr>Vodorovné účinky jeřábu</vt:lpstr>
      <vt:lpstr>Vodorovné účinky jeřábu</vt:lpstr>
      <vt:lpstr>Vodorovné účinky jeřábu</vt:lpstr>
      <vt:lpstr>Vodorovné účinky jeřábu</vt:lpstr>
      <vt:lpstr>Do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344</cp:revision>
  <dcterms:created xsi:type="dcterms:W3CDTF">2016-01-14T08:43:43Z</dcterms:created>
  <dcterms:modified xsi:type="dcterms:W3CDTF">2024-09-16T08:43:51Z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