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306" r:id="rId6"/>
    <p:sldId id="299" r:id="rId7"/>
    <p:sldId id="302" r:id="rId8"/>
    <p:sldId id="298" r:id="rId9"/>
    <p:sldId id="333" r:id="rId10"/>
    <p:sldId id="335" r:id="rId11"/>
    <p:sldId id="334" r:id="rId12"/>
    <p:sldId id="336" r:id="rId13"/>
    <p:sldId id="293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294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AC"/>
    <a:srgbClr val="E4002B"/>
    <a:srgbClr val="658D1B"/>
    <a:srgbClr val="FFFFFF"/>
    <a:srgbClr val="EEF8F6"/>
    <a:srgbClr val="003DA5"/>
    <a:srgbClr val="00AB8E"/>
    <a:srgbClr val="8246AF"/>
    <a:srgbClr val="00A9E0"/>
    <a:srgbClr val="D4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87416" autoAdjust="0"/>
  </p:normalViewPr>
  <p:slideViewPr>
    <p:cSldViewPr>
      <p:cViewPr varScale="1">
        <p:scale>
          <a:sx n="122" d="100"/>
          <a:sy n="122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32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7B827-01B0-40C7-BA68-3ACC7CEACCE7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 hasCustomPrompt="1"/>
          </p:nvPr>
        </p:nvSpPr>
        <p:spPr>
          <a:xfrm>
            <a:off x="1195918" y="3933825"/>
            <a:ext cx="9503833" cy="12233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cs-CZ"/>
              <a:t>doplňující popis prezentace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1195918" y="5661496"/>
            <a:ext cx="6724649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cs-CZ"/>
              <a:t>Autor: Jméno Příjmení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3" hasCustomPrompt="1"/>
          </p:nvPr>
        </p:nvSpPr>
        <p:spPr>
          <a:xfrm>
            <a:off x="8208434" y="5661496"/>
            <a:ext cx="2495551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3" name="Nadpis 22"/>
          <p:cNvSpPr>
            <a:spLocks noGrp="1"/>
          </p:cNvSpPr>
          <p:nvPr>
            <p:ph type="title" hasCustomPrompt="1"/>
          </p:nvPr>
        </p:nvSpPr>
        <p:spPr>
          <a:xfrm>
            <a:off x="1199456" y="2852936"/>
            <a:ext cx="9505056" cy="9361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cs-CZ"/>
              <a:t>HLAVNÍ NÁZEV</a:t>
            </a:r>
            <a:br>
              <a:rPr lang="cs-CZ"/>
            </a:br>
            <a:r>
              <a:rPr lang="cs-CZ"/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3500862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2800" baseline="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0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cs-CZ" dirty="0"/>
              <a:t>Kliknutím na některou z ikon můžete vložit libovolný objekt (obrázek, graf, tabulku atd.)</a:t>
            </a:r>
          </a:p>
        </p:txBody>
      </p:sp>
    </p:spTree>
    <p:extLst>
      <p:ext uri="{BB962C8B-B14F-4D97-AF65-F5344CB8AC3E}">
        <p14:creationId xmlns:p14="http://schemas.microsoft.com/office/powerpoint/2010/main" val="24125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624418" y="1628775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/>
          </p:nvPr>
        </p:nvSpPr>
        <p:spPr>
          <a:xfrm>
            <a:off x="6288022" y="1628800"/>
            <a:ext cx="5278967" cy="4679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04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4pPr>
            <a:lvl5pPr marL="20574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05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tič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60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587023" y="6453398"/>
            <a:ext cx="11604977" cy="404603"/>
          </a:xfrm>
          <a:prstGeom prst="rect">
            <a:avLst/>
          </a:prstGeom>
          <a:solidFill>
            <a:srgbClr val="658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" y="6453397"/>
            <a:ext cx="539552" cy="404664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2309" y="6505600"/>
            <a:ext cx="12189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alibri"/>
              </a:rPr>
              <a:t>Vysoké učení technické v Brně • </a:t>
            </a:r>
            <a:r>
              <a:rPr lang="cs-CZ" sz="1400" b="1" dirty="0">
                <a:solidFill>
                  <a:schemeClr val="bg1"/>
                </a:solidFill>
              </a:rPr>
              <a:t>Fakulta stavební</a:t>
            </a:r>
            <a:endParaRPr lang="cs-CZ" sz="1400" b="1" u="sng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10945216" y="6505600"/>
            <a:ext cx="11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DEBEA6-E072-4742-A160-4D4AA6A82949}" type="slidenum">
              <a:rPr lang="cs-CZ" sz="1400" b="1" smtClean="0">
                <a:solidFill>
                  <a:schemeClr val="bg1"/>
                </a:solidFill>
              </a:rPr>
              <a:pPr algn="r"/>
              <a:t>‹#›</a:t>
            </a:fld>
            <a:r>
              <a:rPr lang="cs-CZ" sz="1400" b="1" dirty="0">
                <a:solidFill>
                  <a:schemeClr val="bg1"/>
                </a:solidFill>
              </a:rPr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02762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vild.m@fce.vutbr.c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ce.vutbr.cz/KDK/vild.m/" TargetMode="External"/><Relationship Id="rId5" Type="http://schemas.openxmlformats.org/officeDocument/2006/relationships/hyperlink" Target="https://www.scopus.com/authid/detail.uri?authorId=56188615700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.com/education/support" TargetMode="External"/><Relationship Id="rId2" Type="http://schemas.openxmlformats.org/officeDocument/2006/relationships/hyperlink" Target="https://www.tekla.com/solutions/camp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496E5E-4976-E933-97B5-1E57CC15BD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BOA00</a:t>
            </a:r>
            <a:r>
              <a:rPr lang="cs-CZ" sz="3200" dirty="0"/>
              <a:t>8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F06B0-1F40-D574-D8DB-37D3014F84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Ing. Martin Vild, Ph.D.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D9D6-F97C-ADA7-8E0D-DFC0B163D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9</a:t>
            </a:r>
            <a:r>
              <a:rPr lang="en-US" dirty="0"/>
              <a:t>/202</a:t>
            </a:r>
            <a:r>
              <a:rPr lang="cs-CZ" dirty="0"/>
              <a:t>4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3DD58E-7DCB-BE97-4296-AB015D1D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Kovové konstrukce I</a:t>
            </a:r>
            <a:endParaRPr lang="en-US" sz="4000" dirty="0"/>
          </a:p>
        </p:txBody>
      </p:sp>
      <p:pic>
        <p:nvPicPr>
          <p:cNvPr id="6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7C5F53A3-4C3E-BD7C-6079-581A0283F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3912" cy="1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1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AC3D-D082-A4B8-936E-473D8D5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svarů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538430-796B-8F23-0298-1C7208F62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008" y="3760945"/>
            <a:ext cx="1838579" cy="11802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B999C-DBD0-FB0C-77EB-CC63B433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103759"/>
            <a:ext cx="1669976" cy="1469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117EB-55D0-B9F8-A5C3-E79EE14622AD}"/>
              </a:ext>
            </a:extLst>
          </p:cNvPr>
          <p:cNvSpPr txBox="1"/>
          <p:nvPr/>
        </p:nvSpPr>
        <p:spPr>
          <a:xfrm>
            <a:off x="9339733" y="5479833"/>
            <a:ext cx="2246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Pilgr</a:t>
            </a:r>
            <a:r>
              <a:rPr lang="cs-CZ" sz="1200" dirty="0"/>
              <a:t>, M. </a:t>
            </a:r>
            <a:r>
              <a:rPr lang="cs-CZ" sz="1200" i="1" dirty="0"/>
              <a:t>Kovové konstrukce, Podklady pro navrhování prvků ocelových konstrukcí</a:t>
            </a:r>
            <a:r>
              <a:rPr lang="cs-CZ" sz="1200" dirty="0"/>
              <a:t>, Brno, 2018, 700 s.</a:t>
            </a:r>
            <a:endParaRPr lang="en-US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69E631-4E44-72F7-BFBB-2EA7DE56A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76" y="5047757"/>
            <a:ext cx="1814492" cy="1228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02040-0616-BC2B-352E-67F552A1E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135" y="3429000"/>
            <a:ext cx="3456384" cy="974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E88572-8DC9-29E8-8525-BE910DA3B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697" y="4686484"/>
            <a:ext cx="3365808" cy="15508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6C04E-0043-166D-EDA6-C3103CB39B44}"/>
              </a:ext>
            </a:extLst>
          </p:cNvPr>
          <p:cNvSpPr txBox="1">
            <a:spLocks/>
          </p:cNvSpPr>
          <p:nvPr/>
        </p:nvSpPr>
        <p:spPr>
          <a:xfrm>
            <a:off x="609600" y="1484785"/>
            <a:ext cx="10972800" cy="46413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/>
              <a:t>Šipka s odkazovou čarou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9F1D8-3463-694A-020F-7D3061EDF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4519" y="1159027"/>
            <a:ext cx="4984242" cy="2678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D12CDE-4E74-B0FD-CB6D-DFE59CBB28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173" y="3695495"/>
            <a:ext cx="3859864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2ED2-8C0C-D87F-9ABD-70474DBF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šroubů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27971A-E12A-2152-2A3D-FB41691C6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200" y="1736812"/>
            <a:ext cx="5262448" cy="338437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9152B3-D2FE-8ECB-2C55-CD913DFC6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484784"/>
            <a:ext cx="6339047" cy="46418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20603-82F2-38F1-5DC2-C9ECB5963666}"/>
              </a:ext>
            </a:extLst>
          </p:cNvPr>
          <p:cNvSpPr txBox="1"/>
          <p:nvPr/>
        </p:nvSpPr>
        <p:spPr>
          <a:xfrm>
            <a:off x="10394235" y="5988134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připravil Ivan </a:t>
            </a:r>
            <a:r>
              <a:rPr lang="cs-CZ" sz="1200" dirty="0" err="1"/>
              <a:t>Balázs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029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99146-D711-B2AC-5605-AFD4ABDA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systémových délek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28FE-B4DC-042D-4FDB-865C6D38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Systémová délka = teoretická délka od uzlu k uzlu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B87FB-393C-E16D-C653-B3756B84A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2129776"/>
            <a:ext cx="6412786" cy="4107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4A3901-467A-40D1-A1E5-D4A27510554A}"/>
              </a:ext>
            </a:extLst>
          </p:cNvPr>
          <p:cNvSpPr txBox="1"/>
          <p:nvPr/>
        </p:nvSpPr>
        <p:spPr>
          <a:xfrm>
            <a:off x="10394235" y="5988134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připravil Ivan </a:t>
            </a:r>
            <a:r>
              <a:rPr lang="cs-CZ" sz="1200" dirty="0" err="1"/>
              <a:t>Balázs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327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1D0C-1F2F-9214-1D40-B586B0EE0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vazníku na sloup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6368C6-DCB5-C72B-4E1F-B598448EB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296" y="1484313"/>
            <a:ext cx="4927408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6EE92-184F-DC5E-BA92-CA3507CE6893}"/>
              </a:ext>
            </a:extLst>
          </p:cNvPr>
          <p:cNvSpPr txBox="1"/>
          <p:nvPr/>
        </p:nvSpPr>
        <p:spPr>
          <a:xfrm>
            <a:off x="10394235" y="5988134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připravil Ivan </a:t>
            </a:r>
            <a:r>
              <a:rPr lang="cs-CZ" sz="1200" dirty="0" err="1"/>
              <a:t>Balázs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101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A60D3-D57E-BACA-CA7D-621D884E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Výkres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DAD037-DD09-C15B-8633-63F04C768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64" y="1484313"/>
            <a:ext cx="10360071" cy="46418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2FEAF8-302A-F950-F0C9-D97810B4506C}"/>
              </a:ext>
            </a:extLst>
          </p:cNvPr>
          <p:cNvSpPr txBox="1"/>
          <p:nvPr/>
        </p:nvSpPr>
        <p:spPr>
          <a:xfrm>
            <a:off x="10394235" y="5988134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připravil Ivan </a:t>
            </a:r>
            <a:r>
              <a:rPr lang="cs-CZ" sz="1200" dirty="0" err="1"/>
              <a:t>Balázs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3512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D26CCD-8EEE-25A9-9F42-AD0BB65E7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570" y="2708920"/>
            <a:ext cx="6520722" cy="338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70BB6-8C7F-C222-FBB5-6679E5D0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Přípoje na výkresu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04D4D-A528-2674-3FA6-D88E3BCACB76}"/>
              </a:ext>
            </a:extLst>
          </p:cNvPr>
          <p:cNvSpPr txBox="1"/>
          <p:nvPr/>
        </p:nvSpPr>
        <p:spPr>
          <a:xfrm>
            <a:off x="10394235" y="5988134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připravil Ivan </a:t>
            </a:r>
            <a:r>
              <a:rPr lang="cs-CZ" sz="1200" dirty="0" err="1"/>
              <a:t>Balázs</a:t>
            </a:r>
            <a:endParaRPr lang="en-US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3B03F2-17E5-C62A-79D8-8A7C8FA44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Přípoje: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Montážní přípoj horního pásu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Montážní přípoj spodního pásu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Dílenský a montážní přípoj</a:t>
            </a:r>
            <a:br>
              <a:rPr lang="cs-CZ" dirty="0"/>
            </a:br>
            <a:r>
              <a:rPr lang="cs-CZ" dirty="0"/>
              <a:t>diagonál, svislice</a:t>
            </a:r>
            <a:br>
              <a:rPr lang="cs-CZ" dirty="0"/>
            </a:br>
            <a:r>
              <a:rPr lang="cs-CZ" dirty="0"/>
              <a:t>a spodního pásu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5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D4F7-F19A-3DC9-FBE0-451AD13A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Výkaz materiálu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C5F47B-BB65-6476-734D-D7DCAA3A7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41"/>
          <a:stretch/>
        </p:blipFill>
        <p:spPr>
          <a:xfrm>
            <a:off x="2935331" y="1560953"/>
            <a:ext cx="6321338" cy="4244311"/>
          </a:xfrm>
        </p:spPr>
      </p:pic>
    </p:spTree>
    <p:extLst>
      <p:ext uri="{BB962C8B-B14F-4D97-AF65-F5344CB8AC3E}">
        <p14:creationId xmlns:p14="http://schemas.microsoft.com/office/powerpoint/2010/main" val="73742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5F6E-1918-31C2-2ADD-A86CC334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 nad razítkem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65BDF-AAF4-EEAA-A0A3-FFBA91F8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materiál: </a:t>
            </a:r>
          </a:p>
          <a:p>
            <a:r>
              <a:rPr lang="cs-CZ" dirty="0"/>
              <a:t>Materiál šroubů:</a:t>
            </a:r>
          </a:p>
          <a:p>
            <a:r>
              <a:rPr lang="cs-CZ" dirty="0"/>
              <a:t>Povrchová úprava: Ochranný protikorozní nátěr – základní + 1x vrchní nátěr</a:t>
            </a:r>
          </a:p>
          <a:p>
            <a:r>
              <a:rPr lang="cs-CZ" dirty="0"/>
              <a:t>Navrhováno dle ČSN EN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4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883D-E8F7-A051-BD6C-C7A95C70C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BBC2-7003-79E9-FD73-A0520A99A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[1] ČSN EN ISO 2553 </a:t>
            </a:r>
            <a:r>
              <a:rPr lang="cs-CZ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Svařování a příbuzné procesy – Zobrazování na výkresech – Svarové spoje.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Praha: Česká agentura pro standardizaci, 2014. </a:t>
            </a:r>
          </a:p>
          <a:p>
            <a:endParaRPr lang="cs-CZ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[2] ČSN EN ISO 5845-1 </a:t>
            </a:r>
            <a:r>
              <a:rPr lang="cs-CZ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Technické výkresy – Zjednodušené zobrazení spojení na výkresech sestavení – Část 1: Základní ustanovení.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Praha: Český normalizační institut 2000. 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5637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 příště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112A-4F63-8564-9A7E-1E5F8CD7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Výkres vazníku a vybraných detailů</a:t>
            </a:r>
            <a:endParaRPr lang="cs-CZ" sz="20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Chart, histogram&#10;&#10;Description automatically generated with medium confidence">
            <a:extLst>
              <a:ext uri="{FF2B5EF4-FFF2-40B4-BE49-F238E27FC236}">
                <a16:creationId xmlns:a16="http://schemas.microsoft.com/office/drawing/2014/main" id="{33C3ADB7-BBD5-52B1-E248-A00C5BD41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2060848"/>
            <a:ext cx="7715697" cy="43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3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5576-B350-B368-2DE3-0CE8397C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274638"/>
            <a:ext cx="10814992" cy="994122"/>
          </a:xfrm>
        </p:spPr>
        <p:txBody>
          <a:bodyPr/>
          <a:lstStyle/>
          <a:p>
            <a:pPr algn="l"/>
            <a:r>
              <a:rPr lang="cs-CZ" dirty="0"/>
              <a:t>Prezentuje</a:t>
            </a:r>
            <a:endParaRPr lang="en-US" dirty="0"/>
          </a:p>
        </p:txBody>
      </p:sp>
      <p:pic>
        <p:nvPicPr>
          <p:cNvPr id="9" name="Content Placeholder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2CD84DC-9BB6-9D1C-0ADE-89A615B54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456968"/>
            <a:ext cx="2808312" cy="3334475"/>
          </a:xfr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A4E7861-C315-1202-CF9C-35BC1AF5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1497405"/>
            <a:ext cx="3237232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vutbr.cz/data_storage/multimedia/jvs/loga/02_fakulty/FAST/1-zakladni/EN/PNG/FCE_color_RGB_EN.png">
            <a:extLst>
              <a:ext uri="{FF2B5EF4-FFF2-40B4-BE49-F238E27FC236}">
                <a16:creationId xmlns:a16="http://schemas.microsoft.com/office/drawing/2014/main" id="{888EA33A-16B5-960C-E64C-5085C890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1651" y="2798715"/>
            <a:ext cx="3278236" cy="7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E44249-EC96-B003-13B7-B26140FE8BA7}"/>
              </a:ext>
            </a:extLst>
          </p:cNvPr>
          <p:cNvSpPr txBox="1"/>
          <p:nvPr/>
        </p:nvSpPr>
        <p:spPr>
          <a:xfrm>
            <a:off x="3855705" y="1456968"/>
            <a:ext cx="38652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Ing. Martin Vild, Ph.D.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 StatiCa – Product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VUT FAST </a:t>
            </a:r>
            <a:r>
              <a:rPr lang="en-US" dirty="0"/>
              <a:t>– </a:t>
            </a:r>
            <a:r>
              <a:rPr lang="cs-CZ" dirty="0"/>
              <a:t>Odborný asistent</a:t>
            </a:r>
            <a:endParaRPr lang="en-US" dirty="0"/>
          </a:p>
          <a:p>
            <a:endParaRPr lang="en-US" dirty="0"/>
          </a:p>
          <a:p>
            <a:r>
              <a:rPr lang="cs-CZ" dirty="0"/>
              <a:t>Výzkum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Přípoje ocelových konstrukcí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Metoda konečných prvků</a:t>
            </a:r>
            <a:endParaRPr lang="en-US" dirty="0"/>
          </a:p>
          <a:p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  <a:hlinkClick r:id="" action="ppaction://noaction"/>
            </a:endParaRPr>
          </a:p>
          <a:p>
            <a:r>
              <a:rPr lang="en-US" sz="1600" b="0" i="0" u="none" strike="noStrike" dirty="0">
                <a:solidFill>
                  <a:srgbClr val="2E7F9F"/>
                </a:solidFill>
                <a:effectLst/>
                <a:latin typeface="Noto Sans" panose="020B0502040204020203" pitchFamily="34" charset="0"/>
                <a:hlinkClick r:id="rId5"/>
              </a:rPr>
              <a:t>Scopus Author ID: 56188615700</a:t>
            </a:r>
            <a:endParaRPr lang="en-US" sz="1600" b="0" i="0" u="none" strike="noStrike" dirty="0">
              <a:solidFill>
                <a:srgbClr val="2E7F9F"/>
              </a:solidFill>
              <a:effectLst/>
              <a:latin typeface="Noto Sans" panose="020B0502040204020203" pitchFamily="34" charset="0"/>
            </a:endParaRPr>
          </a:p>
          <a:p>
            <a:endParaRPr lang="en-US" dirty="0"/>
          </a:p>
          <a:p>
            <a:r>
              <a:rPr lang="cs-CZ" dirty="0"/>
              <a:t>Člen komisí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CEN/TC 250/SC 3/WG 8 "Evolution of EN 1993-1-8 - Joints and connections“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ECCS TC10 “Structural Connections”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05DB-49BC-F303-3E88-2D8445E05E2C}"/>
              </a:ext>
            </a:extLst>
          </p:cNvPr>
          <p:cNvSpPr txBox="1"/>
          <p:nvPr/>
        </p:nvSpPr>
        <p:spPr>
          <a:xfrm>
            <a:off x="8119833" y="4100025"/>
            <a:ext cx="386528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Web:</a:t>
            </a:r>
          </a:p>
          <a:p>
            <a:r>
              <a:rPr lang="en-US" dirty="0">
                <a:hlinkClick r:id="rId6"/>
              </a:rPr>
              <a:t>https://www.fce.vutbr.cz/KDK/vild.m/</a:t>
            </a:r>
            <a:endParaRPr lang="en-US" dirty="0"/>
          </a:p>
          <a:p>
            <a:endParaRPr lang="cs-CZ" sz="600" dirty="0"/>
          </a:p>
          <a:p>
            <a:r>
              <a:rPr lang="cs-CZ" dirty="0"/>
              <a:t>email: </a:t>
            </a:r>
            <a:r>
              <a:rPr lang="en-US" dirty="0" err="1">
                <a:hlinkClick r:id="rId7"/>
              </a:rPr>
              <a:t>martin.vild</a:t>
            </a:r>
            <a:r>
              <a:rPr lang="cs-CZ" dirty="0">
                <a:hlinkClick r:id="rId7"/>
              </a:rPr>
              <a:t>@vutbr.cz</a:t>
            </a:r>
            <a:endParaRPr lang="cs-CZ" dirty="0"/>
          </a:p>
          <a:p>
            <a:endParaRPr lang="en-US" sz="600" dirty="0"/>
          </a:p>
          <a:p>
            <a:r>
              <a:rPr lang="cs-CZ" dirty="0"/>
              <a:t>Kancelář</a:t>
            </a:r>
            <a:r>
              <a:rPr lang="en-US" dirty="0"/>
              <a:t>: C203</a:t>
            </a:r>
            <a:endParaRPr lang="cs-CZ" dirty="0"/>
          </a:p>
          <a:p>
            <a:r>
              <a:rPr lang="cs-CZ" dirty="0"/>
              <a:t>Konzultace: Čtvrtek 10–11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6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6136-644C-7AEA-1FBA-A997093F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 máte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112A-4F63-8564-9A7E-1E5F8CD7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Vaznice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tabulka vnitřních sil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prutů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svarového spoje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Vazník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tabulka vnitřních sil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prutů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návrh a posudek spojů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F83A-61F6-3543-1145-A58BFA3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D4F15-D947-E989-5E15-6B82EDD0B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Výkres vazníku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Značení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Svary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Šrouby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Montážní dílec příhradoviny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Detaily – Spoje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/>
              <a:t>Popisová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45BE-5056-668A-9274-9545A460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 vazníku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C10FF7-8514-0219-D58F-642C1112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60648"/>
            <a:ext cx="7394426" cy="2036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705E32-D3FA-EA58-DBDA-5BBA189EF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832" y="2276872"/>
            <a:ext cx="8389962" cy="2204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1609CB-484C-5E04-4063-E4BEF0F4F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369" y="4476480"/>
            <a:ext cx="9878888" cy="23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139F9-6EA5-6778-8398-A3A013477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8" y="116632"/>
            <a:ext cx="12161862" cy="62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8C1DB-B8C5-1257-7B1A-1E0C849C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Výkresy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60DF-3B82-7021-EAC5-01240436C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Norma neexistuje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Software: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Tekla </a:t>
            </a:r>
            <a:r>
              <a:rPr lang="cs-CZ" dirty="0" err="1">
                <a:hlinkClick r:id="rId2"/>
              </a:rPr>
              <a:t>Structures</a:t>
            </a:r>
            <a:endParaRPr lang="cs-CZ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Autodesk </a:t>
            </a:r>
            <a:r>
              <a:rPr lang="cs-CZ" dirty="0" err="1">
                <a:hlinkClick r:id="rId3"/>
              </a:rPr>
              <a:t>Advance</a:t>
            </a:r>
            <a:r>
              <a:rPr lang="cs-CZ" dirty="0">
                <a:hlinkClick r:id="rId3"/>
              </a:rPr>
              <a:t> 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8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78E052-DE9B-F13F-CDA8-CF90A509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11" y="3066403"/>
            <a:ext cx="5839445" cy="3275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BB3AD-6CA2-BEE5-A600-251A4615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čar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D7AFC-E7A0-0016-0D18-77FE913AB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Viditelné hrany – plná čára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Neviditelné hrany – čárkovaná čára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Osy prutů – čerchovaná čára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Řezané plechy – tlustá plná čára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3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B027-3418-902B-10BB-E7887A6C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Značení prvků a plechů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FCD17-E3CA-52F7-F3EE-03069E688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Přímo do prvku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Kolečko s odkazovou čarou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0F000-4DEC-F65A-C0E8-00E69EE91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76" y="2800865"/>
            <a:ext cx="6184166" cy="237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3D6238-EDAD-6D67-F3C8-0C5596D7BE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38" y="1622155"/>
            <a:ext cx="4855716" cy="231090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7987C26-E69E-C4C5-F4DC-02A0BE591AF0}"/>
              </a:ext>
            </a:extLst>
          </p:cNvPr>
          <p:cNvSpPr/>
          <p:nvPr/>
        </p:nvSpPr>
        <p:spPr>
          <a:xfrm>
            <a:off x="9992446" y="4110638"/>
            <a:ext cx="1872208" cy="612648"/>
          </a:xfrm>
          <a:prstGeom prst="wedgeRoundRectCallout">
            <a:avLst>
              <a:gd name="adj1" fmla="val 37191"/>
              <a:gd name="adj2" fmla="val -301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Skutečná délka prvku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441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UT">
      <a:dk1>
        <a:srgbClr val="000000"/>
      </a:dk1>
      <a:lt1>
        <a:srgbClr val="FFFFFF"/>
      </a:lt1>
      <a:dk2>
        <a:srgbClr val="595959"/>
      </a:dk2>
      <a:lt2>
        <a:srgbClr val="F1F5F5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B0F0C1"/>
      </a:accent5>
      <a:accent6>
        <a:srgbClr val="92CDDC"/>
      </a:accent6>
      <a:hlink>
        <a:srgbClr val="31859B"/>
      </a:hlink>
      <a:folHlink>
        <a:srgbClr val="205867"/>
      </a:folHlink>
    </a:clrScheme>
    <a:fontScheme name="VU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622D1BFAF5F44F85D35E69B0B30D79" ma:contentTypeVersion="13" ma:contentTypeDescription="Create a new document." ma:contentTypeScope="" ma:versionID="2d9aec797481ff8219a35c23df20c85d">
  <xsd:schema xmlns:xsd="http://www.w3.org/2001/XMLSchema" xmlns:xs="http://www.w3.org/2001/XMLSchema" xmlns:p="http://schemas.microsoft.com/office/2006/metadata/properties" xmlns:ns2="8105bf9c-1805-4ff7-8334-bbb2af79fc35" xmlns:ns3="aa9b80a4-2691-4765-9533-82ab4a6eb616" targetNamespace="http://schemas.microsoft.com/office/2006/metadata/properties" ma:root="true" ma:fieldsID="2f6fd967ce6c39382fbb310ecc7d2103" ns2:_="" ns3:_="">
    <xsd:import namespace="8105bf9c-1805-4ff7-8334-bbb2af79fc35"/>
    <xsd:import namespace="aa9b80a4-2691-4765-9533-82ab4a6eb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5bf9c-1805-4ff7-8334-bbb2af79f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b80a4-2691-4765-9533-82ab4a6eb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067ED0-22FE-4709-9794-F841898DD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5bf9c-1805-4ff7-8334-bbb2af79fc35"/>
    <ds:schemaRef ds:uri="aa9b80a4-2691-4765-9533-82ab4a6eb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B27EF7-B385-422E-B64A-6AE743D0E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648B6-8DDD-42FA-B3C8-9C0989E09A3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aa9b80a4-2691-4765-9533-82ab4a6eb616"/>
    <ds:schemaRef ds:uri="http://schemas.microsoft.com/office/infopath/2007/PartnerControls"/>
    <ds:schemaRef ds:uri="8105bf9c-1805-4ff7-8334-bbb2af79fc3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25743</TotalTime>
  <Words>383</Words>
  <Application>Microsoft Office PowerPoint</Application>
  <PresentationFormat>Widescreen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</vt:lpstr>
      <vt:lpstr>Times New Roman</vt:lpstr>
      <vt:lpstr>Wingdings</vt:lpstr>
      <vt:lpstr>Motiv systému Office</vt:lpstr>
      <vt:lpstr>Kovové konstrukce I</vt:lpstr>
      <vt:lpstr>Prezentuje</vt:lpstr>
      <vt:lpstr>Už máte</vt:lpstr>
      <vt:lpstr>Obsah</vt:lpstr>
      <vt:lpstr>Geometrie vazníku</vt:lpstr>
      <vt:lpstr>PowerPoint Presentation</vt:lpstr>
      <vt:lpstr>Výkresy</vt:lpstr>
      <vt:lpstr>Typy čar</vt:lpstr>
      <vt:lpstr>Značení prvků a plechů</vt:lpstr>
      <vt:lpstr>Značení svarů</vt:lpstr>
      <vt:lpstr>Značení šroubů</vt:lpstr>
      <vt:lpstr>Značení systémových délek </vt:lpstr>
      <vt:lpstr>Uložení vazníku na sloup</vt:lpstr>
      <vt:lpstr>Výkres</vt:lpstr>
      <vt:lpstr>Přípoje na výkresu</vt:lpstr>
      <vt:lpstr>Výkaz materiálu </vt:lpstr>
      <vt:lpstr>Text nad razítkem</vt:lpstr>
      <vt:lpstr>Literatura</vt:lpstr>
      <vt:lpstr>Do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martin.vild@ideastatica.com</dc:creator>
  <cp:lastModifiedBy>Martin Vild</cp:lastModifiedBy>
  <cp:revision>331</cp:revision>
  <dcterms:created xsi:type="dcterms:W3CDTF">2016-01-14T08:43:43Z</dcterms:created>
  <dcterms:modified xsi:type="dcterms:W3CDTF">2024-09-16T08:47:21Z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0x010100D6622D1BFAF5F44F85D35E69B0B30D79</vt:lpwstr>
  </property>
</Properties>
</file>