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7" r:id="rId5"/>
    <p:sldId id="306" r:id="rId6"/>
    <p:sldId id="299" r:id="rId7"/>
    <p:sldId id="302" r:id="rId8"/>
    <p:sldId id="297" r:id="rId9"/>
    <p:sldId id="298" r:id="rId10"/>
    <p:sldId id="300" r:id="rId11"/>
    <p:sldId id="325" r:id="rId12"/>
    <p:sldId id="317" r:id="rId13"/>
    <p:sldId id="318" r:id="rId14"/>
    <p:sldId id="319" r:id="rId15"/>
    <p:sldId id="301" r:id="rId16"/>
    <p:sldId id="320" r:id="rId17"/>
    <p:sldId id="321" r:id="rId18"/>
    <p:sldId id="322" r:id="rId19"/>
    <p:sldId id="323" r:id="rId20"/>
    <p:sldId id="324" r:id="rId21"/>
    <p:sldId id="326" r:id="rId22"/>
    <p:sldId id="327" r:id="rId23"/>
    <p:sldId id="328" r:id="rId24"/>
    <p:sldId id="329" r:id="rId25"/>
    <p:sldId id="330" r:id="rId26"/>
    <p:sldId id="332" r:id="rId27"/>
    <p:sldId id="331" r:id="rId28"/>
    <p:sldId id="334" r:id="rId29"/>
    <p:sldId id="333" r:id="rId30"/>
    <p:sldId id="294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99AC"/>
    <a:srgbClr val="E4002B"/>
    <a:srgbClr val="658D1B"/>
    <a:srgbClr val="FFFFFF"/>
    <a:srgbClr val="EEF8F6"/>
    <a:srgbClr val="003DA5"/>
    <a:srgbClr val="00AB8E"/>
    <a:srgbClr val="8246AF"/>
    <a:srgbClr val="00A9E0"/>
    <a:srgbClr val="D4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87416" autoAdjust="0"/>
  </p:normalViewPr>
  <p:slideViewPr>
    <p:cSldViewPr>
      <p:cViewPr varScale="1">
        <p:scale>
          <a:sx n="122" d="100"/>
          <a:sy n="122" d="100"/>
        </p:scale>
        <p:origin x="15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4" d="100"/>
          <a:sy n="104" d="100"/>
        </p:scale>
        <p:origin x="32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DA289A-63C2-457A-907D-EF95E7A5F1D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6B5E00-797F-4CD2-AC4A-78A8B2D3FBF9}">
      <dgm:prSet phldrT="[Text]"/>
      <dgm:spPr/>
      <dgm:t>
        <a:bodyPr/>
        <a:lstStyle/>
        <a:p>
          <a:r>
            <a:rPr lang="cs-CZ" dirty="0"/>
            <a:t>Svislice</a:t>
          </a:r>
          <a:endParaRPr lang="en-US" dirty="0"/>
        </a:p>
      </dgm:t>
    </dgm:pt>
    <dgm:pt modelId="{6034E28F-16A3-42D0-BAF3-B9F16D5A6FF5}" type="parTrans" cxnId="{FD364782-0AE0-4F9C-B24E-0A4DB1B58C07}">
      <dgm:prSet/>
      <dgm:spPr/>
      <dgm:t>
        <a:bodyPr/>
        <a:lstStyle/>
        <a:p>
          <a:endParaRPr lang="en-US"/>
        </a:p>
      </dgm:t>
    </dgm:pt>
    <dgm:pt modelId="{6E318F48-E35D-40A8-8B2C-2BB74273F38E}" type="sibTrans" cxnId="{FD364782-0AE0-4F9C-B24E-0A4DB1B58C07}">
      <dgm:prSet/>
      <dgm:spPr/>
      <dgm:t>
        <a:bodyPr/>
        <a:lstStyle/>
        <a:p>
          <a:endParaRPr lang="en-US"/>
        </a:p>
      </dgm:t>
    </dgm:pt>
    <dgm:pt modelId="{5D468A00-0366-4D35-A154-C09F6870DD40}">
      <dgm:prSet phldrT="[Text]"/>
      <dgm:spPr/>
      <dgm:t>
        <a:bodyPr/>
        <a:lstStyle/>
        <a:p>
          <a:r>
            <a:rPr lang="cs-CZ" dirty="0"/>
            <a:t>Diagonály</a:t>
          </a:r>
          <a:endParaRPr lang="en-US" dirty="0"/>
        </a:p>
      </dgm:t>
    </dgm:pt>
    <dgm:pt modelId="{BDF21CF0-5F2F-4F81-A3B6-11FF3BD67C50}" type="parTrans" cxnId="{9A23B115-A431-49CA-A01A-610D4AFF2FD7}">
      <dgm:prSet/>
      <dgm:spPr/>
      <dgm:t>
        <a:bodyPr/>
        <a:lstStyle/>
        <a:p>
          <a:endParaRPr lang="en-US"/>
        </a:p>
      </dgm:t>
    </dgm:pt>
    <dgm:pt modelId="{CFEE3CA6-F230-457C-ABAB-AF4EA3FBF113}" type="sibTrans" cxnId="{9A23B115-A431-49CA-A01A-610D4AFF2FD7}">
      <dgm:prSet/>
      <dgm:spPr/>
      <dgm:t>
        <a:bodyPr/>
        <a:lstStyle/>
        <a:p>
          <a:endParaRPr lang="en-US"/>
        </a:p>
      </dgm:t>
    </dgm:pt>
    <dgm:pt modelId="{5A539A8C-61BB-4171-9FC4-E8F0DEE64236}">
      <dgm:prSet phldrT="[Text]"/>
      <dgm:spPr/>
      <dgm:t>
        <a:bodyPr/>
        <a:lstStyle/>
        <a:p>
          <a:r>
            <a:rPr lang="cs-CZ" dirty="0"/>
            <a:t>Výplňové pruty</a:t>
          </a:r>
          <a:endParaRPr lang="en-US" dirty="0"/>
        </a:p>
      </dgm:t>
    </dgm:pt>
    <dgm:pt modelId="{7C941719-4124-46CD-8792-B944ABD4597D}" type="parTrans" cxnId="{AF466D31-EF0A-4B16-9094-72330D590C78}">
      <dgm:prSet/>
      <dgm:spPr/>
      <dgm:t>
        <a:bodyPr/>
        <a:lstStyle/>
        <a:p>
          <a:endParaRPr lang="en-US"/>
        </a:p>
      </dgm:t>
    </dgm:pt>
    <dgm:pt modelId="{737EF239-10A9-471F-8CFA-3774A38F7E7E}" type="sibTrans" cxnId="{AF466D31-EF0A-4B16-9094-72330D590C78}">
      <dgm:prSet/>
      <dgm:spPr/>
      <dgm:t>
        <a:bodyPr/>
        <a:lstStyle/>
        <a:p>
          <a:endParaRPr lang="en-US"/>
        </a:p>
      </dgm:t>
    </dgm:pt>
    <dgm:pt modelId="{20E855DA-F9E9-4074-A675-E6F4B61B304B}" type="pres">
      <dgm:prSet presAssocID="{14DA289A-63C2-457A-907D-EF95E7A5F1D7}" presName="diagram" presStyleCnt="0">
        <dgm:presLayoutVars>
          <dgm:dir/>
          <dgm:resizeHandles val="exact"/>
        </dgm:presLayoutVars>
      </dgm:prSet>
      <dgm:spPr/>
    </dgm:pt>
    <dgm:pt modelId="{869381D1-14F1-4D8A-A5FE-C9CC14FD96BA}" type="pres">
      <dgm:prSet presAssocID="{1A6B5E00-797F-4CD2-AC4A-78A8B2D3FBF9}" presName="node" presStyleLbl="node1" presStyleIdx="0" presStyleCnt="3" custLinFactY="11435" custLinFactNeighborX="-26" custLinFactNeighborY="100000">
        <dgm:presLayoutVars>
          <dgm:bulletEnabled val="1"/>
        </dgm:presLayoutVars>
      </dgm:prSet>
      <dgm:spPr/>
    </dgm:pt>
    <dgm:pt modelId="{56360471-0A9B-4FDE-8E20-A69994093B33}" type="pres">
      <dgm:prSet presAssocID="{6E318F48-E35D-40A8-8B2C-2BB74273F38E}" presName="sibTrans" presStyleCnt="0"/>
      <dgm:spPr/>
    </dgm:pt>
    <dgm:pt modelId="{C20DFF36-C573-4226-9033-097E407ECFCE}" type="pres">
      <dgm:prSet presAssocID="{5D468A00-0366-4D35-A154-C09F6870DD40}" presName="node" presStyleLbl="node1" presStyleIdx="1" presStyleCnt="3" custLinFactY="10390" custLinFactNeighborX="-1278" custLinFactNeighborY="100000">
        <dgm:presLayoutVars>
          <dgm:bulletEnabled val="1"/>
        </dgm:presLayoutVars>
      </dgm:prSet>
      <dgm:spPr/>
    </dgm:pt>
    <dgm:pt modelId="{E91AC6B0-76EF-4E2E-B238-7354AFD16F34}" type="pres">
      <dgm:prSet presAssocID="{CFEE3CA6-F230-457C-ABAB-AF4EA3FBF113}" presName="sibTrans" presStyleCnt="0"/>
      <dgm:spPr/>
    </dgm:pt>
    <dgm:pt modelId="{C6F7FD49-7FFF-4FBC-A23F-7B506208BC49}" type="pres">
      <dgm:prSet presAssocID="{5A539A8C-61BB-4171-9FC4-E8F0DEE64236}" presName="node" presStyleLbl="node1" presStyleIdx="2" presStyleCnt="3" custLinFactY="-17638" custLinFactNeighborX="2091" custLinFactNeighborY="-100000">
        <dgm:presLayoutVars>
          <dgm:bulletEnabled val="1"/>
        </dgm:presLayoutVars>
      </dgm:prSet>
      <dgm:spPr/>
    </dgm:pt>
  </dgm:ptLst>
  <dgm:cxnLst>
    <dgm:cxn modelId="{9A23B115-A431-49CA-A01A-610D4AFF2FD7}" srcId="{14DA289A-63C2-457A-907D-EF95E7A5F1D7}" destId="{5D468A00-0366-4D35-A154-C09F6870DD40}" srcOrd="1" destOrd="0" parTransId="{BDF21CF0-5F2F-4F81-A3B6-11FF3BD67C50}" sibTransId="{CFEE3CA6-F230-457C-ABAB-AF4EA3FBF113}"/>
    <dgm:cxn modelId="{AF466D31-EF0A-4B16-9094-72330D590C78}" srcId="{14DA289A-63C2-457A-907D-EF95E7A5F1D7}" destId="{5A539A8C-61BB-4171-9FC4-E8F0DEE64236}" srcOrd="2" destOrd="0" parTransId="{7C941719-4124-46CD-8792-B944ABD4597D}" sibTransId="{737EF239-10A9-471F-8CFA-3774A38F7E7E}"/>
    <dgm:cxn modelId="{BC023E61-FBBE-45EA-8EA7-FBB764931BC4}" type="presOf" srcId="{5A539A8C-61BB-4171-9FC4-E8F0DEE64236}" destId="{C6F7FD49-7FFF-4FBC-A23F-7B506208BC49}" srcOrd="0" destOrd="0" presId="urn:microsoft.com/office/officeart/2005/8/layout/default"/>
    <dgm:cxn modelId="{FD364782-0AE0-4F9C-B24E-0A4DB1B58C07}" srcId="{14DA289A-63C2-457A-907D-EF95E7A5F1D7}" destId="{1A6B5E00-797F-4CD2-AC4A-78A8B2D3FBF9}" srcOrd="0" destOrd="0" parTransId="{6034E28F-16A3-42D0-BAF3-B9F16D5A6FF5}" sibTransId="{6E318F48-E35D-40A8-8B2C-2BB74273F38E}"/>
    <dgm:cxn modelId="{93C35FA7-A4B1-4B34-BDEE-8D5F8C0977BF}" type="presOf" srcId="{14DA289A-63C2-457A-907D-EF95E7A5F1D7}" destId="{20E855DA-F9E9-4074-A675-E6F4B61B304B}" srcOrd="0" destOrd="0" presId="urn:microsoft.com/office/officeart/2005/8/layout/default"/>
    <dgm:cxn modelId="{4384A6BC-B1D5-44F7-82F1-0857C3A373E0}" type="presOf" srcId="{5D468A00-0366-4D35-A154-C09F6870DD40}" destId="{C20DFF36-C573-4226-9033-097E407ECFCE}" srcOrd="0" destOrd="0" presId="urn:microsoft.com/office/officeart/2005/8/layout/default"/>
    <dgm:cxn modelId="{B7A418D2-ACF8-4E74-BB40-51BD9DB3ED1A}" type="presOf" srcId="{1A6B5E00-797F-4CD2-AC4A-78A8B2D3FBF9}" destId="{869381D1-14F1-4D8A-A5FE-C9CC14FD96BA}" srcOrd="0" destOrd="0" presId="urn:microsoft.com/office/officeart/2005/8/layout/default"/>
    <dgm:cxn modelId="{B1F04CC6-C50F-4705-BCAE-55FF4E92F5E8}" type="presParOf" srcId="{20E855DA-F9E9-4074-A675-E6F4B61B304B}" destId="{869381D1-14F1-4D8A-A5FE-C9CC14FD96BA}" srcOrd="0" destOrd="0" presId="urn:microsoft.com/office/officeart/2005/8/layout/default"/>
    <dgm:cxn modelId="{4DE3205F-D31D-40D2-A13E-0161668B93D6}" type="presParOf" srcId="{20E855DA-F9E9-4074-A675-E6F4B61B304B}" destId="{56360471-0A9B-4FDE-8E20-A69994093B33}" srcOrd="1" destOrd="0" presId="urn:microsoft.com/office/officeart/2005/8/layout/default"/>
    <dgm:cxn modelId="{77F08F27-5110-4707-BA2D-4361B3ABDF41}" type="presParOf" srcId="{20E855DA-F9E9-4074-A675-E6F4B61B304B}" destId="{C20DFF36-C573-4226-9033-097E407ECFCE}" srcOrd="2" destOrd="0" presId="urn:microsoft.com/office/officeart/2005/8/layout/default"/>
    <dgm:cxn modelId="{86DBCCB0-5198-4D39-81FD-68CCDB6B1931}" type="presParOf" srcId="{20E855DA-F9E9-4074-A675-E6F4B61B304B}" destId="{E91AC6B0-76EF-4E2E-B238-7354AFD16F34}" srcOrd="3" destOrd="0" presId="urn:microsoft.com/office/officeart/2005/8/layout/default"/>
    <dgm:cxn modelId="{4C59B9E6-22C2-475A-BCBB-CC8065BA32CA}" type="presParOf" srcId="{20E855DA-F9E9-4074-A675-E6F4B61B304B}" destId="{C6F7FD49-7FFF-4FBC-A23F-7B506208BC4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381D1-14F1-4D8A-A5FE-C9CC14FD96BA}">
      <dsp:nvSpPr>
        <dsp:cNvPr id="0" name=""/>
        <dsp:cNvSpPr/>
      </dsp:nvSpPr>
      <dsp:spPr>
        <a:xfrm>
          <a:off x="0" y="633799"/>
          <a:ext cx="940612" cy="5643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Svislice</a:t>
          </a:r>
          <a:endParaRPr lang="en-US" sz="1400" kern="1200" dirty="0"/>
        </a:p>
      </dsp:txBody>
      <dsp:txXfrm>
        <a:off x="0" y="633799"/>
        <a:ext cx="940612" cy="564367"/>
      </dsp:txXfrm>
    </dsp:sp>
    <dsp:sp modelId="{C20DFF36-C573-4226-9033-097E407ECFCE}">
      <dsp:nvSpPr>
        <dsp:cNvPr id="0" name=""/>
        <dsp:cNvSpPr/>
      </dsp:nvSpPr>
      <dsp:spPr>
        <a:xfrm>
          <a:off x="1022893" y="627901"/>
          <a:ext cx="940612" cy="5643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Diagonály</a:t>
          </a:r>
          <a:endParaRPr lang="en-US" sz="1400" kern="1200" dirty="0"/>
        </a:p>
      </dsp:txBody>
      <dsp:txXfrm>
        <a:off x="1022893" y="627901"/>
        <a:ext cx="940612" cy="564367"/>
      </dsp:txXfrm>
    </dsp:sp>
    <dsp:sp modelId="{C6F7FD49-7FFF-4FBC-A23F-7B506208BC49}">
      <dsp:nvSpPr>
        <dsp:cNvPr id="0" name=""/>
        <dsp:cNvSpPr/>
      </dsp:nvSpPr>
      <dsp:spPr>
        <a:xfrm>
          <a:off x="537246" y="0"/>
          <a:ext cx="940612" cy="5643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Výplňové pruty</a:t>
          </a:r>
          <a:endParaRPr lang="en-US" sz="1400" kern="1200" dirty="0"/>
        </a:p>
      </dsp:txBody>
      <dsp:txXfrm>
        <a:off x="537246" y="0"/>
        <a:ext cx="940612" cy="564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7B827-01B0-40C7-BA68-3ACC7CEACCE7}" type="datetimeFigureOut">
              <a:rPr lang="cs-CZ" smtClean="0"/>
              <a:t>16.09.2024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BD250-9BF5-4AE8-86BD-080F3A222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40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95918" y="3933825"/>
            <a:ext cx="9503833" cy="12233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cs-CZ"/>
              <a:t>doplňující popis prezentace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2" hasCustomPrompt="1"/>
          </p:nvPr>
        </p:nvSpPr>
        <p:spPr>
          <a:xfrm>
            <a:off x="1195918" y="5661496"/>
            <a:ext cx="6724649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cs-CZ"/>
              <a:t>Autor: Jméno Příjmení</a:t>
            </a:r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quarter" idx="13" hasCustomPrompt="1"/>
          </p:nvPr>
        </p:nvSpPr>
        <p:spPr>
          <a:xfrm>
            <a:off x="8208434" y="5661496"/>
            <a:ext cx="2495551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23" name="Nadpis 22"/>
          <p:cNvSpPr>
            <a:spLocks noGrp="1"/>
          </p:cNvSpPr>
          <p:nvPr>
            <p:ph type="title" hasCustomPrompt="1"/>
          </p:nvPr>
        </p:nvSpPr>
        <p:spPr>
          <a:xfrm>
            <a:off x="1199456" y="2852936"/>
            <a:ext cx="9505056" cy="9361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cs-CZ"/>
              <a:t>HLAVNÍ NÁZEV</a:t>
            </a:r>
            <a:br>
              <a:rPr lang="cs-CZ"/>
            </a:br>
            <a:r>
              <a:rPr lang="cs-CZ"/>
              <a:t>PREZENTACE</a:t>
            </a:r>
          </a:p>
        </p:txBody>
      </p:sp>
    </p:spTree>
    <p:extLst>
      <p:ext uri="{BB962C8B-B14F-4D97-AF65-F5344CB8AC3E}">
        <p14:creationId xmlns:p14="http://schemas.microsoft.com/office/powerpoint/2010/main" val="3500862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09600" y="1484785"/>
            <a:ext cx="10972800" cy="464137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 sz="2800" baseline="0"/>
            </a:lvl1pPr>
            <a:lvl2pPr marL="742950" indent="-28575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Font typeface="Wingdings" panose="05000000000000000000" pitchFamily="2" charset="2"/>
              <a:buChar char="§"/>
              <a:defRPr sz="1800"/>
            </a:lvl4pPr>
            <a:lvl5pPr marL="2057400" indent="-228600">
              <a:buFont typeface="Wingdings" panose="05000000000000000000" pitchFamily="2" charset="2"/>
              <a:buChar char="§"/>
              <a:defRPr sz="2800"/>
            </a:lvl5pPr>
          </a:lstStyle>
          <a:p>
            <a:pPr lvl="0"/>
            <a:r>
              <a:rPr lang="cs-CZ" dirty="0"/>
              <a:t>Kliknutím na některou z ikon můžete vložit libovolný objekt (obrázek, graf, tabulku atd.)</a:t>
            </a:r>
          </a:p>
        </p:txBody>
      </p:sp>
    </p:spTree>
    <p:extLst>
      <p:ext uri="{BB962C8B-B14F-4D97-AF65-F5344CB8AC3E}">
        <p14:creationId xmlns:p14="http://schemas.microsoft.com/office/powerpoint/2010/main" val="24125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624418" y="1628775"/>
            <a:ext cx="5278967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cs-CZ"/>
          </a:p>
        </p:txBody>
      </p:sp>
      <p:sp>
        <p:nvSpPr>
          <p:cNvPr id="10" name="Zástupný symbol pro text 8"/>
          <p:cNvSpPr>
            <a:spLocks noGrp="1"/>
          </p:cNvSpPr>
          <p:nvPr>
            <p:ph type="body" sz="quarter" idx="11"/>
          </p:nvPr>
        </p:nvSpPr>
        <p:spPr>
          <a:xfrm>
            <a:off x="6288022" y="1628800"/>
            <a:ext cx="5278967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604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177050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ti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601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104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587023" y="6453398"/>
            <a:ext cx="11604977" cy="404603"/>
          </a:xfrm>
          <a:prstGeom prst="rect">
            <a:avLst/>
          </a:prstGeom>
          <a:solidFill>
            <a:srgbClr val="658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" y="6453397"/>
            <a:ext cx="539552" cy="404664"/>
          </a:xfrm>
          <a:prstGeom prst="rect">
            <a:avLst/>
          </a:prstGeom>
        </p:spPr>
      </p:pic>
      <p:sp>
        <p:nvSpPr>
          <p:cNvPr id="8" name="TextovéPole 7"/>
          <p:cNvSpPr txBox="1"/>
          <p:nvPr userDrawn="1"/>
        </p:nvSpPr>
        <p:spPr>
          <a:xfrm>
            <a:off x="2309" y="6505600"/>
            <a:ext cx="12189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bg1"/>
                </a:solidFill>
                <a:latin typeface="Calibri"/>
              </a:rPr>
              <a:t>Vysoké učení technické v Brně • </a:t>
            </a:r>
            <a:r>
              <a:rPr lang="cs-CZ" sz="1400" b="1" dirty="0">
                <a:solidFill>
                  <a:schemeClr val="bg1"/>
                </a:solidFill>
              </a:rPr>
              <a:t>Fakulta stavební</a:t>
            </a:r>
            <a:endParaRPr lang="cs-CZ" sz="1400" b="1" u="sng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 userDrawn="1"/>
        </p:nvSpPr>
        <p:spPr>
          <a:xfrm>
            <a:off x="10945216" y="6505600"/>
            <a:ext cx="119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ADEBEA6-E072-4742-A160-4D4AA6A82949}" type="slidenum">
              <a:rPr lang="cs-CZ" sz="1400" b="1" smtClean="0">
                <a:solidFill>
                  <a:schemeClr val="bg1"/>
                </a:solidFill>
              </a:rPr>
              <a:pPr algn="r"/>
              <a:t>‹#›</a:t>
            </a:fld>
            <a:r>
              <a:rPr lang="cs-CZ" sz="1400" b="1" dirty="0">
                <a:solidFill>
                  <a:schemeClr val="bg1"/>
                </a:solidFill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02762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6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icstools.eu/cs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mailto:vild.m@fce.vutbr.cz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ce.vutbr.cz/KDK/vild.m/" TargetMode="External"/><Relationship Id="rId5" Type="http://schemas.openxmlformats.org/officeDocument/2006/relationships/hyperlink" Target="https://www.scopus.com/authid/detail.uri?authorId=56188615700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496E5E-4976-E933-97B5-1E57CC15B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BOA00</a:t>
            </a:r>
            <a:r>
              <a:rPr lang="cs-CZ" sz="3200" dirty="0"/>
              <a:t>8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F06B0-1F40-D574-D8DB-37D3014F8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Ing. Martin Vild, Ph.D.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CD9D6-F97C-ADA7-8E0D-DFC0B163DB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9</a:t>
            </a:r>
            <a:r>
              <a:rPr lang="en-US" dirty="0"/>
              <a:t>/202</a:t>
            </a:r>
            <a:r>
              <a:rPr lang="cs-CZ" dirty="0"/>
              <a:t>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3DD58E-7DCB-BE97-4296-AB015D1D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Kovové konstrukce I</a:t>
            </a:r>
            <a:endParaRPr lang="en-US" sz="4000" dirty="0"/>
          </a:p>
        </p:txBody>
      </p:sp>
      <p:pic>
        <p:nvPicPr>
          <p:cNvPr id="6" name="Picture 2" descr="https://www.vutbr.cz/data_storage/multimedia/jvs/loga/02_fakulty/FAST/1-zakladni/EN/PNG/FCE_color_RGB_EN.png">
            <a:extLst>
              <a:ext uri="{FF2B5EF4-FFF2-40B4-BE49-F238E27FC236}">
                <a16:creationId xmlns:a16="http://schemas.microsoft.com/office/drawing/2014/main" id="{7C5F53A3-4C3E-BD7C-6079-581A0283F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3912" cy="122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311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6FFF94-F201-7D98-7F37-216F226C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25" y="0"/>
            <a:ext cx="9184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97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0B69B-7455-F213-B081-FEA52C45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48" y="0"/>
            <a:ext cx="9154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76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996C8-BAE6-E2B3-C01B-E9F31A6FB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Horní pás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C1F09-99BF-2268-B5E2-5DEA474AE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1196753"/>
            <a:ext cx="6984776" cy="192367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2014F0F-A677-7A47-845B-79DD63A51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4550296" cy="464137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Volíme nejvíce namáhaný prut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Volba průřezu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1800" dirty="0">
                <a:hlinkClick r:id="rId3"/>
              </a:rPr>
              <a:t>http://www.staticstools.eu/cs</a:t>
            </a:r>
            <a:endParaRPr lang="cs-CZ" sz="1800" dirty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Odhad: součinitel vzpěru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0,5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Třída 1, 2 nebo 3</a:t>
            </a:r>
            <a:r>
              <a:rPr lang="cs-CZ" dirty="0"/>
              <a:t> 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4A0A0D-AA25-1E40-4F53-31DD87074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832" y="4614586"/>
            <a:ext cx="6888088" cy="136412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E492E9-4366-AE41-BEA9-B558AD3D0039}"/>
              </a:ext>
            </a:extLst>
          </p:cNvPr>
          <p:cNvCxnSpPr>
            <a:cxnSpLocks/>
          </p:cNvCxnSpPr>
          <p:nvPr/>
        </p:nvCxnSpPr>
        <p:spPr>
          <a:xfrm flipV="1">
            <a:off x="7248128" y="1646808"/>
            <a:ext cx="990000" cy="5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280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92C4-6A02-8031-1FA0-395A26D7C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Horní pás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504FD-9F7B-F9C3-04AC-9DFEFD590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Posuďte na vzpěrný tlak a tah podle sil z kombinací</a:t>
            </a:r>
          </a:p>
          <a:p>
            <a:r>
              <a:rPr lang="cs-CZ" dirty="0"/>
              <a:t>Navrhněte na 50–80% využití</a:t>
            </a:r>
          </a:p>
          <a:p>
            <a:r>
              <a:rPr lang="cs-CZ" dirty="0"/>
              <a:t>Rezerva na zjednodušení: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Příhradovina – Kloubové spoje 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Zatížení – zanedbání sklonu, jednostranného sněhu…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Zanedbané excentricity v přípojích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Příčná vazba je staticky neurčitá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23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D2065-B944-0C26-A640-EC3D69274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Horní pás – vzpěrné délky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D16BE1-DFC2-CD10-9572-93CAC2E4FF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84785"/>
                <a:ext cx="5480720" cy="4641379"/>
              </a:xfrm>
            </p:spPr>
            <p:txBody>
              <a:bodyPr/>
              <a:lstStyle/>
              <a:p>
                <a:r>
                  <a:rPr lang="cs-CZ" dirty="0"/>
                  <a:t>Zásadní je určení vzpěrných délek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𝑐𝑟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𝑐𝑟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D16BE1-DFC2-CD10-9572-93CAC2E4FF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84785"/>
                <a:ext cx="5480720" cy="4641379"/>
              </a:xfrm>
              <a:blipFill>
                <a:blip r:embed="rId2"/>
                <a:stretch>
                  <a:fillRect l="-2225" t="-1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4766C4F-4D4D-FFA5-BF48-30BFE28E2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20" y="1484785"/>
            <a:ext cx="5843148" cy="487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69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D2065-B944-0C26-A640-EC3D69274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Horní pás – odstupňování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16BE1-DFC2-CD10-9572-93CAC2E4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4838328" cy="4641379"/>
          </a:xfrm>
        </p:spPr>
        <p:txBody>
          <a:bodyPr/>
          <a:lstStyle/>
          <a:p>
            <a:r>
              <a:rPr lang="cs-CZ" dirty="0"/>
              <a:t>Změna vnitřních sil -&gt; Odstupňování průřezu</a:t>
            </a:r>
          </a:p>
          <a:p>
            <a:endParaRPr lang="cs-CZ" dirty="0"/>
          </a:p>
          <a:p>
            <a:r>
              <a:rPr lang="cs-CZ" dirty="0"/>
              <a:t>Změnu průřezu i montážní spoj v blízkosti styčníku, ale ne v kolizi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63EFA-DBBB-BA2B-7A6F-0270E4AA2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0" y="1243236"/>
            <a:ext cx="6636254" cy="508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0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D2065-B944-0C26-A640-EC3D69274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Horní pás – odstupňování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D16BE1-DFC2-CD10-9572-93CAC2E4FF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84785"/>
                <a:ext cx="6134474" cy="4641379"/>
              </a:xfrm>
            </p:spPr>
            <p:txBody>
              <a:bodyPr/>
              <a:lstStyle/>
              <a:p>
                <a:r>
                  <a:rPr lang="cs-CZ" dirty="0"/>
                  <a:t>Excentricita -&gt; moment</a:t>
                </a:r>
              </a:p>
              <a:p>
                <a:r>
                  <a:rPr lang="cs-CZ" dirty="0"/>
                  <a:t>Posoudit menší průřez na vzniklý moment v kombinaci s tlakem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Vybočení rovinným a prostorovým vzpěrem v kombinaci s ohybovým momentem</a:t>
                </a:r>
                <a:endParaRPr lang="en-US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𝐸𝑑</m:t>
                            </m:r>
                          </m:sub>
                        </m:sSub>
                      </m:num>
                      <m:den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𝑅𝑘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𝑦𝑦</m:t>
                        </m:r>
                      </m:sub>
                    </m:sSub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𝐸𝑑</m:t>
                            </m:r>
                          </m:sub>
                        </m:sSub>
                      </m:num>
                      <m:den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𝑅𝑘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𝑅𝑘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D16BE1-DFC2-CD10-9572-93CAC2E4FF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84785"/>
                <a:ext cx="6134474" cy="4641379"/>
              </a:xfrm>
              <a:blipFill>
                <a:blip r:embed="rId2"/>
                <a:stretch>
                  <a:fillRect l="-1988" t="-1445" r="-1590" b="-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267DE0C-70AD-A54E-2770-7A3D67FF21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16" t="4678" r="16590"/>
          <a:stretch/>
        </p:blipFill>
        <p:spPr>
          <a:xfrm>
            <a:off x="6744074" y="1506541"/>
            <a:ext cx="5184574" cy="484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32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BE09-3D25-253A-14FF-C31DFE9E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Dolní pás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F2CD41-9CD0-F92C-A8EA-43105C9347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84785"/>
                <a:ext cx="6062464" cy="4641379"/>
              </a:xfrm>
            </p:spPr>
            <p:txBody>
              <a:bodyPr/>
              <a:lstStyle/>
              <a:p>
                <a:r>
                  <a:rPr lang="cs-CZ" dirty="0"/>
                  <a:t>Průřez – úhelník </a:t>
                </a:r>
              </a:p>
              <a:p>
                <a:r>
                  <a:rPr lang="cs-CZ" dirty="0"/>
                  <a:t>Posudek jako dolní pás </a:t>
                </a:r>
              </a:p>
              <a:p>
                <a:r>
                  <a:rPr lang="cs-CZ" dirty="0"/>
                  <a:t>vaznice – tah i tlak</a:t>
                </a:r>
              </a:p>
              <a:p>
                <a:r>
                  <a:rPr lang="cs-CZ" dirty="0"/>
                  <a:t>Využití na 50–80%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𝑐𝑟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𝑐𝑟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cs-CZ" dirty="0"/>
                  <a:t> = vzdálenost styčníků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𝑐𝑟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cs-CZ" dirty="0"/>
                  <a:t> = vzdálenost podélných ztužidel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F2CD41-9CD0-F92C-A8EA-43105C9347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84785"/>
                <a:ext cx="6062464" cy="4641379"/>
              </a:xfrm>
              <a:blipFill>
                <a:blip r:embed="rId2"/>
                <a:stretch>
                  <a:fillRect l="-2012" t="-1445" r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2D80EBD-AFE8-C35C-5158-DAA4BA793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1468272"/>
            <a:ext cx="4912801" cy="4657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E16A92-88CE-AE90-5811-5FCAD416E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864" y="1628800"/>
            <a:ext cx="1487143" cy="9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07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589F3-2358-853C-AEA7-EC101EEAE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Výplňové pruty – diagonály a svislice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35FC11-1D68-CD2D-6C97-0E5EE0A9DE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3645024"/>
                <a:ext cx="10972800" cy="2481140"/>
              </a:xfrm>
            </p:spPr>
            <p:txBody>
              <a:bodyPr/>
              <a:lstStyle/>
              <a:p>
                <a:r>
                  <a:rPr lang="cs-CZ" dirty="0"/>
                  <a:t>Nejvíce namáhané svislice a diagonály tahem a tlakem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𝑐𝑟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𝑐𝑟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cs-CZ" dirty="0"/>
                  <a:t> </a:t>
                </a:r>
              </a:p>
              <a:p>
                <a:r>
                  <a:rPr lang="cs-CZ" dirty="0"/>
                  <a:t>členěný prut</a:t>
                </a:r>
              </a:p>
              <a:p>
                <a:r>
                  <a:rPr lang="cs-CZ" dirty="0"/>
                  <a:t>průřez = dvojice úhelníků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35FC11-1D68-CD2D-6C97-0E5EE0A9DE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3645024"/>
                <a:ext cx="10972800" cy="2481140"/>
              </a:xfrm>
              <a:blipFill>
                <a:blip r:embed="rId2"/>
                <a:stretch>
                  <a:fillRect l="-1111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9E3CDDF-712E-F8F3-1960-EA90FCAB74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0" y="1493815"/>
            <a:ext cx="7590178" cy="209568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7A3E30E-50C6-41CA-CB2D-084EA2AA76E7}"/>
              </a:ext>
            </a:extLst>
          </p:cNvPr>
          <p:cNvSpPr/>
          <p:nvPr/>
        </p:nvSpPr>
        <p:spPr>
          <a:xfrm>
            <a:off x="2639616" y="1700808"/>
            <a:ext cx="1080120" cy="612648"/>
          </a:xfrm>
          <a:prstGeom prst="wedgeRoundRectCallout">
            <a:avLst>
              <a:gd name="adj1" fmla="val 92491"/>
              <a:gd name="adj2" fmla="val 664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Špička sloupu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830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40F07-0DB6-E54F-16B1-D0F7B4A1E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Výplňové pruty – diagonály a svislice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94D4BB-A182-117F-5869-4DF70CB241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cs-CZ" dirty="0"/>
                  <a:t>Průřez = členěný prut s rámovými spojkami – EN 1993-1-1 – 6.4</a:t>
                </a:r>
              </a:p>
              <a:p>
                <a:r>
                  <a:rPr lang="cs-CZ" dirty="0"/>
                  <a:t>Pokud platí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70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dirty="0"/>
                  <a:t> , můžeme prut navrhovat jako celistvý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94D4BB-A182-117F-5869-4DF70CB241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1" t="-1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141D4C1-6891-F01C-DB57-57DD7BDC5F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168427"/>
            <a:ext cx="10585097" cy="31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99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5576-B350-B368-2DE3-0CE8397C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74638"/>
            <a:ext cx="10814992" cy="994122"/>
          </a:xfrm>
        </p:spPr>
        <p:txBody>
          <a:bodyPr/>
          <a:lstStyle/>
          <a:p>
            <a:pPr algn="l"/>
            <a:r>
              <a:rPr lang="cs-CZ" dirty="0"/>
              <a:t>Prezentuje</a:t>
            </a:r>
            <a:endParaRPr lang="en-US" dirty="0"/>
          </a:p>
        </p:txBody>
      </p:sp>
      <p:pic>
        <p:nvPicPr>
          <p:cNvPr id="9" name="Content Placeholder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2CD84DC-9BB6-9D1C-0ADE-89A615B54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1456968"/>
            <a:ext cx="2808312" cy="3334475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A4E7861-C315-1202-CF9C-35BC1AF5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651" y="1497405"/>
            <a:ext cx="3237232" cy="7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vutbr.cz/data_storage/multimedia/jvs/loga/02_fakulty/FAST/1-zakladni/EN/PNG/FCE_color_RGB_EN.png">
            <a:extLst>
              <a:ext uri="{FF2B5EF4-FFF2-40B4-BE49-F238E27FC236}">
                <a16:creationId xmlns:a16="http://schemas.microsoft.com/office/drawing/2014/main" id="{888EA33A-16B5-960C-E64C-5085C8902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651" y="2798715"/>
            <a:ext cx="3278236" cy="7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E44249-EC96-B003-13B7-B26140FE8BA7}"/>
              </a:ext>
            </a:extLst>
          </p:cNvPr>
          <p:cNvSpPr txBox="1"/>
          <p:nvPr/>
        </p:nvSpPr>
        <p:spPr>
          <a:xfrm>
            <a:off x="3855705" y="1456968"/>
            <a:ext cx="386528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Ing. Martin Vild, Ph.D.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 StatiCa – Product 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VUT FAST </a:t>
            </a:r>
            <a:r>
              <a:rPr lang="en-US" dirty="0"/>
              <a:t>– </a:t>
            </a:r>
            <a:r>
              <a:rPr lang="cs-CZ" dirty="0"/>
              <a:t>Odborný asistent</a:t>
            </a:r>
            <a:endParaRPr lang="en-US" dirty="0"/>
          </a:p>
          <a:p>
            <a:endParaRPr lang="en-US" dirty="0"/>
          </a:p>
          <a:p>
            <a:r>
              <a:rPr lang="cs-CZ" dirty="0"/>
              <a:t>Výzkum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Přípoje ocelových konstrukcí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Metoda konečných prvků</a:t>
            </a:r>
            <a:endParaRPr lang="en-US" dirty="0"/>
          </a:p>
          <a:p>
            <a:endParaRPr lang="en-US" sz="1600" b="0" i="0" u="none" strike="noStrike" dirty="0">
              <a:solidFill>
                <a:srgbClr val="2E7F9F"/>
              </a:solidFill>
              <a:effectLst/>
              <a:latin typeface="Noto Sans" panose="020B0502040204020203" pitchFamily="34" charset="0"/>
              <a:hlinkClick r:id="" action="ppaction://noaction"/>
            </a:endParaRPr>
          </a:p>
          <a:p>
            <a:r>
              <a:rPr lang="en-US" sz="1600" b="0" i="0" u="none" strike="noStrike" dirty="0">
                <a:solidFill>
                  <a:srgbClr val="2E7F9F"/>
                </a:solidFill>
                <a:effectLst/>
                <a:latin typeface="Noto Sans" panose="020B0502040204020203" pitchFamily="34" charset="0"/>
                <a:hlinkClick r:id="rId5"/>
              </a:rPr>
              <a:t>Scopus Author ID: 56188615700</a:t>
            </a:r>
            <a:endParaRPr lang="en-US" sz="1600" b="0" i="0" u="none" strike="noStrike" dirty="0">
              <a:solidFill>
                <a:srgbClr val="2E7F9F"/>
              </a:solidFill>
              <a:effectLst/>
              <a:latin typeface="Noto Sans" panose="020B0502040204020203" pitchFamily="34" charset="0"/>
            </a:endParaRPr>
          </a:p>
          <a:p>
            <a:endParaRPr lang="en-US" dirty="0"/>
          </a:p>
          <a:p>
            <a:r>
              <a:rPr lang="cs-CZ" dirty="0"/>
              <a:t>Člen komisí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CEN/TC 250/SC 3/WG 8 "Evolution of EN 1993-1-8 - Joints and connections“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ECCS TC10 “Structural Connections”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A05DB-49BC-F303-3E88-2D8445E05E2C}"/>
              </a:ext>
            </a:extLst>
          </p:cNvPr>
          <p:cNvSpPr txBox="1"/>
          <p:nvPr/>
        </p:nvSpPr>
        <p:spPr>
          <a:xfrm>
            <a:off x="8119833" y="4100025"/>
            <a:ext cx="386528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Web:</a:t>
            </a:r>
          </a:p>
          <a:p>
            <a:r>
              <a:rPr lang="en-US" dirty="0">
                <a:hlinkClick r:id="rId6"/>
              </a:rPr>
              <a:t>https://www.fce.vutbr.cz/KDK/vild.m/</a:t>
            </a:r>
            <a:endParaRPr lang="en-US" dirty="0"/>
          </a:p>
          <a:p>
            <a:endParaRPr lang="cs-CZ" sz="600" dirty="0"/>
          </a:p>
          <a:p>
            <a:r>
              <a:rPr lang="cs-CZ" dirty="0"/>
              <a:t>email: </a:t>
            </a:r>
            <a:r>
              <a:rPr lang="en-US" dirty="0" err="1">
                <a:hlinkClick r:id="rId7"/>
              </a:rPr>
              <a:t>martin.vild</a:t>
            </a:r>
            <a:r>
              <a:rPr lang="cs-CZ" dirty="0">
                <a:hlinkClick r:id="rId7"/>
              </a:rPr>
              <a:t>@vutbr.cz</a:t>
            </a:r>
            <a:endParaRPr lang="cs-CZ" dirty="0"/>
          </a:p>
          <a:p>
            <a:endParaRPr lang="en-US" sz="600" dirty="0"/>
          </a:p>
          <a:p>
            <a:r>
              <a:rPr lang="cs-CZ" dirty="0"/>
              <a:t>Kancelář</a:t>
            </a:r>
            <a:r>
              <a:rPr lang="en-US" dirty="0"/>
              <a:t>: C203</a:t>
            </a:r>
            <a:endParaRPr lang="cs-CZ" dirty="0"/>
          </a:p>
          <a:p>
            <a:r>
              <a:rPr lang="cs-CZ" dirty="0"/>
              <a:t>Konzultace: Čtvrtek 10–11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661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75123-DB28-8E53-9214-51B73C38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Vazník – Mezní stav použitelnosti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919CE3-AB06-57A1-A47E-74A4CDE537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250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⁡</m:t>
                      </m:r>
                    </m:oMath>
                  </m:oMathPara>
                </a14:m>
                <a:endParaRPr lang="cs-CZ" dirty="0"/>
              </a:p>
              <a:p>
                <a:r>
                  <a:rPr lang="cs-CZ" sz="2400" dirty="0"/>
                  <a:t>Kombinace K1 – maximální tlak</a:t>
                </a:r>
              </a:p>
              <a:p>
                <a:r>
                  <a:rPr lang="cs-CZ" sz="2400" dirty="0"/>
                  <a:t>Náhradní moment setrvačnosti – horní a spodní pás – Steinerova věta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919CE3-AB06-57A1-A47E-74A4CDE537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4DC6452-B643-86C5-F506-6CCB4F517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3645024"/>
            <a:ext cx="849694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54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ECFFB-AEE7-7F59-5C18-261793AF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Přípoje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D7232-6803-C6C6-99B5-E14A7FF07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10166920" cy="4641379"/>
          </a:xfrm>
        </p:spPr>
        <p:txBody>
          <a:bodyPr/>
          <a:lstStyle/>
          <a:p>
            <a:r>
              <a:rPr lang="cs-CZ" dirty="0"/>
              <a:t>Výpočet jednoho přípoje</a:t>
            </a:r>
          </a:p>
          <a:p>
            <a:r>
              <a:rPr lang="cs-CZ" dirty="0"/>
              <a:t>Ostatní stejně nebo odhadnout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cs-CZ" dirty="0"/>
              <a:t>Svarový spoj rovnoramenného úhelníku</a:t>
            </a:r>
          </a:p>
          <a:p>
            <a:r>
              <a:rPr lang="cs-CZ" dirty="0"/>
              <a:t>Šroubový spoj kategorie A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2F6DE9-C343-BD86-005D-018B0516D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537" y="1484785"/>
            <a:ext cx="5769860" cy="2529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46216806-4D2A-FCD0-6D12-F440190B97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2652042"/>
                  </p:ext>
                </p:extLst>
              </p:nvPr>
            </p:nvGraphicFramePr>
            <p:xfrm>
              <a:off x="633264" y="2636912"/>
              <a:ext cx="5112568" cy="21823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56284">
                      <a:extLst>
                        <a:ext uri="{9D8B030D-6E8A-4147-A177-3AD203B41FA5}">
                          <a16:colId xmlns:a16="http://schemas.microsoft.com/office/drawing/2014/main" val="1911715762"/>
                        </a:ext>
                      </a:extLst>
                    </a:gridCol>
                    <a:gridCol w="2556284">
                      <a:extLst>
                        <a:ext uri="{9D8B030D-6E8A-4147-A177-3AD203B41FA5}">
                          <a16:colId xmlns:a16="http://schemas.microsoft.com/office/drawing/2014/main" val="1506323814"/>
                        </a:ext>
                      </a:extLst>
                    </a:gridCol>
                  </a:tblGrid>
                  <a:tr h="3855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0" dirty="0"/>
                            <a:t>Osová síla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0" dirty="0"/>
                            <a:t>Tloušťka styčníkového plechu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305832"/>
                      </a:ext>
                    </a:extLst>
                  </a:tr>
                  <a:tr h="3855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noProof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noProof="0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en-US" b="0" i="1" noProof="0" smtClean="0">
                                    <a:latin typeface="Cambria Math" panose="02040503050406030204" pitchFamily="18" charset="0"/>
                                  </a:rPr>
                                  <m:t>&lt;250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noProof="0" smtClean="0">
                                    <a:latin typeface="Cambria Math" panose="02040503050406030204" pitchFamily="18" charset="0"/>
                                  </a:rPr>
                                  <m:t>kN</m:t>
                                </m:r>
                              </m:oMath>
                            </m:oMathPara>
                          </a14:m>
                          <a:endParaRPr lang="cs-CZ" i="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8 mm</a:t>
                          </a:r>
                          <a:endParaRPr lang="cs-CZ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606211"/>
                      </a:ext>
                    </a:extLst>
                  </a:tr>
                  <a:tr h="3855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noProof="0" dirty="0" smtClean="0">
                                    <a:latin typeface="Cambria Math" panose="02040503050406030204" pitchFamily="18" charset="0"/>
                                  </a:rPr>
                                  <m:t>250</m:t>
                                </m:r>
                                <m:r>
                                  <a:rPr lang="en-US" b="0" i="1" noProof="0" dirty="0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n-US" b="0" i="1" noProof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noProof="0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noProof="0" dirty="0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en-US" b="0" i="1" noProof="0" dirty="0" smtClean="0">
                                    <a:latin typeface="Cambria Math" panose="02040503050406030204" pitchFamily="18" charset="0"/>
                                  </a:rPr>
                                  <m:t>&lt;400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noProof="0" dirty="0" smtClean="0">
                                    <a:latin typeface="Cambria Math" panose="02040503050406030204" pitchFamily="18" charset="0"/>
                                  </a:rPr>
                                  <m:t>kN</m:t>
                                </m:r>
                              </m:oMath>
                            </m:oMathPara>
                          </a14:m>
                          <a:endParaRPr lang="cs-CZ" i="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10 mm</a:t>
                          </a:r>
                          <a:endParaRPr lang="cs-CZ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7533889"/>
                      </a:ext>
                    </a:extLst>
                  </a:tr>
                  <a:tr h="38555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noProof="0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b="0" i="1" noProof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i="1" noProof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1" noProof="0" dirty="0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n-US" b="0" i="1" noProof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noProof="0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noProof="0" dirty="0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en-US" b="0" i="1" noProof="0" dirty="0" smtClean="0">
                                    <a:latin typeface="Cambria Math" panose="02040503050406030204" pitchFamily="18" charset="0"/>
                                  </a:rPr>
                                  <m:t>&lt;600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noProof="0" dirty="0" smtClean="0">
                                    <a:latin typeface="Cambria Math" panose="02040503050406030204" pitchFamily="18" charset="0"/>
                                  </a:rPr>
                                  <m:t>kN</m:t>
                                </m:r>
                              </m:oMath>
                            </m:oMathPara>
                          </a14:m>
                          <a:endParaRPr lang="cs-CZ" i="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12 mm</a:t>
                          </a:r>
                          <a:endParaRPr lang="cs-CZ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74262"/>
                      </a:ext>
                    </a:extLst>
                  </a:tr>
                  <a:tr h="38555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noProof="0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b="0" i="1" noProof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i="1" noProof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1" noProof="0" dirty="0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n-US" b="0" i="1" noProof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noProof="0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noProof="0" dirty="0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en-US" b="0" i="1" noProof="0" dirty="0" smtClean="0">
                                    <a:latin typeface="Cambria Math" panose="02040503050406030204" pitchFamily="18" charset="0"/>
                                  </a:rPr>
                                  <m:t>&lt;1000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noProof="0" dirty="0" smtClean="0">
                                    <a:latin typeface="Cambria Math" panose="02040503050406030204" pitchFamily="18" charset="0"/>
                                  </a:rPr>
                                  <m:t>kN</m:t>
                                </m:r>
                              </m:oMath>
                            </m:oMathPara>
                          </a14:m>
                          <a:endParaRPr lang="cs-CZ" i="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14 mm</a:t>
                          </a:r>
                          <a:endParaRPr lang="cs-CZ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2925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46216806-4D2A-FCD0-6D12-F440190B97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2652042"/>
                  </p:ext>
                </p:extLst>
              </p:nvPr>
            </p:nvGraphicFramePr>
            <p:xfrm>
              <a:off x="633264" y="2636912"/>
              <a:ext cx="5112568" cy="21823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56284">
                      <a:extLst>
                        <a:ext uri="{9D8B030D-6E8A-4147-A177-3AD203B41FA5}">
                          <a16:colId xmlns:a16="http://schemas.microsoft.com/office/drawing/2014/main" val="1911715762"/>
                        </a:ext>
                      </a:extLst>
                    </a:gridCol>
                    <a:gridCol w="2556284">
                      <a:extLst>
                        <a:ext uri="{9D8B030D-6E8A-4147-A177-3AD203B41FA5}">
                          <a16:colId xmlns:a16="http://schemas.microsoft.com/office/drawing/2014/main" val="1506323814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noProof="0" dirty="0"/>
                            <a:t>Osová síla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noProof="0" dirty="0"/>
                            <a:t>Tloušťka styčníkového plechu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305832"/>
                      </a:ext>
                    </a:extLst>
                  </a:tr>
                  <a:tr h="3855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8" t="-171875" r="-100952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8 mm</a:t>
                          </a:r>
                          <a:endParaRPr lang="cs-CZ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1606211"/>
                      </a:ext>
                    </a:extLst>
                  </a:tr>
                  <a:tr h="3855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8" t="-276190" r="-100952" b="-2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10 mm</a:t>
                          </a:r>
                          <a:endParaRPr lang="cs-CZ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7533889"/>
                      </a:ext>
                    </a:extLst>
                  </a:tr>
                  <a:tr h="3855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8" t="-370313" r="-100952" b="-1171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12 mm</a:t>
                          </a:r>
                          <a:endParaRPr lang="cs-CZ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74262"/>
                      </a:ext>
                    </a:extLst>
                  </a:tr>
                  <a:tr h="3855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8" t="-477778" r="-100952" b="-190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14 mm</a:t>
                          </a:r>
                          <a:endParaRPr lang="cs-CZ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2925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F323A83-C999-114E-15A5-A2293C916513}"/>
              </a:ext>
            </a:extLst>
          </p:cNvPr>
          <p:cNvSpPr txBox="1"/>
          <p:nvPr/>
        </p:nvSpPr>
        <p:spPr>
          <a:xfrm>
            <a:off x="7539144" y="5445224"/>
            <a:ext cx="427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viz Prvky kovových konstrukcí</a:t>
            </a:r>
            <a:endParaRPr lang="en-US" sz="2400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BAC66B96-D5A1-C714-792C-8BF2462A6EDE}"/>
              </a:ext>
            </a:extLst>
          </p:cNvPr>
          <p:cNvSpPr/>
          <p:nvPr/>
        </p:nvSpPr>
        <p:spPr>
          <a:xfrm>
            <a:off x="7032104" y="5301208"/>
            <a:ext cx="507040" cy="72008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78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32B7F-9053-AA20-1AE1-97435E73E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52" y="1412776"/>
            <a:ext cx="6289572" cy="3284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2A7C19-FF39-01ED-5EF7-9EE43F20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Přípoje vazníku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C54AF-0338-1B2D-74A4-201CF9A0E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5486400" cy="464137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Rozměry styčníkového plechu záleží na délkách svarových a šroubového přípoje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Výplňové pruty dotáhnout co nejblíže k pásovému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Šrouby co nejblíže těžišti se zachováním konstrukčních zásad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Ve spojích jsou excentricity</a:t>
            </a:r>
          </a:p>
          <a:p>
            <a:endParaRPr lang="cs-CZ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3AA63A4-141D-E85A-A858-C5736CCD724F}"/>
              </a:ext>
            </a:extLst>
          </p:cNvPr>
          <p:cNvSpPr/>
          <p:nvPr/>
        </p:nvSpPr>
        <p:spPr>
          <a:xfrm>
            <a:off x="9696400" y="4293096"/>
            <a:ext cx="1800200" cy="548680"/>
          </a:xfrm>
          <a:prstGeom prst="wedgeRoundRectCallout">
            <a:avLst>
              <a:gd name="adj1" fmla="val -55754"/>
              <a:gd name="adj2" fmla="val -2613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Montážní spoj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79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EDE1E0-20A8-28B5-44F1-C0333BEEF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326"/>
            <a:ext cx="6096000" cy="5641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02599E-DDE6-EC87-A39F-C3B86B221B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3992" y="441648"/>
            <a:ext cx="6096000" cy="2952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EA6449-53FD-E07E-5D56-F24408771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92" y="3393976"/>
            <a:ext cx="6096000" cy="1096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9BDB54-744C-9F5D-EA25-BEF3FD567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992" y="4490547"/>
            <a:ext cx="6096000" cy="6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60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F6453-9657-8722-772E-717EBF0BC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Přípoje vazníku – montážní 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1718DBD-16F6-917F-A4C1-AAE3643A3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2225" y="4653137"/>
            <a:ext cx="6198583" cy="165138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166D39-D028-3D20-CC3E-741BDE7C1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1" y="1306431"/>
            <a:ext cx="4677776" cy="1834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622DDD4-E33B-B600-CC0C-2A076BBD08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1484785"/>
                <a:ext cx="10972800" cy="464137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Horní pás: převážně tlak (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cs-CZ" dirty="0"/>
                  <a:t>)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Svar navrhnout na větší z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cs-CZ" dirty="0"/>
                  <a:t> a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cs-CZ" dirty="0"/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Šrouby na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cs-CZ" dirty="0"/>
                  <a:t> </a:t>
                </a:r>
              </a:p>
              <a:p>
                <a:endParaRPr lang="cs-CZ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Dolní pás: Převážně tah (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cs-CZ" dirty="0"/>
                  <a:t>)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Plocha příložek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cs-CZ" dirty="0"/>
                  <a:t> plocha pásu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Těžiště příložek co nejblíže těžišti pásu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𝐸𝑑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𝑅𝑑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𝐸𝑑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𝑅𝑑</m:t>
                        </m:r>
                      </m:sub>
                    </m:sSub>
                  </m:oMath>
                </a14:m>
                <a:endParaRPr lang="cs-CZ" dirty="0"/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𝐸𝑑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𝑅𝑑</m:t>
                        </m:r>
                      </m:sub>
                    </m:sSub>
                  </m:oMath>
                </a14:m>
                <a:endParaRPr lang="cs-CZ" dirty="0"/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622DDD4-E33B-B600-CC0C-2A076BBD0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484785"/>
                <a:ext cx="10972800" cy="4641379"/>
              </a:xfrm>
              <a:prstGeom prst="rect">
                <a:avLst/>
              </a:prstGeom>
              <a:blipFill>
                <a:blip r:embed="rId4"/>
                <a:stretch>
                  <a:fillRect l="-1000" t="-1445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5547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2A4789-9557-2B34-4A0A-E5AEA87CF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2"/>
            <a:ext cx="12192000" cy="68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52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8139F9-6EA5-6778-8398-A3A0134775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38" y="116632"/>
            <a:ext cx="12161862" cy="628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27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C6136-644C-7AEA-1FBA-A997093F2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 příště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1112A-4F63-8564-9A7E-1E5F8CD7F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Vazník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sz="2000" dirty="0"/>
              <a:t>Tabulka vnitřních sil</a:t>
            </a:r>
            <a:endParaRPr lang="cs-CZ" sz="1400" dirty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sz="2000" dirty="0"/>
              <a:t>Posudky prutů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sz="2000" dirty="0"/>
              <a:t>MSP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sz="2000" dirty="0"/>
              <a:t>Posudky spojů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60A95AA-3087-2B39-A7D4-E1EBD06FE1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3104202"/>
                  </p:ext>
                </p:extLst>
              </p:nvPr>
            </p:nvGraphicFramePr>
            <p:xfrm>
              <a:off x="6240016" y="1472572"/>
              <a:ext cx="5184576" cy="2146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6064">
                      <a:extLst>
                        <a:ext uri="{9D8B030D-6E8A-4147-A177-3AD203B41FA5}">
                          <a16:colId xmlns:a16="http://schemas.microsoft.com/office/drawing/2014/main" val="805646898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634015520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1746190391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1567586626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667582166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3826875157"/>
                        </a:ext>
                      </a:extLst>
                    </a:gridCol>
                  </a:tblGrid>
                  <a:tr h="648072">
                    <a:tc>
                      <a:txBody>
                        <a:bodyPr/>
                        <a:lstStyle/>
                        <a:p>
                          <a:r>
                            <a:rPr lang="cs-CZ" sz="1400" dirty="0"/>
                            <a:t>Prut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</m:e>
                                <m:sub>
                                  <m: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sub>
                              </m:sSub>
                            </m:oMath>
                          </a14:m>
                          <a:r>
                            <a:rPr lang="cs-CZ" sz="1400" dirty="0"/>
                            <a:t> </a:t>
                          </a:r>
                          <a:r>
                            <a:rPr lang="en-US" sz="1400" dirty="0"/>
                            <a:t>[</a:t>
                          </a:r>
                          <a:r>
                            <a:rPr lang="en-US" sz="1400" dirty="0" err="1"/>
                            <a:t>kN</a:t>
                          </a:r>
                          <a:r>
                            <a:rPr lang="en-US" sz="1400" dirty="0"/>
                            <a:t>/m]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𝒑𝒍𝒏</m:t>
                                  </m:r>
                                  <m: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  <m:t>ý</m:t>
                                  </m:r>
                                </m:sub>
                              </m:sSub>
                            </m:oMath>
                          </a14:m>
                          <a:r>
                            <a:rPr lang="cs-CZ" sz="1400" dirty="0"/>
                            <a:t> </a:t>
                          </a:r>
                          <a:r>
                            <a:rPr lang="en-US" sz="1400" dirty="0"/>
                            <a:t>[</a:t>
                          </a:r>
                          <a:r>
                            <a:rPr lang="en-US" sz="1400" dirty="0" err="1"/>
                            <a:t>kN</a:t>
                          </a:r>
                          <a:r>
                            <a:rPr lang="en-US" sz="1400" dirty="0"/>
                            <a:t>/m]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sub>
                              </m:sSub>
                            </m:oMath>
                          </a14:m>
                          <a:r>
                            <a:rPr lang="cs-CZ" sz="1400" dirty="0"/>
                            <a:t> </a:t>
                          </a:r>
                          <a:r>
                            <a:rPr lang="en-US" sz="1400" dirty="0"/>
                            <a:t>[</a:t>
                          </a:r>
                          <a:r>
                            <a:rPr lang="en-US" sz="1400" dirty="0" err="1"/>
                            <a:t>kN</a:t>
                          </a:r>
                          <a:r>
                            <a:rPr lang="en-US" sz="1400" dirty="0"/>
                            <a:t>/m]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sz="1400" dirty="0"/>
                            <a:t>K1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1400" b="1" i="1" smtClean="0">
                                        <a:latin typeface="Cambria Math" panose="02040503050406030204" pitchFamily="18" charset="0"/>
                                      </a:rPr>
                                      <m:t>𝒈</m:t>
                                    </m:r>
                                  </m:e>
                                  <m:sub>
                                    <m:r>
                                      <a:rPr lang="cs-CZ" sz="1400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  <m:r>
                                  <a:rPr lang="cs-CZ" sz="14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cs-CZ" sz="1400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𝒑𝒍𝒏</m:t>
                                    </m:r>
                                    <m:r>
                                      <a:rPr lang="cs-CZ" sz="1400" b="1" i="1" smtClean="0">
                                        <a:latin typeface="Cambria Math" panose="02040503050406030204" pitchFamily="18" charset="0"/>
                                      </a:rPr>
                                      <m:t>ý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sz="1400" dirty="0"/>
                            <a:t>K2</a:t>
                          </a:r>
                        </a:p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</m:e>
                                <m:sub>
                                  <m: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sub>
                              </m:sSub>
                              <m:r>
                                <a:rPr lang="cs-CZ" sz="14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cs-CZ" sz="1400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sub>
                              </m:sSub>
                            </m:oMath>
                          </a14:m>
                          <a:r>
                            <a:rPr lang="cs-CZ" sz="1400" dirty="0"/>
                            <a:t> </a:t>
                          </a:r>
                          <a:endParaRPr lang="en-US" sz="1400" dirty="0"/>
                        </a:p>
                        <a:p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7123280"/>
                      </a:ext>
                    </a:extLst>
                  </a:tr>
                  <a:tr h="353690">
                    <a:tc>
                      <a:txBody>
                        <a:bodyPr/>
                        <a:lstStyle/>
                        <a:p>
                          <a:r>
                            <a:rPr lang="cs-CZ" sz="1400" dirty="0"/>
                            <a:t>H1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543108"/>
                      </a:ext>
                    </a:extLst>
                  </a:tr>
                  <a:tr h="353690">
                    <a:tc>
                      <a:txBody>
                        <a:bodyPr/>
                        <a:lstStyle/>
                        <a:p>
                          <a:r>
                            <a:rPr lang="cs-CZ" sz="1400" dirty="0"/>
                            <a:t>H2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5834421"/>
                      </a:ext>
                    </a:extLst>
                  </a:tr>
                  <a:tr h="353690">
                    <a:tc>
                      <a:txBody>
                        <a:bodyPr/>
                        <a:lstStyle/>
                        <a:p>
                          <a:r>
                            <a:rPr lang="cs-CZ" sz="1400" dirty="0"/>
                            <a:t>H3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4937444"/>
                      </a:ext>
                    </a:extLst>
                  </a:tr>
                  <a:tr h="353690">
                    <a:tc>
                      <a:txBody>
                        <a:bodyPr/>
                        <a:lstStyle/>
                        <a:p>
                          <a:r>
                            <a:rPr lang="cs-CZ" sz="1400" dirty="0"/>
                            <a:t>…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22192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60A95AA-3087-2B39-A7D4-E1EBD06FE1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3104202"/>
                  </p:ext>
                </p:extLst>
              </p:nvPr>
            </p:nvGraphicFramePr>
            <p:xfrm>
              <a:off x="6240016" y="1472572"/>
              <a:ext cx="5184576" cy="2146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6064">
                      <a:extLst>
                        <a:ext uri="{9D8B030D-6E8A-4147-A177-3AD203B41FA5}">
                          <a16:colId xmlns:a16="http://schemas.microsoft.com/office/drawing/2014/main" val="805646898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634015520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1746190391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1567586626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667582166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3826875157"/>
                        </a:ext>
                      </a:extLst>
                    </a:gridCol>
                  </a:tblGrid>
                  <a:tr h="731520">
                    <a:tc>
                      <a:txBody>
                        <a:bodyPr/>
                        <a:lstStyle/>
                        <a:p>
                          <a:r>
                            <a:rPr lang="cs-CZ" sz="1400" dirty="0"/>
                            <a:t>Prut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3846" t="-833" r="-485385" b="-1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3846" t="-833" r="-385385" b="-1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846" t="-833" r="-285385" b="-1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55789" t="-833" r="-95263" b="-1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81921" t="-833" r="-2260" b="-195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7123280"/>
                      </a:ext>
                    </a:extLst>
                  </a:tr>
                  <a:tr h="353690">
                    <a:tc>
                      <a:txBody>
                        <a:bodyPr/>
                        <a:lstStyle/>
                        <a:p>
                          <a:r>
                            <a:rPr lang="cs-CZ" sz="1400" dirty="0"/>
                            <a:t>H1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543108"/>
                      </a:ext>
                    </a:extLst>
                  </a:tr>
                  <a:tr h="353690">
                    <a:tc>
                      <a:txBody>
                        <a:bodyPr/>
                        <a:lstStyle/>
                        <a:p>
                          <a:r>
                            <a:rPr lang="cs-CZ" sz="1400" dirty="0"/>
                            <a:t>H2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5834421"/>
                      </a:ext>
                    </a:extLst>
                  </a:tr>
                  <a:tr h="353690">
                    <a:tc>
                      <a:txBody>
                        <a:bodyPr/>
                        <a:lstStyle/>
                        <a:p>
                          <a:r>
                            <a:rPr lang="cs-CZ" sz="1400" dirty="0"/>
                            <a:t>H3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4937444"/>
                      </a:ext>
                    </a:extLst>
                  </a:tr>
                  <a:tr h="353690">
                    <a:tc>
                      <a:txBody>
                        <a:bodyPr/>
                        <a:lstStyle/>
                        <a:p>
                          <a:r>
                            <a:rPr lang="cs-CZ" sz="1400" dirty="0"/>
                            <a:t>…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221921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6B44AEE-9E71-9753-FA7C-406BF92BC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46" y="4335728"/>
            <a:ext cx="3821962" cy="1996175"/>
          </a:xfrm>
          <a:prstGeom prst="rect">
            <a:avLst/>
          </a:prstGeo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39412DA1-324A-39D2-FD00-4CC5CEBB3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808" y="5229200"/>
            <a:ext cx="3695795" cy="9846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FB9EF8-33D2-4613-D367-317B60594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359" y="4971856"/>
            <a:ext cx="3570717" cy="1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39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C6136-644C-7AEA-1FBA-A997093F2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Už máte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1112A-4F63-8564-9A7E-1E5F8CD7F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Zatížení: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na vaznici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na vazník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Vaznice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tabulka vnitřních sil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návrh a posudek prutů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návrh a posudek svarového spoje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6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7F83A-61F6-3543-1145-A58BFA3F1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D4F15-D947-E989-5E15-6B82EDD0B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Návrh vazníku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Geometrie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Kombinace zatížení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Jednotkové vnitřní síly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Průřezy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Posudky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Spoje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4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45BE-5056-668A-9274-9545A460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 vazníku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C1FEA4-E63D-1626-646C-C80ED3C68B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Rozpětí 18, 24 nebo 30 m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Kloubové uložení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Příhradový vazník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Symetrický sedlový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Sklon 5%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Doporučená výška vazníku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/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–</m:t>
                        </m:r>
                        <m:f>
                          <m:f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e>
                    </m:d>
                    <m:r>
                      <a:rPr lang="cs-CZ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cs-CZ" dirty="0"/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Uspořádání výplňových prutů: vzpěrné délky, zavěšené zatížení, složitost styčníků…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C1FEA4-E63D-1626-646C-C80ED3C68B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0" t="-1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1DCC71E-0D87-C1DA-D6E0-C540C62B5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5517232"/>
            <a:ext cx="2400300" cy="47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C918B5-F7D8-AE7A-7213-FC887D58B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5517232"/>
            <a:ext cx="240030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2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45BE-5056-668A-9274-9545A460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Geometrie vazníku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C10FF7-8514-0219-D58F-642C11124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260648"/>
            <a:ext cx="7394426" cy="2036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705E32-D3FA-EA58-DBDA-5BBA189EF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832" y="2276872"/>
            <a:ext cx="8389962" cy="22048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1609CB-484C-5E04-4063-E4BEF0F4F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69" y="4476480"/>
            <a:ext cx="9878888" cy="236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00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5DD2-1EE6-1331-1B96-21CA5AF73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Zatížení vazníku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24110BDF-E7DF-366C-6885-4AA91E09AED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51570001"/>
                  </p:ext>
                </p:extLst>
              </p:nvPr>
            </p:nvGraphicFramePr>
            <p:xfrm>
              <a:off x="609600" y="1484313"/>
              <a:ext cx="9590856" cy="3022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936">
                      <a:extLst>
                        <a:ext uri="{9D8B030D-6E8A-4147-A177-3AD203B41FA5}">
                          <a16:colId xmlns:a16="http://schemas.microsoft.com/office/drawing/2014/main" val="2964299949"/>
                        </a:ext>
                      </a:extLst>
                    </a:gridCol>
                    <a:gridCol w="2304256">
                      <a:extLst>
                        <a:ext uri="{9D8B030D-6E8A-4147-A177-3AD203B41FA5}">
                          <a16:colId xmlns:a16="http://schemas.microsoft.com/office/drawing/2014/main" val="466483542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2986184717"/>
                        </a:ext>
                      </a:extLst>
                    </a:gridCol>
                    <a:gridCol w="864096">
                      <a:extLst>
                        <a:ext uri="{9D8B030D-6E8A-4147-A177-3AD203B41FA5}">
                          <a16:colId xmlns:a16="http://schemas.microsoft.com/office/drawing/2014/main" val="3415585383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1710039002"/>
                        </a:ext>
                      </a:extLst>
                    </a:gridCol>
                    <a:gridCol w="1512168">
                      <a:extLst>
                        <a:ext uri="{9D8B030D-6E8A-4147-A177-3AD203B41FA5}">
                          <a16:colId xmlns:a16="http://schemas.microsoft.com/office/drawing/2014/main" val="1562518280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:a16="http://schemas.microsoft.com/office/drawing/2014/main" val="243774154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Prut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Síla od jednotkového zatížení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ZS1 (stálé)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ZS2 (sníh)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ZS3 (vítr)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K1 (tlak)</a:t>
                          </a:r>
                          <a:br>
                            <a:rPr lang="cs-CZ" dirty="0"/>
                          </a:br>
                          <a:r>
                            <a:rPr lang="cs-CZ" dirty="0"/>
                            <a:t>ZS1“+“ZS2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K2 (sání)</a:t>
                          </a:r>
                          <a:br>
                            <a:rPr lang="cs-CZ" dirty="0"/>
                          </a:br>
                          <a:r>
                            <a:rPr lang="cs-CZ" dirty="0"/>
                            <a:t>ZS1“+“ZS3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80314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Číslo prutu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Normálová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síla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od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jednotkového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rovnoměrného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zatížení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N(1)</a:t>
                          </a:r>
                          <a:endParaRPr lang="en-US" sz="1800" b="0" i="0" u="none" strike="noStrike" kern="1200" baseline="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(viz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další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snímek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	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Normálové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síly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cs-CZ" sz="18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cs-CZ" sz="18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pro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charakteristickou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hodnotu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příslušného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zatížení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cs-CZ" sz="18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cs-CZ" sz="1800" b="0" i="1" u="none" strike="noStrike" kern="1200" baseline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endParaRPr lang="en-US" sz="1800" b="0" i="0" u="none" strike="noStrike" kern="1200" baseline="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57305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...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03411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24110BDF-E7DF-366C-6885-4AA91E09AED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51570001"/>
                  </p:ext>
                </p:extLst>
              </p:nvPr>
            </p:nvGraphicFramePr>
            <p:xfrm>
              <a:off x="609600" y="1484313"/>
              <a:ext cx="9590856" cy="3022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936">
                      <a:extLst>
                        <a:ext uri="{9D8B030D-6E8A-4147-A177-3AD203B41FA5}">
                          <a16:colId xmlns:a16="http://schemas.microsoft.com/office/drawing/2014/main" val="2964299949"/>
                        </a:ext>
                      </a:extLst>
                    </a:gridCol>
                    <a:gridCol w="2304256">
                      <a:extLst>
                        <a:ext uri="{9D8B030D-6E8A-4147-A177-3AD203B41FA5}">
                          <a16:colId xmlns:a16="http://schemas.microsoft.com/office/drawing/2014/main" val="466483542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2986184717"/>
                        </a:ext>
                      </a:extLst>
                    </a:gridCol>
                    <a:gridCol w="864096">
                      <a:extLst>
                        <a:ext uri="{9D8B030D-6E8A-4147-A177-3AD203B41FA5}">
                          <a16:colId xmlns:a16="http://schemas.microsoft.com/office/drawing/2014/main" val="3415585383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1710039002"/>
                        </a:ext>
                      </a:extLst>
                    </a:gridCol>
                    <a:gridCol w="1512168">
                      <a:extLst>
                        <a:ext uri="{9D8B030D-6E8A-4147-A177-3AD203B41FA5}">
                          <a16:colId xmlns:a16="http://schemas.microsoft.com/office/drawing/2014/main" val="1562518280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:a16="http://schemas.microsoft.com/office/drawing/2014/main" val="2437741542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Prut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Síla od jednotkového zatížení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ZS1 (stálé)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ZS2 (sníh)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ZS3 (vítr)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K1 (tlak)</a:t>
                          </a:r>
                          <a:br>
                            <a:rPr lang="cs-CZ" dirty="0"/>
                          </a:br>
                          <a:r>
                            <a:rPr lang="cs-CZ" dirty="0"/>
                            <a:t>ZS1“+“ZS2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K2 (sání)</a:t>
                          </a:r>
                          <a:br>
                            <a:rPr lang="cs-CZ" dirty="0"/>
                          </a:br>
                          <a:r>
                            <a:rPr lang="cs-CZ" dirty="0"/>
                            <a:t>ZS1“+“ZS3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8031491"/>
                      </a:ext>
                    </a:extLst>
                  </a:tr>
                  <a:tr h="1737360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Číslo prutu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Normálová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síla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od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jednotkového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rovnoměrného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zatížení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N(1)</a:t>
                          </a:r>
                          <a:endParaRPr lang="en-US" sz="1800" b="0" i="0" u="none" strike="noStrike" kern="1200" baseline="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(viz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další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i="1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snímek</a:t>
                          </a:r>
                          <a:r>
                            <a:rPr lang="en-US" sz="1800" b="0" i="1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	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9960" t="-54196" r="-98589" b="-262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57305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...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034114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E1C2DCD-B9EC-1FA1-DB98-78B548B8F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0" y="4722466"/>
            <a:ext cx="4075645" cy="467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427386-F06B-911B-5969-B377E7DBF0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4722466"/>
                <a:ext cx="10972800" cy="140369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dirty="0"/>
                  <a:t>Kombinační pravidlo 6.10: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𝑠𝑢𝑝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=1,35</m:t>
                    </m:r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𝑖𝑛𝑓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=1,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=1,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427386-F06B-911B-5969-B377E7DBF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722466"/>
                <a:ext cx="10972800" cy="1403698"/>
              </a:xfrm>
              <a:prstGeom prst="rect">
                <a:avLst/>
              </a:prstGeom>
              <a:blipFill>
                <a:blip r:embed="rId4"/>
                <a:stretch>
                  <a:fillRect l="-1111" t="-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57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B1AB5-CB33-E935-1C09-E76580B0F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Vazník – terminologie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922578-BBEA-3DD2-E1DD-3C305F3BC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656" y="1993263"/>
            <a:ext cx="5627198" cy="3163929"/>
          </a:xfr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2ABACC0-228C-9EDC-5947-92DFB187CB47}"/>
              </a:ext>
            </a:extLst>
          </p:cNvPr>
          <p:cNvSpPr/>
          <p:nvPr/>
        </p:nvSpPr>
        <p:spPr>
          <a:xfrm>
            <a:off x="4511824" y="1916832"/>
            <a:ext cx="1512168" cy="612648"/>
          </a:xfrm>
          <a:prstGeom prst="wedgeRoundRectCallout">
            <a:avLst>
              <a:gd name="adj1" fmla="val -160"/>
              <a:gd name="adj2" fmla="val 1211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Horní pás</a:t>
            </a:r>
            <a:endParaRPr lang="en-US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1C315D-3608-4989-BB61-0539F56415A5}"/>
              </a:ext>
            </a:extLst>
          </p:cNvPr>
          <p:cNvSpPr/>
          <p:nvPr/>
        </p:nvSpPr>
        <p:spPr>
          <a:xfrm>
            <a:off x="1055440" y="3212976"/>
            <a:ext cx="1512168" cy="612648"/>
          </a:xfrm>
          <a:prstGeom prst="wedgeRoundRectCallout">
            <a:avLst>
              <a:gd name="adj1" fmla="val 99589"/>
              <a:gd name="adj2" fmla="val -229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Podporová svislice</a:t>
            </a:r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22B9925-537B-4F7F-A43C-75DE9BD82D48}"/>
              </a:ext>
            </a:extLst>
          </p:cNvPr>
          <p:cNvSpPr/>
          <p:nvPr/>
        </p:nvSpPr>
        <p:spPr>
          <a:xfrm>
            <a:off x="1070224" y="4293096"/>
            <a:ext cx="1512168" cy="612648"/>
          </a:xfrm>
          <a:prstGeom prst="wedgeRoundRectCallout">
            <a:avLst>
              <a:gd name="adj1" fmla="val 144554"/>
              <a:gd name="adj2" fmla="val -1773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Diagonála</a:t>
            </a:r>
            <a:endParaRPr lang="en-US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F58D391-9C43-3466-1AC4-C77B6521DF8C}"/>
              </a:ext>
            </a:extLst>
          </p:cNvPr>
          <p:cNvSpPr/>
          <p:nvPr/>
        </p:nvSpPr>
        <p:spPr>
          <a:xfrm>
            <a:off x="4079776" y="5185822"/>
            <a:ext cx="1512168" cy="612648"/>
          </a:xfrm>
          <a:prstGeom prst="wedgeRoundRectCallout">
            <a:avLst>
              <a:gd name="adj1" fmla="val 46873"/>
              <a:gd name="adj2" fmla="val -2283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Spodní pás</a:t>
            </a:r>
            <a:endParaRPr lang="en-US" dirty="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23A7FB8-5162-2812-04C3-1FF0B94371E4}"/>
              </a:ext>
            </a:extLst>
          </p:cNvPr>
          <p:cNvSpPr/>
          <p:nvPr/>
        </p:nvSpPr>
        <p:spPr>
          <a:xfrm>
            <a:off x="6599526" y="5266125"/>
            <a:ext cx="1512168" cy="612648"/>
          </a:xfrm>
          <a:prstGeom prst="wedgeRoundRectCallout">
            <a:avLst>
              <a:gd name="adj1" fmla="val -49258"/>
              <a:gd name="adj2" fmla="val -2959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Svislice</a:t>
            </a:r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07944DA-D11F-7058-DC5B-8E7DF2BD7C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815252"/>
              </p:ext>
            </p:extLst>
          </p:nvPr>
        </p:nvGraphicFramePr>
        <p:xfrm>
          <a:off x="9480376" y="2708920"/>
          <a:ext cx="1975768" cy="1232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921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C831A-0A9B-B0DF-7144-1D394E6CE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984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VUT">
      <a:dk1>
        <a:srgbClr val="000000"/>
      </a:dk1>
      <a:lt1>
        <a:srgbClr val="FFFFFF"/>
      </a:lt1>
      <a:dk2>
        <a:srgbClr val="595959"/>
      </a:dk2>
      <a:lt2>
        <a:srgbClr val="F1F5F5"/>
      </a:lt2>
      <a:accent1>
        <a:srgbClr val="C00000"/>
      </a:accent1>
      <a:accent2>
        <a:srgbClr val="FF0000"/>
      </a:accent2>
      <a:accent3>
        <a:srgbClr val="FFC000"/>
      </a:accent3>
      <a:accent4>
        <a:srgbClr val="FFFF00"/>
      </a:accent4>
      <a:accent5>
        <a:srgbClr val="B0F0C1"/>
      </a:accent5>
      <a:accent6>
        <a:srgbClr val="92CDDC"/>
      </a:accent6>
      <a:hlink>
        <a:srgbClr val="31859B"/>
      </a:hlink>
      <a:folHlink>
        <a:srgbClr val="205867"/>
      </a:folHlink>
    </a:clrScheme>
    <a:fontScheme name="VU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622D1BFAF5F44F85D35E69B0B30D79" ma:contentTypeVersion="13" ma:contentTypeDescription="Create a new document." ma:contentTypeScope="" ma:versionID="2d9aec797481ff8219a35c23df20c85d">
  <xsd:schema xmlns:xsd="http://www.w3.org/2001/XMLSchema" xmlns:xs="http://www.w3.org/2001/XMLSchema" xmlns:p="http://schemas.microsoft.com/office/2006/metadata/properties" xmlns:ns2="8105bf9c-1805-4ff7-8334-bbb2af79fc35" xmlns:ns3="aa9b80a4-2691-4765-9533-82ab4a6eb616" targetNamespace="http://schemas.microsoft.com/office/2006/metadata/properties" ma:root="true" ma:fieldsID="2f6fd967ce6c39382fbb310ecc7d2103" ns2:_="" ns3:_="">
    <xsd:import namespace="8105bf9c-1805-4ff7-8334-bbb2af79fc35"/>
    <xsd:import namespace="aa9b80a4-2691-4765-9533-82ab4a6eb6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5bf9c-1805-4ff7-8334-bbb2af79fc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b80a4-2691-4765-9533-82ab4a6eb61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067ED0-22FE-4709-9794-F841898DD1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05bf9c-1805-4ff7-8334-bbb2af79fc35"/>
    <ds:schemaRef ds:uri="aa9b80a4-2691-4765-9533-82ab4a6eb6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B27EF7-B385-422E-B64A-6AE743D0E9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4648B6-8DDD-42FA-B3C8-9C0989E09A36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aa9b80a4-2691-4765-9533-82ab4a6eb616"/>
    <ds:schemaRef ds:uri="http://schemas.microsoft.com/office/infopath/2007/PartnerControls"/>
    <ds:schemaRef ds:uri="8105bf9c-1805-4ff7-8334-bbb2af79fc3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25521</TotalTime>
  <Words>723</Words>
  <Application>Microsoft Office PowerPoint</Application>
  <PresentationFormat>Widescreen</PresentationFormat>
  <Paragraphs>179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 Math</vt:lpstr>
      <vt:lpstr>Noto Sans</vt:lpstr>
      <vt:lpstr>Wingdings</vt:lpstr>
      <vt:lpstr>Motiv systému Office</vt:lpstr>
      <vt:lpstr>Kovové konstrukce I</vt:lpstr>
      <vt:lpstr>Prezentuje</vt:lpstr>
      <vt:lpstr>Už máte</vt:lpstr>
      <vt:lpstr>Obsah</vt:lpstr>
      <vt:lpstr>Návrh vazníku</vt:lpstr>
      <vt:lpstr>Geometrie vazníku</vt:lpstr>
      <vt:lpstr>Zatížení vazníku</vt:lpstr>
      <vt:lpstr>Vazník – terminologie </vt:lpstr>
      <vt:lpstr>PowerPoint Presentation</vt:lpstr>
      <vt:lpstr>PowerPoint Presentation</vt:lpstr>
      <vt:lpstr>PowerPoint Presentation</vt:lpstr>
      <vt:lpstr>Horní pás</vt:lpstr>
      <vt:lpstr>Horní pás</vt:lpstr>
      <vt:lpstr>Horní pás – vzpěrné délky</vt:lpstr>
      <vt:lpstr>Horní pás – odstupňování</vt:lpstr>
      <vt:lpstr>Horní pás – odstupňování</vt:lpstr>
      <vt:lpstr>Dolní pás</vt:lpstr>
      <vt:lpstr>Výplňové pruty – diagonály a svislice</vt:lpstr>
      <vt:lpstr>Výplňové pruty – diagonály a svislice</vt:lpstr>
      <vt:lpstr>Vazník – Mezní stav použitelnosti</vt:lpstr>
      <vt:lpstr>Přípoje</vt:lpstr>
      <vt:lpstr>Přípoje vazníku</vt:lpstr>
      <vt:lpstr>PowerPoint Presentation</vt:lpstr>
      <vt:lpstr>Přípoje vazníku – montážní </vt:lpstr>
      <vt:lpstr>PowerPoint Presentation</vt:lpstr>
      <vt:lpstr>PowerPoint Presentation</vt:lpstr>
      <vt:lpstr>Do příště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martin.vild@ideastatica.com</dc:creator>
  <cp:lastModifiedBy>Martin Vild</cp:lastModifiedBy>
  <cp:revision>329</cp:revision>
  <dcterms:created xsi:type="dcterms:W3CDTF">2016-01-14T08:43:43Z</dcterms:created>
  <dcterms:modified xsi:type="dcterms:W3CDTF">2024-09-16T08:47:02Z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0x010100D6622D1BFAF5F44F85D35E69B0B30D79</vt:lpwstr>
  </property>
</Properties>
</file>