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319" r:id="rId5"/>
    <p:sldId id="320" r:id="rId6"/>
    <p:sldId id="299" r:id="rId7"/>
    <p:sldId id="302" r:id="rId8"/>
    <p:sldId id="297" r:id="rId9"/>
    <p:sldId id="298" r:id="rId10"/>
    <p:sldId id="300" r:id="rId11"/>
    <p:sldId id="301" r:id="rId12"/>
    <p:sldId id="304" r:id="rId13"/>
    <p:sldId id="303" r:id="rId14"/>
    <p:sldId id="305" r:id="rId15"/>
    <p:sldId id="316" r:id="rId16"/>
    <p:sldId id="315" r:id="rId17"/>
    <p:sldId id="306" r:id="rId18"/>
    <p:sldId id="307" r:id="rId19"/>
    <p:sldId id="310" r:id="rId20"/>
    <p:sldId id="311" r:id="rId21"/>
    <p:sldId id="312" r:id="rId22"/>
    <p:sldId id="318" r:id="rId23"/>
    <p:sldId id="313" r:id="rId24"/>
    <p:sldId id="314" r:id="rId25"/>
    <p:sldId id="309" r:id="rId26"/>
    <p:sldId id="294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99AC"/>
    <a:srgbClr val="E4002B"/>
    <a:srgbClr val="658D1B"/>
    <a:srgbClr val="FFFFFF"/>
    <a:srgbClr val="EEF8F6"/>
    <a:srgbClr val="003DA5"/>
    <a:srgbClr val="00AB8E"/>
    <a:srgbClr val="8246AF"/>
    <a:srgbClr val="00A9E0"/>
    <a:srgbClr val="D4E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87416" autoAdjust="0"/>
  </p:normalViewPr>
  <p:slideViewPr>
    <p:cSldViewPr>
      <p:cViewPr varScale="1">
        <p:scale>
          <a:sx n="122" d="100"/>
          <a:sy n="122" d="100"/>
        </p:scale>
        <p:origin x="15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32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7B827-01B0-40C7-BA68-3ACC7CEACCE7}" type="datetimeFigureOut">
              <a:rPr lang="cs-CZ" smtClean="0"/>
              <a:t>16.09.2024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D250-9BF5-4AE8-86BD-080F3A222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0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15"/>
          <p:cNvSpPr>
            <a:spLocks noGrp="1"/>
          </p:cNvSpPr>
          <p:nvPr>
            <p:ph type="body" sz="quarter" idx="11" hasCustomPrompt="1"/>
          </p:nvPr>
        </p:nvSpPr>
        <p:spPr>
          <a:xfrm>
            <a:off x="1195918" y="3933825"/>
            <a:ext cx="9503833" cy="12233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cs-CZ"/>
              <a:t>doplňující popis prezentace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2" hasCustomPrompt="1"/>
          </p:nvPr>
        </p:nvSpPr>
        <p:spPr>
          <a:xfrm>
            <a:off x="1195918" y="5661496"/>
            <a:ext cx="6724649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cs-CZ"/>
              <a:t>Autor: Jméno Příjmení</a:t>
            </a:r>
          </a:p>
        </p:txBody>
      </p:sp>
      <p:sp>
        <p:nvSpPr>
          <p:cNvPr id="20" name="Zástupný symbol pro text 19"/>
          <p:cNvSpPr>
            <a:spLocks noGrp="1"/>
          </p:cNvSpPr>
          <p:nvPr>
            <p:ph type="body" sz="quarter" idx="13" hasCustomPrompt="1"/>
          </p:nvPr>
        </p:nvSpPr>
        <p:spPr>
          <a:xfrm>
            <a:off x="8208434" y="5661496"/>
            <a:ext cx="2495551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cs-CZ"/>
              <a:t>datum</a:t>
            </a:r>
          </a:p>
        </p:txBody>
      </p:sp>
      <p:sp>
        <p:nvSpPr>
          <p:cNvPr id="23" name="Nadpis 22"/>
          <p:cNvSpPr>
            <a:spLocks noGrp="1"/>
          </p:cNvSpPr>
          <p:nvPr>
            <p:ph type="title" hasCustomPrompt="1"/>
          </p:nvPr>
        </p:nvSpPr>
        <p:spPr>
          <a:xfrm>
            <a:off x="1199456" y="2852936"/>
            <a:ext cx="9505056" cy="9361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cs-CZ"/>
              <a:t>HLAVNÍ NÁZEV</a:t>
            </a:r>
            <a:br>
              <a:rPr lang="cs-CZ"/>
            </a:br>
            <a:r>
              <a:rPr lang="cs-CZ"/>
              <a:t>PREZENTACE</a:t>
            </a:r>
          </a:p>
        </p:txBody>
      </p:sp>
    </p:spTree>
    <p:extLst>
      <p:ext uri="{BB962C8B-B14F-4D97-AF65-F5344CB8AC3E}">
        <p14:creationId xmlns:p14="http://schemas.microsoft.com/office/powerpoint/2010/main" val="3500862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99412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600" y="1484785"/>
            <a:ext cx="10972800" cy="4641379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anose="05000000000000000000" pitchFamily="2" charset="2"/>
              <a:buNone/>
              <a:defRPr sz="2800" baseline="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Wingdings" panose="05000000000000000000" pitchFamily="2" charset="2"/>
              <a:buChar char="§"/>
              <a:defRPr sz="2800"/>
            </a:lvl5pPr>
          </a:lstStyle>
          <a:p>
            <a:pPr lvl="0"/>
            <a:r>
              <a:rPr lang="cs-CZ" dirty="0"/>
              <a:t>Kliknutím na některou z ikon můžete vložit libovolný objekt (obrázek, graf, tabulku atd.)</a:t>
            </a:r>
          </a:p>
        </p:txBody>
      </p:sp>
    </p:spTree>
    <p:extLst>
      <p:ext uri="{BB962C8B-B14F-4D97-AF65-F5344CB8AC3E}">
        <p14:creationId xmlns:p14="http://schemas.microsoft.com/office/powerpoint/2010/main" val="24125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624418" y="1628775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1"/>
          </p:nvPr>
        </p:nvSpPr>
        <p:spPr>
          <a:xfrm>
            <a:off x="6288022" y="1628800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604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7705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tič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601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104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587023" y="6453398"/>
            <a:ext cx="11604977" cy="404603"/>
          </a:xfrm>
          <a:prstGeom prst="rect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" y="6453397"/>
            <a:ext cx="539552" cy="404664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2309" y="6505600"/>
            <a:ext cx="12189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latin typeface="Calibri"/>
              </a:rPr>
              <a:t>Vysoké učení technické v Brně • </a:t>
            </a:r>
            <a:r>
              <a:rPr lang="cs-CZ" sz="1400" b="1" dirty="0">
                <a:solidFill>
                  <a:schemeClr val="bg1"/>
                </a:solidFill>
              </a:rPr>
              <a:t>Fakulta stavební</a:t>
            </a:r>
            <a:endParaRPr lang="cs-CZ" sz="1400" b="1" u="sng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10945216" y="6505600"/>
            <a:ext cx="1199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ADEBEA6-E072-4742-A160-4D4AA6A82949}" type="slidenum">
              <a:rPr lang="cs-CZ" sz="1400" b="1" smtClean="0">
                <a:solidFill>
                  <a:schemeClr val="bg1"/>
                </a:solidFill>
              </a:rPr>
              <a:pPr algn="r"/>
              <a:t>‹#›</a:t>
            </a:fld>
            <a:r>
              <a:rPr lang="cs-CZ" sz="1400" b="1" dirty="0">
                <a:solidFill>
                  <a:schemeClr val="bg1"/>
                </a:solidFill>
              </a:rPr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302762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mailto:vild.m@fce.vutbr.cz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ce.vutbr.cz/KDK/vild.m/" TargetMode="External"/><Relationship Id="rId5" Type="http://schemas.openxmlformats.org/officeDocument/2006/relationships/hyperlink" Target="https://www.scopus.com/authid/detail.uri?authorId=56188615700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41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496E5E-4976-E933-97B5-1E57CC15BD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/>
              <a:t>BOA00</a:t>
            </a:r>
            <a:r>
              <a:rPr lang="cs-CZ" sz="3200" dirty="0"/>
              <a:t>8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F06B0-1F40-D574-D8DB-37D3014F84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Ing. Martin Vild, Ph.D.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CD9D6-F97C-ADA7-8E0D-DFC0B163D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9</a:t>
            </a:r>
            <a:r>
              <a:rPr lang="en-US" dirty="0"/>
              <a:t>/202</a:t>
            </a:r>
            <a:r>
              <a:rPr lang="cs-CZ" dirty="0"/>
              <a:t>4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3DD58E-7DCB-BE97-4296-AB015D1DA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Kovové konstrukce I</a:t>
            </a:r>
            <a:endParaRPr lang="en-US" sz="4000" dirty="0"/>
          </a:p>
        </p:txBody>
      </p:sp>
      <p:pic>
        <p:nvPicPr>
          <p:cNvPr id="6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7C5F53A3-4C3E-BD7C-6079-581A0283F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03912" cy="122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357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FB82-EC74-6A11-42FF-3657BB57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Vaznice – Horní pás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36794-78E8-3831-E047-A5EF7E79DA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Obrácený T-profil</a:t>
                </a:r>
                <a:endParaRPr lang="en-US" dirty="0"/>
              </a:p>
              <a:p>
                <a:r>
                  <a:rPr lang="en-US" dirty="0"/>
                  <a:t>Maxim</a:t>
                </a:r>
                <a:r>
                  <a:rPr lang="cs-CZ" dirty="0" err="1"/>
                  <a:t>álně</a:t>
                </a:r>
                <a:r>
                  <a:rPr lang="cs-CZ" dirty="0"/>
                  <a:t> třída 3</a:t>
                </a:r>
              </a:p>
              <a:p>
                <a:r>
                  <a:rPr lang="cs-CZ" dirty="0"/>
                  <a:t>Horní pás uvažujeme, že působí jako spojitý nosník na pružných podporách</a:t>
                </a:r>
              </a:p>
              <a:p>
                <a:r>
                  <a:rPr lang="cs-CZ" b="0" dirty="0"/>
                  <a:t>Moment uprostřed rozpětí: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𝑞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endParaRPr lang="en-US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36794-78E8-3831-E047-A5EF7E79DA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602C3BA-7EB4-4287-4D2E-7C0E86901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400" y="116632"/>
            <a:ext cx="2124075" cy="1485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00B97E-0186-2F6B-89AF-F8715C998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120" y="3140968"/>
            <a:ext cx="3936895" cy="15179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9D9787-547B-AF26-4527-0DB24C59F6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024" y="4989985"/>
            <a:ext cx="504825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33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FB82-EC74-6A11-42FF-3657BB57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Vaznice – Horní pás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36794-78E8-3831-E047-A5EF7E79DA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11463064" cy="4641379"/>
              </a:xfrm>
            </p:spPr>
            <p:txBody>
              <a:bodyPr/>
              <a:lstStyle/>
              <a:p>
                <a:r>
                  <a:rPr lang="cs-CZ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Namáhání od kombinace K2 – tah (zanedbáme, je příznivější)</a:t>
                </a:r>
              </a:p>
              <a:p>
                <a:r>
                  <a:rPr lang="cs-CZ" dirty="0"/>
                  <a:t>Namáhání od kombinace K1 – </a:t>
                </a:r>
                <a:r>
                  <a:rPr lang="cs-CZ" b="1" dirty="0"/>
                  <a:t>vzpěrný tlak</a:t>
                </a:r>
                <a:r>
                  <a:rPr lang="cs-CZ" dirty="0"/>
                  <a:t> a </a:t>
                </a:r>
                <a:r>
                  <a:rPr lang="cs-CZ" b="1" dirty="0"/>
                  <a:t>prostý ohyb</a:t>
                </a:r>
              </a:p>
              <a:p>
                <a:r>
                  <a:rPr lang="cs-CZ" dirty="0"/>
                  <a:t>Klopení je bráněno tuhostí střešních panelů</a:t>
                </a:r>
              </a:p>
              <a:p>
                <a:r>
                  <a:rPr lang="cs-CZ" dirty="0"/>
                  <a:t>Jednoose symetrický průřez – vybočení kolmo k ose </a:t>
                </a:r>
                <a:r>
                  <a:rPr lang="cs-CZ" i="1" dirty="0"/>
                  <a:t>y</a:t>
                </a:r>
                <a:r>
                  <a:rPr lang="cs-CZ" dirty="0"/>
                  <a:t> a natočení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cs-CZ" dirty="0"/>
              </a:p>
              <a:p>
                <a:endParaRPr lang="en-US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36794-78E8-3831-E047-A5EF7E79DA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11463064" cy="4641379"/>
              </a:xfrm>
              <a:blipFill>
                <a:blip r:embed="rId2"/>
                <a:stretch>
                  <a:fillRect l="-1064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602C3BA-7EB4-4287-4D2E-7C0E86901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400" y="116632"/>
            <a:ext cx="2124075" cy="1485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F780C4-BC1B-3ED0-ABFE-63CF05B04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320" y="3645024"/>
            <a:ext cx="2194283" cy="20702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36FD35-1BAA-17D1-1C5A-150DA503D1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3632" y="4858543"/>
            <a:ext cx="5205297" cy="10293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8D6FE2-3674-2227-C347-9C53A42C8D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728" y="3678155"/>
            <a:ext cx="7466824" cy="102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16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D315D0-59CA-AC12-3650-1CFA75E2F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647"/>
            <a:ext cx="12192000" cy="623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33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F0EB6F-4E50-8B89-45B4-EAC4C5829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50"/>
            <a:ext cx="121920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48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3FB03-702B-6032-CD9E-E78DC4EDF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Vaznice – Horní pás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F777A9-4BD0-852F-AD31-D4C13A17BA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cs-CZ" dirty="0"/>
                  <a:t>Návrh průřezu (svařovaný T průřez)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dirty="0"/>
                  <a:t>Zatřídění průřezu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dirty="0"/>
                  <a:t>Výpočet charakteristické únosnosti v prostém tlaku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i="1" dirty="0" err="1" smtClean="0">
                            <a:latin typeface="Cambria Math" panose="02040503050406030204" pitchFamily="18" charset="0"/>
                          </a:rPr>
                          <m:t>𝑅𝑘</m:t>
                        </m:r>
                      </m:sub>
                    </m:sSub>
                  </m:oMath>
                </a14:m>
                <a:endParaRPr lang="cs-CZ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dirty="0"/>
                  <a:t>Výpočet charakteristické únosnosti v prostém ohybu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𝑅𝑘</m:t>
                        </m:r>
                      </m:sub>
                    </m:sSub>
                  </m:oMath>
                </a14:m>
                <a:endParaRPr lang="cs-CZ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dirty="0"/>
                  <a:t>Výpočet součinitele vzpěrnosti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cs-CZ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dirty="0"/>
                  <a:t>Určení interakčních součinitelů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𝑦𝑦</m:t>
                        </m:r>
                      </m:sub>
                    </m:sSub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𝑧𝑦</m:t>
                        </m:r>
                      </m:sub>
                    </m:sSub>
                  </m:oMath>
                </a14:m>
                <a:endParaRPr lang="cs-CZ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dirty="0"/>
                  <a:t>Posudek podmínky spolehlivosti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F777A9-4BD0-852F-AD31-D4C13A17B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378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C0D94-9517-F8EF-DA7C-4059877FB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Vaznice – spodní pás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25B7FD-9A1E-4375-2815-F9496CC3C5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Kombinace K1 – tah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Kombinace K2 – vzpěrný tlak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kolmo k ose </a:t>
                </a:r>
                <a:r>
                  <a:rPr lang="cs-CZ" i="1" dirty="0"/>
                  <a:t>y</a:t>
                </a:r>
                <a:r>
                  <a:rPr lang="en-US" i="1" dirty="0"/>
                  <a:t> – </a:t>
                </a:r>
                <a:r>
                  <a:rPr lang="en-US" dirty="0" err="1"/>
                  <a:t>rovinn</a:t>
                </a:r>
                <a:r>
                  <a:rPr lang="cs-CZ" dirty="0"/>
                  <a:t>ý,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cs-CZ" dirty="0"/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kolmo k ose </a:t>
                </a:r>
                <a:r>
                  <a:rPr lang="cs-CZ" i="1" dirty="0"/>
                  <a:t>z </a:t>
                </a:r>
                <a:r>
                  <a:rPr lang="cs-CZ" dirty="0"/>
                  <a:t>a zkroucením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cs-CZ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Uvažujeme zabezpečení kolmo na směr </a:t>
                </a:r>
                <a:r>
                  <a:rPr lang="cs-CZ" i="1" dirty="0"/>
                  <a:t>y</a:t>
                </a:r>
                <a:r>
                  <a:rPr lang="cs-CZ" dirty="0"/>
                  <a:t> a ve zkroucení diagonálami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cs-CZ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25B7FD-9A1E-4375-2815-F9496CC3C5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F84E3A1-73ED-FB9D-CEAB-39B8CAC96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344" y="116632"/>
            <a:ext cx="2495600" cy="1730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2E3B29-DB11-0357-808B-4B8EE4E5F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168" y="2063372"/>
            <a:ext cx="3849753" cy="10488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A9B3A9-8C33-6184-3B2F-D35C9AD3EC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56" y="5078058"/>
            <a:ext cx="5324379" cy="10481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AFAA8B-F292-6BDC-AA5C-BE08957CC8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8021" y="5085184"/>
            <a:ext cx="5324379" cy="101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36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3FB03-702B-6032-CD9E-E78DC4EDF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Vaznice – Spodní pás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F777A9-4BD0-852F-AD31-D4C13A17BA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cs-CZ" dirty="0"/>
                  <a:t>Návrh průřezu (úhelník)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dirty="0"/>
                  <a:t>Zatřídění průřezu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dirty="0"/>
                  <a:t>K1: Posudek podmínky spolehlivosti na tah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dirty="0"/>
                  <a:t>K2: Výpočet návrhové únosnosti ve vzpěrném tlaku</a:t>
                </a:r>
                <a:br>
                  <a:rPr lang="cs-CZ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cs-CZ" dirty="0"/>
                  <a:t> =&gt;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/>
                    </m:sSub>
                  </m:oMath>
                </a14:m>
                <a:r>
                  <a:rPr lang="cs-CZ" dirty="0"/>
                  <a:t>=&gt;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</m:oMath>
                </a14:m>
                <a:endParaRPr lang="cs-CZ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dirty="0"/>
                  <a:t>Posudek podmínky spolehlivosti na vzpěrný tlak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F777A9-4BD0-852F-AD31-D4C13A17B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5398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C1E2E-EEBB-5E5C-371B-BB55DF18F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Vaznice – Diagonála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BD11AD-12BF-3BD9-A369-A851F2201E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Všechny diagonály stejný průřez – ohýbaná tyč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Posoudíme nejvíce zatíženou diagonálu (maximální tlak)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Posudek na prostý vzpěr,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</m:sub>
                    </m:sSub>
                    <m:r>
                      <a:rPr lang="cs-CZ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syst</m:t>
                    </m:r>
                    <m:r>
                      <a:rPr lang="cs-CZ" b="0" i="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mov</m:t>
                    </m:r>
                    <m:r>
                      <a:rPr lang="cs-CZ" b="0" i="0" smtClean="0">
                        <a:latin typeface="Cambria Math" panose="02040503050406030204" pitchFamily="18" charset="0"/>
                      </a:rPr>
                      <m:t>á 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cs-CZ" b="0" i="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lka</m:t>
                    </m:r>
                  </m:oMath>
                </a14:m>
                <a:endParaRPr lang="cs-CZ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BD11AD-12BF-3BD9-A369-A851F2201E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44F5785A-D9E0-B1F9-312F-E69242A02AE1}"/>
              </a:ext>
            </a:extLst>
          </p:cNvPr>
          <p:cNvSpPr/>
          <p:nvPr/>
        </p:nvSpPr>
        <p:spPr>
          <a:xfrm>
            <a:off x="10128448" y="236954"/>
            <a:ext cx="720080" cy="720080"/>
          </a:xfrm>
          <a:prstGeom prst="ellipse">
            <a:avLst/>
          </a:prstGeom>
          <a:solidFill>
            <a:srgbClr val="7A99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04A87B-8916-34CE-BB48-79E6E7411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48" y="4935539"/>
            <a:ext cx="512445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89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6FB77-F3E0-E81B-946E-C694245B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Vaznice – Spoje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C67772-73F1-C258-C134-EE49C536E0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/>
                  <a:t>Svarový spoj diagonály a horního pásu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/>
                  <a:t>Dvojice koutových svarů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/>
                  <a:t>Posoudíme nejvíce namáhaný svar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cs-CZ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cs-CZ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cs-CZ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cs-CZ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/>
                  <a:t>Určíme náhradní břemeno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𝑞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cs-CZ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C67772-73F1-C258-C134-EE49C536E0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AA45CF4-1EB9-38EC-E57E-E787C37D6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407" y="2137232"/>
            <a:ext cx="3682992" cy="19773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83F348-F031-6224-87E6-67B749A32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0548" y="4221088"/>
            <a:ext cx="2636435" cy="19773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5510A9-8242-27AB-001C-13416E5A92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6240" y="0"/>
            <a:ext cx="3535327" cy="17008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588BE4-0D75-37D0-5E0C-070C75D387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5520" y="2924944"/>
            <a:ext cx="4601167" cy="194586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D5EE54-A7A8-6F80-2203-CD5F373131DA}"/>
              </a:ext>
            </a:extLst>
          </p:cNvPr>
          <p:cNvCxnSpPr/>
          <p:nvPr/>
        </p:nvCxnSpPr>
        <p:spPr>
          <a:xfrm>
            <a:off x="9912424" y="2996952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957AD5-74E3-B5C9-F03A-DA3A3A676638}"/>
              </a:ext>
            </a:extLst>
          </p:cNvPr>
          <p:cNvCxnSpPr/>
          <p:nvPr/>
        </p:nvCxnSpPr>
        <p:spPr>
          <a:xfrm>
            <a:off x="10344472" y="2996952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65D348-8CD9-204A-2A11-7536AC198057}"/>
              </a:ext>
            </a:extLst>
          </p:cNvPr>
          <p:cNvCxnSpPr>
            <a:cxnSpLocks/>
          </p:cNvCxnSpPr>
          <p:nvPr/>
        </p:nvCxnSpPr>
        <p:spPr>
          <a:xfrm>
            <a:off x="9840416" y="3501008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B12BA1-1188-F9B5-61F8-D7B451151017}"/>
              </a:ext>
            </a:extLst>
          </p:cNvPr>
          <p:cNvCxnSpPr>
            <a:cxnSpLocks/>
          </p:cNvCxnSpPr>
          <p:nvPr/>
        </p:nvCxnSpPr>
        <p:spPr>
          <a:xfrm flipV="1">
            <a:off x="9840416" y="3429000"/>
            <a:ext cx="14401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93FA5A-B793-F985-4F33-E204F4BAF9A4}"/>
              </a:ext>
            </a:extLst>
          </p:cNvPr>
          <p:cNvCxnSpPr>
            <a:cxnSpLocks/>
          </p:cNvCxnSpPr>
          <p:nvPr/>
        </p:nvCxnSpPr>
        <p:spPr>
          <a:xfrm flipV="1">
            <a:off x="10272464" y="3429000"/>
            <a:ext cx="14401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98EC662-355D-A6EE-3EE1-715356B4950B}"/>
              </a:ext>
            </a:extLst>
          </p:cNvPr>
          <p:cNvSpPr txBox="1"/>
          <p:nvPr/>
        </p:nvSpPr>
        <p:spPr>
          <a:xfrm>
            <a:off x="9992317" y="323446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915623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6FB77-F3E0-E81B-946E-C694245B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Vaznice – Spoje </a:t>
            </a:r>
            <a:r>
              <a:rPr lang="en-US" dirty="0"/>
              <a:t>– </a:t>
            </a:r>
            <a:r>
              <a:rPr lang="cs-CZ" dirty="0"/>
              <a:t>délka svaru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67772-73F1-C258-C134-EE49C536E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5"/>
            <a:ext cx="3902223" cy="4641379"/>
          </a:xfrm>
        </p:spPr>
        <p:txBody>
          <a:bodyPr/>
          <a:lstStyle/>
          <a:p>
            <a:r>
              <a:rPr lang="cs-CZ" dirty="0"/>
              <a:t>Vstup: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Průřezy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Horní pás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Diagonála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Definují délku svaru</a:t>
            </a:r>
          </a:p>
          <a:p>
            <a:r>
              <a:rPr lang="cs-CZ" dirty="0"/>
              <a:t>Návrh: výška svaru 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A45CF4-1EB9-38EC-E57E-E787C37D6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816" y="1456693"/>
            <a:ext cx="7347285" cy="39446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5510A9-8242-27AB-001C-13416E5A9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02" y="4550902"/>
            <a:ext cx="3535327" cy="170080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D5EE54-A7A8-6F80-2203-CD5F373131DA}"/>
              </a:ext>
            </a:extLst>
          </p:cNvPr>
          <p:cNvCxnSpPr>
            <a:cxnSpLocks/>
          </p:cNvCxnSpPr>
          <p:nvPr/>
        </p:nvCxnSpPr>
        <p:spPr>
          <a:xfrm>
            <a:off x="7820610" y="3253177"/>
            <a:ext cx="0" cy="5760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957AD5-74E3-B5C9-F03A-DA3A3A676638}"/>
              </a:ext>
            </a:extLst>
          </p:cNvPr>
          <p:cNvCxnSpPr>
            <a:cxnSpLocks/>
          </p:cNvCxnSpPr>
          <p:nvPr/>
        </p:nvCxnSpPr>
        <p:spPr>
          <a:xfrm>
            <a:off x="8832304" y="3253177"/>
            <a:ext cx="0" cy="5760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65D348-8CD9-204A-2A11-7536AC198057}"/>
              </a:ext>
            </a:extLst>
          </p:cNvPr>
          <p:cNvCxnSpPr>
            <a:cxnSpLocks/>
          </p:cNvCxnSpPr>
          <p:nvPr/>
        </p:nvCxnSpPr>
        <p:spPr>
          <a:xfrm>
            <a:off x="7748602" y="3757233"/>
            <a:ext cx="115571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B12BA1-1188-F9B5-61F8-D7B451151017}"/>
              </a:ext>
            </a:extLst>
          </p:cNvPr>
          <p:cNvCxnSpPr>
            <a:cxnSpLocks/>
          </p:cNvCxnSpPr>
          <p:nvPr/>
        </p:nvCxnSpPr>
        <p:spPr>
          <a:xfrm flipV="1">
            <a:off x="7748602" y="3685225"/>
            <a:ext cx="144016" cy="1440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93FA5A-B793-F985-4F33-E204F4BAF9A4}"/>
              </a:ext>
            </a:extLst>
          </p:cNvPr>
          <p:cNvCxnSpPr>
            <a:cxnSpLocks/>
          </p:cNvCxnSpPr>
          <p:nvPr/>
        </p:nvCxnSpPr>
        <p:spPr>
          <a:xfrm flipV="1">
            <a:off x="8760296" y="3685225"/>
            <a:ext cx="144016" cy="1440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98EC662-355D-A6EE-3EE1-715356B4950B}"/>
              </a:ext>
            </a:extLst>
          </p:cNvPr>
          <p:cNvSpPr txBox="1"/>
          <p:nvPr/>
        </p:nvSpPr>
        <p:spPr>
          <a:xfrm>
            <a:off x="8141213" y="3367576"/>
            <a:ext cx="29848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713593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5576-B350-B368-2DE3-0CE8397C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74638"/>
            <a:ext cx="10814992" cy="994122"/>
          </a:xfrm>
        </p:spPr>
        <p:txBody>
          <a:bodyPr/>
          <a:lstStyle/>
          <a:p>
            <a:pPr algn="l"/>
            <a:r>
              <a:rPr lang="cs-CZ" dirty="0"/>
              <a:t>Prezentuje</a:t>
            </a:r>
            <a:endParaRPr lang="en-US" dirty="0"/>
          </a:p>
        </p:txBody>
      </p:sp>
      <p:pic>
        <p:nvPicPr>
          <p:cNvPr id="9" name="Content Placeholder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2CD84DC-9BB6-9D1C-0ADE-89A615B54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24" y="1456968"/>
            <a:ext cx="2808312" cy="3334475"/>
          </a:xfr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A4E7861-C315-1202-CF9C-35BC1AF56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1497405"/>
            <a:ext cx="3237232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888EA33A-16B5-960C-E64C-5085C8902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2798715"/>
            <a:ext cx="3278236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E44249-EC96-B003-13B7-B26140FE8BA7}"/>
              </a:ext>
            </a:extLst>
          </p:cNvPr>
          <p:cNvSpPr txBox="1"/>
          <p:nvPr/>
        </p:nvSpPr>
        <p:spPr>
          <a:xfrm>
            <a:off x="3855705" y="1456968"/>
            <a:ext cx="386528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Ing. Martin Vild, Ph.D.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IDEA StatiCa – Product Owner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VUT FAST </a:t>
            </a:r>
            <a:r>
              <a:rPr lang="en-US" dirty="0"/>
              <a:t>– </a:t>
            </a:r>
            <a:r>
              <a:rPr lang="cs-CZ" dirty="0"/>
              <a:t>Odborný asistent</a:t>
            </a:r>
            <a:endParaRPr lang="en-US" dirty="0"/>
          </a:p>
          <a:p>
            <a:endParaRPr lang="en-US" dirty="0"/>
          </a:p>
          <a:p>
            <a:r>
              <a:rPr lang="cs-CZ" dirty="0"/>
              <a:t>Výzkum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Přípoje ocelových konstrukcí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Metoda konečných prvků</a:t>
            </a:r>
            <a:endParaRPr lang="en-US" dirty="0"/>
          </a:p>
          <a:p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  <a:hlinkClick r:id="" action="ppaction://noaction"/>
            </a:endParaRPr>
          </a:p>
          <a:p>
            <a:r>
              <a:rPr lang="en-US" sz="1600" b="0" i="0" u="none" strike="noStrike" dirty="0">
                <a:solidFill>
                  <a:srgbClr val="2E7F9F"/>
                </a:solidFill>
                <a:effectLst/>
                <a:latin typeface="Noto Sans" panose="020B0502040204020203" pitchFamily="34" charset="0"/>
                <a:hlinkClick r:id="rId5"/>
              </a:rPr>
              <a:t>Scopus Author ID: 56188615700</a:t>
            </a:r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</a:endParaRPr>
          </a:p>
          <a:p>
            <a:endParaRPr lang="en-US" dirty="0"/>
          </a:p>
          <a:p>
            <a:r>
              <a:rPr lang="cs-CZ" dirty="0"/>
              <a:t>Člen komisí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CEN/TC 250/SC 3/WG 8 "Evolution of EN 1993-1-8 - Joints and connections“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ECCS TC10 “Structural Connections”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A05DB-49BC-F303-3E88-2D8445E05E2C}"/>
              </a:ext>
            </a:extLst>
          </p:cNvPr>
          <p:cNvSpPr txBox="1"/>
          <p:nvPr/>
        </p:nvSpPr>
        <p:spPr>
          <a:xfrm>
            <a:off x="8119833" y="4100025"/>
            <a:ext cx="386528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Web:</a:t>
            </a:r>
          </a:p>
          <a:p>
            <a:r>
              <a:rPr lang="en-US" dirty="0">
                <a:hlinkClick r:id="rId6"/>
              </a:rPr>
              <a:t>https://www.fce.vutbr.cz/KDK/vild.m/</a:t>
            </a:r>
            <a:endParaRPr lang="en-US" dirty="0"/>
          </a:p>
          <a:p>
            <a:endParaRPr lang="cs-CZ" sz="600" dirty="0"/>
          </a:p>
          <a:p>
            <a:r>
              <a:rPr lang="cs-CZ" dirty="0"/>
              <a:t>email: </a:t>
            </a:r>
            <a:r>
              <a:rPr lang="en-US" dirty="0" err="1">
                <a:hlinkClick r:id="rId7"/>
              </a:rPr>
              <a:t>martin.vild</a:t>
            </a:r>
            <a:r>
              <a:rPr lang="cs-CZ" dirty="0">
                <a:hlinkClick r:id="rId7"/>
              </a:rPr>
              <a:t>@vutbr.cz</a:t>
            </a:r>
            <a:endParaRPr lang="cs-CZ" dirty="0"/>
          </a:p>
          <a:p>
            <a:endParaRPr lang="en-US" sz="600" dirty="0"/>
          </a:p>
          <a:p>
            <a:r>
              <a:rPr lang="cs-CZ" dirty="0"/>
              <a:t>Kancelář</a:t>
            </a:r>
            <a:r>
              <a:rPr lang="en-US" dirty="0"/>
              <a:t>: C203</a:t>
            </a:r>
            <a:endParaRPr lang="cs-CZ" dirty="0"/>
          </a:p>
          <a:p>
            <a:r>
              <a:rPr lang="cs-CZ" dirty="0"/>
              <a:t>Konzultace: Čtvrtek 10–11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61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681CB-90A0-5439-1689-6BE6500B0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Vaznice – Spoje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81EF38-4841-451E-2AC9-10001CAF14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Vyzkoušíme účinnou výšku svaru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cs-CZ" dirty="0"/>
              </a:p>
              <a:p>
                <a:r>
                  <a:rPr lang="cs-CZ" dirty="0"/>
                  <a:t>Určíme napětí ve svarech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81EF38-4841-451E-2AC9-10001CAF14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F9EC606-908E-250B-A6E3-119370ED2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160" y="1622922"/>
            <a:ext cx="4365104" cy="43651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2632D9-EDCD-AEA5-6671-6C0028C32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08" y="2643340"/>
            <a:ext cx="3096344" cy="36527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C506AF-E949-9479-EBF2-092136FA92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3832" y="4756375"/>
            <a:ext cx="1440160" cy="4469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B8FFE1-0878-F685-A43D-623C354A47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5841" y="5373215"/>
            <a:ext cx="2604016" cy="76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82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AA670-5B51-0244-82BC-ACE11F571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Vaznice – Spoje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C58CC-D3CA-E3FC-D157-E4D965A60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Posudek svaru – srovnávací napětí (EN 1993-1-8 – 4.5.3.2)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AA5D9F-9C0E-EE33-4DBF-E51A448BF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23" y="2204864"/>
            <a:ext cx="4553585" cy="9145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D53D1C-3CD4-3C80-8B56-2579CB7A0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870" y="3384231"/>
            <a:ext cx="3972482" cy="27125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64BC60-43ED-8BBF-DEAD-1AE93753C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789" y="4535677"/>
            <a:ext cx="2610214" cy="14289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611AE5-539A-1974-426E-F5AFB6D180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3752" y="3307355"/>
            <a:ext cx="2448272" cy="26572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1575BF-5363-BC94-DFCA-C786BF952E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048" y="2444939"/>
            <a:ext cx="2404318" cy="4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19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26B360-A91D-AADD-3226-F3D509330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19" y="0"/>
            <a:ext cx="10610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23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C6136-644C-7AEA-1FBA-A997093F2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 příště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41112A-4F63-8564-9A7E-1E5F8CD7F7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sz="2400" dirty="0"/>
                  <a:t>Nákres s kótami: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sz="2000" dirty="0"/>
                  <a:t>Vaznice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sz="2400" dirty="0"/>
                  <a:t>Kombinace zatížení: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sz="2000" dirty="0"/>
                  <a:t>stálé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cs-CZ" sz="2000" dirty="0"/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sz="2000" dirty="0"/>
                  <a:t>sněhem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cs-CZ" sz="2000" dirty="0"/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sz="2000" dirty="0"/>
                  <a:t>větrem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cs-CZ" sz="2000" dirty="0"/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sz="2000" dirty="0"/>
                  <a:t>Kombinace:</a:t>
                </a:r>
              </a:p>
              <a:p>
                <a:pPr marL="1600200" lvl="2" indent="-457200">
                  <a:buFont typeface="Arial" panose="020B0604020202020204" pitchFamily="34" charset="0"/>
                  <a:buChar char="•"/>
                </a:pPr>
                <a:r>
                  <a:rPr lang="cs-CZ" sz="1800" dirty="0"/>
                  <a:t>K1: Tlak: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𝑠𝑢𝑝</m:t>
                        </m:r>
                      </m:sub>
                    </m:sSub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cs-CZ" sz="1800" dirty="0"/>
              </a:p>
              <a:p>
                <a:pPr marL="1600200" lvl="2" indent="-457200">
                  <a:buFont typeface="Arial" panose="020B0604020202020204" pitchFamily="34" charset="0"/>
                  <a:buChar char="•"/>
                </a:pPr>
                <a:r>
                  <a:rPr lang="cs-CZ" sz="1800" dirty="0"/>
                  <a:t>K2: Sání: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𝑖𝑛𝑓</m:t>
                        </m:r>
                      </m:sub>
                    </m:sSub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cs-CZ" sz="1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sz="2400" dirty="0"/>
                  <a:t>Posudky prutů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sz="2400" dirty="0"/>
                  <a:t>Posudky spojů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41112A-4F63-8564-9A7E-1E5F8CD7F7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160A95AA-3087-2B39-A7D4-E1EBD06FE1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3104202"/>
                  </p:ext>
                </p:extLst>
              </p:nvPr>
            </p:nvGraphicFramePr>
            <p:xfrm>
              <a:off x="6240016" y="1472572"/>
              <a:ext cx="5184576" cy="2146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76064">
                      <a:extLst>
                        <a:ext uri="{9D8B030D-6E8A-4147-A177-3AD203B41FA5}">
                          <a16:colId xmlns:a16="http://schemas.microsoft.com/office/drawing/2014/main" val="805646898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634015520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1746190391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1567586626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667582166"/>
                        </a:ext>
                      </a:extLst>
                    </a:gridCol>
                    <a:gridCol w="1080120">
                      <a:extLst>
                        <a:ext uri="{9D8B030D-6E8A-4147-A177-3AD203B41FA5}">
                          <a16:colId xmlns:a16="http://schemas.microsoft.com/office/drawing/2014/main" val="3826875157"/>
                        </a:ext>
                      </a:extLst>
                    </a:gridCol>
                  </a:tblGrid>
                  <a:tr h="648072">
                    <a:tc>
                      <a:txBody>
                        <a:bodyPr/>
                        <a:lstStyle/>
                        <a:p>
                          <a:r>
                            <a:rPr lang="cs-CZ" sz="1400" dirty="0"/>
                            <a:t>Prut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b="1" i="1" smtClean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b>
                                  <m:r>
                                    <a:rPr lang="cs-CZ" sz="1400" b="1" i="1" smtClean="0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400" dirty="0"/>
                            <a:t> </a:t>
                          </a:r>
                          <a:r>
                            <a:rPr lang="en-US" sz="1400" dirty="0"/>
                            <a:t>[</a:t>
                          </a:r>
                          <a:r>
                            <a:rPr lang="en-US" sz="1400" dirty="0" err="1"/>
                            <a:t>kN</a:t>
                          </a:r>
                          <a:r>
                            <a:rPr lang="en-US" sz="1400" dirty="0"/>
                            <a:t>/m]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cs-CZ" sz="1400" b="1" i="1" smtClean="0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𝒑𝒍𝒏</m:t>
                                  </m:r>
                                  <m:r>
                                    <a:rPr lang="cs-CZ" sz="1400" b="1" i="1" smtClean="0">
                                      <a:latin typeface="Cambria Math" panose="02040503050406030204" pitchFamily="18" charset="0"/>
                                    </a:rPr>
                                    <m:t>ý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400" dirty="0"/>
                            <a:t> </a:t>
                          </a:r>
                          <a:r>
                            <a:rPr lang="en-US" sz="1400" dirty="0"/>
                            <a:t>[</a:t>
                          </a:r>
                          <a:r>
                            <a:rPr lang="en-US" sz="1400" dirty="0" err="1"/>
                            <a:t>kN</a:t>
                          </a:r>
                          <a:r>
                            <a:rPr lang="en-US" sz="1400" dirty="0"/>
                            <a:t>/m]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cs-CZ" sz="1400" b="1" i="1" smtClean="0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400" dirty="0"/>
                            <a:t> </a:t>
                          </a:r>
                          <a:r>
                            <a:rPr lang="en-US" sz="1400" dirty="0"/>
                            <a:t>[</a:t>
                          </a:r>
                          <a:r>
                            <a:rPr lang="en-US" sz="1400" dirty="0" err="1"/>
                            <a:t>kN</a:t>
                          </a:r>
                          <a:r>
                            <a:rPr lang="en-US" sz="1400" dirty="0"/>
                            <a:t>/m]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sz="1400" dirty="0"/>
                            <a:t>K1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400" b="1" i="1" smtClean="0"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e>
                                  <m:sub>
                                    <m:r>
                                      <a:rPr lang="cs-CZ" sz="1400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sub>
                                </m:sSub>
                                <m:r>
                                  <a:rPr lang="cs-CZ" sz="14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cs-CZ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cs-CZ" sz="1400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𝒑𝒍𝒏</m:t>
                                    </m:r>
                                    <m:r>
                                      <a:rPr lang="cs-CZ" sz="1400" b="1" i="1" smtClean="0">
                                        <a:latin typeface="Cambria Math" panose="02040503050406030204" pitchFamily="18" charset="0"/>
                                      </a:rPr>
                                      <m:t>ý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sz="1400" dirty="0"/>
                            <a:t>K2</a:t>
                          </a:r>
                        </a:p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b="1" i="1" smtClean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b>
                                  <m:r>
                                    <a:rPr lang="cs-CZ" sz="1400" b="1" i="1" smtClean="0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sub>
                              </m:sSub>
                              <m:r>
                                <a:rPr lang="cs-CZ" sz="1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cs-CZ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cs-CZ" sz="1400" b="1" i="1" smtClean="0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400" dirty="0"/>
                            <a:t> </a:t>
                          </a:r>
                          <a:endParaRPr lang="en-US" sz="1400" dirty="0"/>
                        </a:p>
                        <a:p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7123280"/>
                      </a:ext>
                    </a:extLst>
                  </a:tr>
                  <a:tr h="353690">
                    <a:tc>
                      <a:txBody>
                        <a:bodyPr/>
                        <a:lstStyle/>
                        <a:p>
                          <a:r>
                            <a:rPr lang="cs-CZ" sz="1400" dirty="0"/>
                            <a:t>H1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8543108"/>
                      </a:ext>
                    </a:extLst>
                  </a:tr>
                  <a:tr h="353690">
                    <a:tc>
                      <a:txBody>
                        <a:bodyPr/>
                        <a:lstStyle/>
                        <a:p>
                          <a:r>
                            <a:rPr lang="cs-CZ" sz="1400" dirty="0"/>
                            <a:t>H2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5834421"/>
                      </a:ext>
                    </a:extLst>
                  </a:tr>
                  <a:tr h="353690">
                    <a:tc>
                      <a:txBody>
                        <a:bodyPr/>
                        <a:lstStyle/>
                        <a:p>
                          <a:r>
                            <a:rPr lang="cs-CZ" sz="1400" dirty="0"/>
                            <a:t>H3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4937444"/>
                      </a:ext>
                    </a:extLst>
                  </a:tr>
                  <a:tr h="353690">
                    <a:tc>
                      <a:txBody>
                        <a:bodyPr/>
                        <a:lstStyle/>
                        <a:p>
                          <a:r>
                            <a:rPr lang="cs-CZ" sz="1400" dirty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22192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160A95AA-3087-2B39-A7D4-E1EBD06FE1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3104202"/>
                  </p:ext>
                </p:extLst>
              </p:nvPr>
            </p:nvGraphicFramePr>
            <p:xfrm>
              <a:off x="6240016" y="1472572"/>
              <a:ext cx="5184576" cy="2146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76064">
                      <a:extLst>
                        <a:ext uri="{9D8B030D-6E8A-4147-A177-3AD203B41FA5}">
                          <a16:colId xmlns:a16="http://schemas.microsoft.com/office/drawing/2014/main" val="805646898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634015520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1746190391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1567586626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667582166"/>
                        </a:ext>
                      </a:extLst>
                    </a:gridCol>
                    <a:gridCol w="1080120">
                      <a:extLst>
                        <a:ext uri="{9D8B030D-6E8A-4147-A177-3AD203B41FA5}">
                          <a16:colId xmlns:a16="http://schemas.microsoft.com/office/drawing/2014/main" val="3826875157"/>
                        </a:ext>
                      </a:extLst>
                    </a:gridCol>
                  </a:tblGrid>
                  <a:tr h="731520">
                    <a:tc>
                      <a:txBody>
                        <a:bodyPr/>
                        <a:lstStyle/>
                        <a:p>
                          <a:r>
                            <a:rPr lang="cs-CZ" sz="1400" dirty="0"/>
                            <a:t>Prut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3846" t="-833" r="-485385" b="-19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3846" t="-833" r="-385385" b="-19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3846" t="-833" r="-285385" b="-19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5789" t="-833" r="-95263" b="-19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81921" t="-833" r="-2260" b="-195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7123280"/>
                      </a:ext>
                    </a:extLst>
                  </a:tr>
                  <a:tr h="353690">
                    <a:tc>
                      <a:txBody>
                        <a:bodyPr/>
                        <a:lstStyle/>
                        <a:p>
                          <a:r>
                            <a:rPr lang="cs-CZ" sz="1400" dirty="0"/>
                            <a:t>H1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8543108"/>
                      </a:ext>
                    </a:extLst>
                  </a:tr>
                  <a:tr h="353690">
                    <a:tc>
                      <a:txBody>
                        <a:bodyPr/>
                        <a:lstStyle/>
                        <a:p>
                          <a:r>
                            <a:rPr lang="cs-CZ" sz="1400" dirty="0"/>
                            <a:t>H2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5834421"/>
                      </a:ext>
                    </a:extLst>
                  </a:tr>
                  <a:tr h="353690">
                    <a:tc>
                      <a:txBody>
                        <a:bodyPr/>
                        <a:lstStyle/>
                        <a:p>
                          <a:r>
                            <a:rPr lang="cs-CZ" sz="1400" dirty="0"/>
                            <a:t>H3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4937444"/>
                      </a:ext>
                    </a:extLst>
                  </a:tr>
                  <a:tr h="353690">
                    <a:tc>
                      <a:txBody>
                        <a:bodyPr/>
                        <a:lstStyle/>
                        <a:p>
                          <a:r>
                            <a:rPr lang="cs-CZ" sz="1400" dirty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221921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8338BBD-08A6-3DBE-973C-0508FCD33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3496" y="3992662"/>
            <a:ext cx="1487143" cy="91378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F2E1C0F-39DF-3528-8202-CBF1477A37C3}"/>
              </a:ext>
            </a:extLst>
          </p:cNvPr>
          <p:cNvSpPr/>
          <p:nvPr/>
        </p:nvSpPr>
        <p:spPr>
          <a:xfrm>
            <a:off x="10632504" y="4208686"/>
            <a:ext cx="576063" cy="564341"/>
          </a:xfrm>
          <a:prstGeom prst="ellipse">
            <a:avLst/>
          </a:prstGeom>
          <a:solidFill>
            <a:srgbClr val="7A99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37FB7A-B47A-FD27-2AC7-2114752AF0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5354" y="3776638"/>
            <a:ext cx="1664681" cy="11645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A4C470-B4D6-B9D2-8339-044EE2421D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5354" y="5173783"/>
            <a:ext cx="1989022" cy="10888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D1E34E-BE7E-82AD-F74D-CCFE3503017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0831"/>
          <a:stretch/>
        </p:blipFill>
        <p:spPr>
          <a:xfrm>
            <a:off x="8400256" y="5019015"/>
            <a:ext cx="2708920" cy="13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39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C6136-644C-7AEA-1FBA-A997093F2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 máte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41112A-4F63-8564-9A7E-1E5F8CD7F7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Zatížení: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stálé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</a:p>
              <a:p>
                <a:pPr marL="1600200" lvl="2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liniové pro vaznici </a:t>
                </a:r>
                <a:r>
                  <a:rPr lang="en-US" dirty="0"/>
                  <a:t>[</a:t>
                </a:r>
                <a:r>
                  <a:rPr lang="en-US" dirty="0" err="1"/>
                  <a:t>kN</a:t>
                </a:r>
                <a:r>
                  <a:rPr lang="en-US" dirty="0"/>
                  <a:t>/m]</a:t>
                </a:r>
                <a:endParaRPr lang="cs-CZ" dirty="0"/>
              </a:p>
              <a:p>
                <a:pPr marL="1600200" lvl="2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liniové pro vazník</a:t>
                </a:r>
                <a:r>
                  <a:rPr lang="en-US" dirty="0"/>
                  <a:t> [</a:t>
                </a:r>
                <a:r>
                  <a:rPr lang="en-US" dirty="0" err="1"/>
                  <a:t>kN</a:t>
                </a:r>
                <a:r>
                  <a:rPr lang="en-US" dirty="0"/>
                  <a:t>/m]</a:t>
                </a:r>
                <a:endParaRPr lang="cs-CZ" dirty="0"/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sněhem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[</a:t>
                </a:r>
                <a:r>
                  <a:rPr lang="en-US" dirty="0" err="1"/>
                  <a:t>kN</a:t>
                </a:r>
                <a:r>
                  <a:rPr lang="en-US" dirty="0"/>
                  <a:t>/m</a:t>
                </a:r>
                <a:r>
                  <a:rPr lang="en-US" baseline="30000" dirty="0"/>
                  <a:t>2</a:t>
                </a:r>
                <a:r>
                  <a:rPr lang="en-US" dirty="0"/>
                  <a:t>]</a:t>
                </a:r>
                <a:endParaRPr lang="cs-CZ" dirty="0"/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větrem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[kN/m</a:t>
                </a:r>
                <a:r>
                  <a:rPr lang="en-US" baseline="30000" dirty="0"/>
                  <a:t>2</a:t>
                </a:r>
                <a:r>
                  <a:rPr lang="en-US" dirty="0"/>
                  <a:t>]</a:t>
                </a:r>
                <a:endParaRPr lang="cs-CZ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Nákres s kótami: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půdorys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řez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41112A-4F63-8564-9A7E-1E5F8CD7F7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963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7F83A-61F6-3543-1145-A58BFA3F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D4F15-D947-E989-5E15-6B82EDD0B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Návrh vaznice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Geometrie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Kombinace zatížení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Jednotkové vnitřní síly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Průřezy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Posudky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Spoje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34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445BE-5056-668A-9274-9545A4604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 vaznice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C1FEA4-E63D-1626-646C-C80ED3C68B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Rozpětí 12 m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Kloubové uložení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Vaznice příhradová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girlandová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b="1" dirty="0" err="1"/>
                  <a:t>přímopásová</a:t>
                </a:r>
                <a:endParaRPr lang="cs-CZ" b="1" dirty="0"/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Doporučená výška vaznice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–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den>
                        </m:f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cs-CZ" dirty="0"/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Uspořádání bez svislic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C1FEA4-E63D-1626-646C-C80ED3C68B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CCBD9CD-4C9B-C9A2-CF7B-026541216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92" y="3069481"/>
            <a:ext cx="4663430" cy="5755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3D5AF0-0CE2-4474-8412-3EF0F76C3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3792" y="3658591"/>
            <a:ext cx="5677682" cy="63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42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445BE-5056-668A-9274-9545A4604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 vaznice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1FEA4-E63D-1626-646C-C80ED3C68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Geometrie vaznice pro použití jednotkového zatížení z tabulky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2BBE8D-FC82-32CF-DBFF-30D9403CA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3064155"/>
            <a:ext cx="8584674" cy="23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00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95DD2-1EE6-1331-1B96-21CA5AF73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Zatížení vaznice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110BDF-E7DF-366C-6885-4AA91E09AED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51570001"/>
                  </p:ext>
                </p:extLst>
              </p:nvPr>
            </p:nvGraphicFramePr>
            <p:xfrm>
              <a:off x="609600" y="1484313"/>
              <a:ext cx="9590856" cy="3022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09936">
                      <a:extLst>
                        <a:ext uri="{9D8B030D-6E8A-4147-A177-3AD203B41FA5}">
                          <a16:colId xmlns:a16="http://schemas.microsoft.com/office/drawing/2014/main" val="2964299949"/>
                        </a:ext>
                      </a:extLst>
                    </a:gridCol>
                    <a:gridCol w="2304256">
                      <a:extLst>
                        <a:ext uri="{9D8B030D-6E8A-4147-A177-3AD203B41FA5}">
                          <a16:colId xmlns:a16="http://schemas.microsoft.com/office/drawing/2014/main" val="466483542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2986184717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3415585383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1710039002"/>
                        </a:ext>
                      </a:extLst>
                    </a:gridCol>
                    <a:gridCol w="1512168">
                      <a:extLst>
                        <a:ext uri="{9D8B030D-6E8A-4147-A177-3AD203B41FA5}">
                          <a16:colId xmlns:a16="http://schemas.microsoft.com/office/drawing/2014/main" val="1562518280"/>
                        </a:ext>
                      </a:extLst>
                    </a:gridCol>
                    <a:gridCol w="1440160">
                      <a:extLst>
                        <a:ext uri="{9D8B030D-6E8A-4147-A177-3AD203B41FA5}">
                          <a16:colId xmlns:a16="http://schemas.microsoft.com/office/drawing/2014/main" val="24377415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Prut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Síla od jednotkového zatížení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ZS1 (stálé)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ZS2 (sníh)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ZS3 (vítr)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K1 (tlak)</a:t>
                          </a:r>
                          <a:br>
                            <a:rPr lang="cs-CZ" dirty="0"/>
                          </a:br>
                          <a:r>
                            <a:rPr lang="cs-CZ" dirty="0"/>
                            <a:t>ZS1“+“ZS2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K2 (sání)</a:t>
                          </a:r>
                          <a:br>
                            <a:rPr lang="cs-CZ" dirty="0"/>
                          </a:br>
                          <a:r>
                            <a:rPr lang="cs-CZ" dirty="0"/>
                            <a:t>ZS1“+“ZS3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8031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Číslo prutu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1" u="none" strike="noStrike" kern="1200" baseline="0" dirty="0" err="1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Normálová</a:t>
                          </a:r>
                          <a:r>
                            <a:rPr lang="en-US" sz="1800" b="0" i="1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800" b="0" i="1" u="none" strike="noStrike" kern="1200" baseline="0" dirty="0" err="1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síla</a:t>
                          </a:r>
                          <a:r>
                            <a:rPr lang="en-US" sz="1800" b="0" i="1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od </a:t>
                          </a:r>
                          <a:r>
                            <a:rPr lang="en-US" sz="1800" b="0" i="1" u="none" strike="noStrike" kern="1200" baseline="0" dirty="0" err="1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jednotkového</a:t>
                          </a:r>
                          <a:r>
                            <a:rPr lang="en-US" sz="1800" b="0" i="1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800" b="0" i="1" u="none" strike="noStrike" kern="1200" baseline="0" dirty="0" err="1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rovnoměrného</a:t>
                          </a:r>
                          <a:r>
                            <a:rPr lang="en-US" sz="1800" b="0" i="1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800" b="0" i="1" u="none" strike="noStrike" kern="1200" baseline="0" dirty="0" err="1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zatížení</a:t>
                          </a:r>
                          <a:r>
                            <a:rPr lang="en-US" sz="1800" b="0" i="1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N(1)</a:t>
                          </a:r>
                          <a:endParaRPr lang="en-US" sz="1800" b="0" i="0" u="none" strike="noStrike" kern="1200" baseline="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b="0" i="1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(viz </a:t>
                          </a:r>
                          <a:r>
                            <a:rPr lang="en-US" sz="1800" b="0" i="1" u="none" strike="noStrike" kern="1200" baseline="0" dirty="0" err="1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další</a:t>
                          </a:r>
                          <a:r>
                            <a:rPr lang="en-US" sz="1800" b="0" i="1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800" b="0" i="1" u="none" strike="noStrike" kern="1200" baseline="0" dirty="0" err="1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snímek</a:t>
                          </a:r>
                          <a:r>
                            <a:rPr lang="en-US" sz="1800" b="0" i="1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r>
                            <a:rPr lang="en-US" sz="180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	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1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Normálové </a:t>
                          </a:r>
                          <a:r>
                            <a:rPr lang="en-US" sz="1800" b="0" i="1" u="none" strike="noStrike" kern="1200" baseline="0" dirty="0" err="1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síly</a:t>
                          </a:r>
                          <a:r>
                            <a:rPr lang="en-US" sz="1800" b="0" i="1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b="0" i="1" u="none" strike="noStrike" kern="1200" baseline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0" i="1" u="none" strike="noStrike" kern="1200" baseline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cs-CZ" sz="1800" b="0" i="1" u="none" strike="noStrike" kern="1200" baseline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𝑞𝑘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="0" i="1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pro </a:t>
                          </a:r>
                          <a:r>
                            <a:rPr lang="en-US" sz="1800" b="0" i="1" u="none" strike="noStrike" kern="1200" baseline="0" dirty="0" err="1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charakteristickou</a:t>
                          </a:r>
                          <a:r>
                            <a:rPr lang="en-US" sz="1800" b="0" i="1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800" b="0" i="1" u="none" strike="noStrike" kern="1200" baseline="0" dirty="0" err="1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hodnotu</a:t>
                          </a:r>
                          <a:r>
                            <a:rPr lang="en-US" sz="1800" b="0" i="1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800" b="0" i="1" u="none" strike="noStrike" kern="1200" baseline="0" dirty="0" err="1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příslušného</a:t>
                          </a:r>
                          <a:r>
                            <a:rPr lang="en-US" sz="1800" b="0" i="1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800" b="0" i="1" u="none" strike="noStrike" kern="1200" baseline="0" dirty="0" err="1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zatížení</a:t>
                          </a:r>
                          <a:r>
                            <a:rPr lang="en-US" sz="1800" b="0" i="1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b="0" i="1" u="none" strike="noStrike" kern="1200" baseline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0" i="1" u="none" strike="noStrike" kern="1200" baseline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cs-CZ" sz="1800" b="0" i="1" u="none" strike="noStrike" kern="1200" baseline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endParaRPr lang="en-US" sz="1800" b="0" i="0" u="none" strike="noStrike" kern="1200" baseline="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57305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...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03411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110BDF-E7DF-366C-6885-4AA91E09AED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51570001"/>
                  </p:ext>
                </p:extLst>
              </p:nvPr>
            </p:nvGraphicFramePr>
            <p:xfrm>
              <a:off x="609600" y="1484313"/>
              <a:ext cx="9590856" cy="3022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09936">
                      <a:extLst>
                        <a:ext uri="{9D8B030D-6E8A-4147-A177-3AD203B41FA5}">
                          <a16:colId xmlns:a16="http://schemas.microsoft.com/office/drawing/2014/main" val="2964299949"/>
                        </a:ext>
                      </a:extLst>
                    </a:gridCol>
                    <a:gridCol w="2304256">
                      <a:extLst>
                        <a:ext uri="{9D8B030D-6E8A-4147-A177-3AD203B41FA5}">
                          <a16:colId xmlns:a16="http://schemas.microsoft.com/office/drawing/2014/main" val="466483542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2986184717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3415585383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1710039002"/>
                        </a:ext>
                      </a:extLst>
                    </a:gridCol>
                    <a:gridCol w="1512168">
                      <a:extLst>
                        <a:ext uri="{9D8B030D-6E8A-4147-A177-3AD203B41FA5}">
                          <a16:colId xmlns:a16="http://schemas.microsoft.com/office/drawing/2014/main" val="1562518280"/>
                        </a:ext>
                      </a:extLst>
                    </a:gridCol>
                    <a:gridCol w="1440160">
                      <a:extLst>
                        <a:ext uri="{9D8B030D-6E8A-4147-A177-3AD203B41FA5}">
                          <a16:colId xmlns:a16="http://schemas.microsoft.com/office/drawing/2014/main" val="2437741542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Prut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Síla od jednotkového zatížení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ZS1 (stálé)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ZS2 (sníh)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ZS3 (vítr)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K1 (tlak)</a:t>
                          </a:r>
                          <a:br>
                            <a:rPr lang="cs-CZ" dirty="0"/>
                          </a:br>
                          <a:r>
                            <a:rPr lang="cs-CZ" dirty="0"/>
                            <a:t>ZS1“+“ZS2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K2 (sání)</a:t>
                          </a:r>
                          <a:br>
                            <a:rPr lang="cs-CZ" dirty="0"/>
                          </a:br>
                          <a:r>
                            <a:rPr lang="cs-CZ" dirty="0"/>
                            <a:t>ZS1“+“ZS3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8031491"/>
                      </a:ext>
                    </a:extLst>
                  </a:tr>
                  <a:tr h="1737360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Číslo prutu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1" u="none" strike="noStrike" kern="1200" baseline="0" dirty="0" err="1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Normálová</a:t>
                          </a:r>
                          <a:r>
                            <a:rPr lang="en-US" sz="1800" b="0" i="1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800" b="0" i="1" u="none" strike="noStrike" kern="1200" baseline="0" dirty="0" err="1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síla</a:t>
                          </a:r>
                          <a:r>
                            <a:rPr lang="en-US" sz="1800" b="0" i="1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od </a:t>
                          </a:r>
                          <a:r>
                            <a:rPr lang="en-US" sz="1800" b="0" i="1" u="none" strike="noStrike" kern="1200" baseline="0" dirty="0" err="1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jednotkového</a:t>
                          </a:r>
                          <a:r>
                            <a:rPr lang="en-US" sz="1800" b="0" i="1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800" b="0" i="1" u="none" strike="noStrike" kern="1200" baseline="0" dirty="0" err="1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rovnoměrného</a:t>
                          </a:r>
                          <a:r>
                            <a:rPr lang="en-US" sz="1800" b="0" i="1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800" b="0" i="1" u="none" strike="noStrike" kern="1200" baseline="0" dirty="0" err="1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zatížení</a:t>
                          </a:r>
                          <a:r>
                            <a:rPr lang="en-US" sz="1800" b="0" i="1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N(1)</a:t>
                          </a:r>
                          <a:endParaRPr lang="en-US" sz="1800" b="0" i="0" u="none" strike="noStrike" kern="1200" baseline="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b="0" i="1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(viz </a:t>
                          </a:r>
                          <a:r>
                            <a:rPr lang="en-US" sz="1800" b="0" i="1" u="none" strike="noStrike" kern="1200" baseline="0" dirty="0" err="1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další</a:t>
                          </a:r>
                          <a:r>
                            <a:rPr lang="en-US" sz="1800" b="0" i="1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800" b="0" i="1" u="none" strike="noStrike" kern="1200" baseline="0" dirty="0" err="1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snímek</a:t>
                          </a:r>
                          <a:r>
                            <a:rPr lang="en-US" sz="1800" b="0" i="1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r>
                            <a:rPr lang="en-US" sz="180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	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9960" t="-54196" r="-98589" b="-2622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57305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...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034114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E1C2DCD-B9EC-1FA1-DB98-78B548B8F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880" y="4722466"/>
            <a:ext cx="4075645" cy="4670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427386-F06B-911B-5969-B377E7DBF0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4722466"/>
                <a:ext cx="10972800" cy="140369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None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/>
                  <a:t>Kombinační pravidlo 6.10: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𝑠𝑢𝑝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=1,35</m:t>
                    </m:r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𝑖𝑛𝑓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=1,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=1,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427386-F06B-911B-5969-B377E7DBF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722466"/>
                <a:ext cx="10972800" cy="1403698"/>
              </a:xfrm>
              <a:prstGeom prst="rect">
                <a:avLst/>
              </a:prstGeom>
              <a:blipFill>
                <a:blip r:embed="rId4"/>
                <a:stretch>
                  <a:fillRect l="-1111" t="-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957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996C8-BAE6-E2B3-C01B-E9F31A6FB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 vaznice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4AE3AE-5AD7-FA8F-73F4-8F3127F120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4574963"/>
                <a:ext cx="10972800" cy="1551201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𝑞𝑘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4AE3AE-5AD7-FA8F-73F4-8F3127F120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4574963"/>
                <a:ext cx="10972800" cy="155120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1541E76-302D-278D-B746-B5E66A99A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337" y="1484785"/>
            <a:ext cx="9415326" cy="30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80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FB82-EC74-6A11-42FF-3657BB57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Průřezy vaznice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36794-78E8-3831-E047-A5EF7E79D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Horní pás: Obrácený T-profil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Příklad průřezu: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Spodní pás: Úhelník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Diagonála: Ohýbaná tyč</a:t>
            </a:r>
          </a:p>
          <a:p>
            <a:endParaRPr lang="cs-CZ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FFAAC8-768E-7BDA-D421-D9EB89B58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912" y="1916832"/>
            <a:ext cx="2526249" cy="17565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67272E-0B39-427F-A582-FD5138BFA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856" y="3448050"/>
            <a:ext cx="1897544" cy="116596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4738546-517B-EDF9-582C-4E9A13BC4AB0}"/>
              </a:ext>
            </a:extLst>
          </p:cNvPr>
          <p:cNvSpPr/>
          <p:nvPr/>
        </p:nvSpPr>
        <p:spPr>
          <a:xfrm>
            <a:off x="5807968" y="5013176"/>
            <a:ext cx="720080" cy="720080"/>
          </a:xfrm>
          <a:prstGeom prst="ellipse">
            <a:avLst/>
          </a:prstGeom>
          <a:solidFill>
            <a:srgbClr val="7A99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724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VUT">
      <a:dk1>
        <a:srgbClr val="000000"/>
      </a:dk1>
      <a:lt1>
        <a:srgbClr val="FFFFFF"/>
      </a:lt1>
      <a:dk2>
        <a:srgbClr val="595959"/>
      </a:dk2>
      <a:lt2>
        <a:srgbClr val="F1F5F5"/>
      </a:lt2>
      <a:accent1>
        <a:srgbClr val="C00000"/>
      </a:accent1>
      <a:accent2>
        <a:srgbClr val="FF0000"/>
      </a:accent2>
      <a:accent3>
        <a:srgbClr val="FFC000"/>
      </a:accent3>
      <a:accent4>
        <a:srgbClr val="FFFF00"/>
      </a:accent4>
      <a:accent5>
        <a:srgbClr val="B0F0C1"/>
      </a:accent5>
      <a:accent6>
        <a:srgbClr val="92CDDC"/>
      </a:accent6>
      <a:hlink>
        <a:srgbClr val="31859B"/>
      </a:hlink>
      <a:folHlink>
        <a:srgbClr val="205867"/>
      </a:folHlink>
    </a:clrScheme>
    <a:fontScheme name="VU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622D1BFAF5F44F85D35E69B0B30D79" ma:contentTypeVersion="13" ma:contentTypeDescription="Create a new document." ma:contentTypeScope="" ma:versionID="2d9aec797481ff8219a35c23df20c85d">
  <xsd:schema xmlns:xsd="http://www.w3.org/2001/XMLSchema" xmlns:xs="http://www.w3.org/2001/XMLSchema" xmlns:p="http://schemas.microsoft.com/office/2006/metadata/properties" xmlns:ns2="8105bf9c-1805-4ff7-8334-bbb2af79fc35" xmlns:ns3="aa9b80a4-2691-4765-9533-82ab4a6eb616" targetNamespace="http://schemas.microsoft.com/office/2006/metadata/properties" ma:root="true" ma:fieldsID="2f6fd967ce6c39382fbb310ecc7d2103" ns2:_="" ns3:_="">
    <xsd:import namespace="8105bf9c-1805-4ff7-8334-bbb2af79fc35"/>
    <xsd:import namespace="aa9b80a4-2691-4765-9533-82ab4a6eb6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5bf9c-1805-4ff7-8334-bbb2af79fc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b80a4-2691-4765-9533-82ab4a6eb6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067ED0-22FE-4709-9794-F841898DD1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5bf9c-1805-4ff7-8334-bbb2af79fc35"/>
    <ds:schemaRef ds:uri="aa9b80a4-2691-4765-9533-82ab4a6eb6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4648B6-8DDD-42FA-B3C8-9C0989E09A36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aa9b80a4-2691-4765-9533-82ab4a6eb616"/>
    <ds:schemaRef ds:uri="http://schemas.microsoft.com/office/infopath/2007/PartnerControls"/>
    <ds:schemaRef ds:uri="8105bf9c-1805-4ff7-8334-bbb2af79fc3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4B27EF7-B385-422E-B64A-6AE743D0E9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24048</TotalTime>
  <Words>671</Words>
  <Application>Microsoft Office PowerPoint</Application>
  <PresentationFormat>Widescreen</PresentationFormat>
  <Paragraphs>169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Noto Sans</vt:lpstr>
      <vt:lpstr>Wingdings</vt:lpstr>
      <vt:lpstr>Motiv systému Office</vt:lpstr>
      <vt:lpstr>Kovové konstrukce I</vt:lpstr>
      <vt:lpstr>Prezentuje</vt:lpstr>
      <vt:lpstr>Už máte</vt:lpstr>
      <vt:lpstr>Obsah</vt:lpstr>
      <vt:lpstr>Návrh vaznice</vt:lpstr>
      <vt:lpstr>Návrh vaznice</vt:lpstr>
      <vt:lpstr>Zatížení vaznice</vt:lpstr>
      <vt:lpstr>Návrh vaznice</vt:lpstr>
      <vt:lpstr>Průřezy vaznice</vt:lpstr>
      <vt:lpstr>Vaznice – Horní pás</vt:lpstr>
      <vt:lpstr>Vaznice – Horní pás</vt:lpstr>
      <vt:lpstr>PowerPoint Presentation</vt:lpstr>
      <vt:lpstr>PowerPoint Presentation</vt:lpstr>
      <vt:lpstr>Vaznice – Horní pás</vt:lpstr>
      <vt:lpstr>Vaznice – spodní pás</vt:lpstr>
      <vt:lpstr>Vaznice – Spodní pás</vt:lpstr>
      <vt:lpstr>Vaznice – Diagonála </vt:lpstr>
      <vt:lpstr>Vaznice – Spoje </vt:lpstr>
      <vt:lpstr>Vaznice – Spoje – délka svaru</vt:lpstr>
      <vt:lpstr>Vaznice – Spoje </vt:lpstr>
      <vt:lpstr>Vaznice – Spoje </vt:lpstr>
      <vt:lpstr>PowerPoint Presentation</vt:lpstr>
      <vt:lpstr>Do příště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martin.vild@ideastatica.com</dc:creator>
  <cp:lastModifiedBy>Martin Vild</cp:lastModifiedBy>
  <cp:revision>321</cp:revision>
  <dcterms:created xsi:type="dcterms:W3CDTF">2016-01-14T08:43:43Z</dcterms:created>
  <dcterms:modified xsi:type="dcterms:W3CDTF">2024-09-16T08:46:47Z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0x010100D6622D1BFAF5F44F85D35E69B0B30D79</vt:lpwstr>
  </property>
</Properties>
</file>