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306" r:id="rId6"/>
    <p:sldId id="298" r:id="rId7"/>
    <p:sldId id="301" r:id="rId8"/>
    <p:sldId id="299" r:id="rId9"/>
    <p:sldId id="284" r:id="rId10"/>
    <p:sldId id="283" r:id="rId11"/>
    <p:sldId id="329" r:id="rId12"/>
    <p:sldId id="300" r:id="rId13"/>
    <p:sldId id="297" r:id="rId14"/>
    <p:sldId id="277" r:id="rId15"/>
    <p:sldId id="276" r:id="rId16"/>
    <p:sldId id="278" r:id="rId17"/>
    <p:sldId id="280" r:id="rId18"/>
    <p:sldId id="288" r:id="rId19"/>
    <p:sldId id="259" r:id="rId20"/>
    <p:sldId id="289" r:id="rId21"/>
    <p:sldId id="290" r:id="rId22"/>
    <p:sldId id="291" r:id="rId23"/>
    <p:sldId id="292" r:id="rId24"/>
    <p:sldId id="294" r:id="rId25"/>
    <p:sldId id="307" r:id="rId26"/>
    <p:sldId id="309" r:id="rId27"/>
    <p:sldId id="308" r:id="rId28"/>
    <p:sldId id="293" r:id="rId29"/>
    <p:sldId id="29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658D1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5950" autoAdjust="0"/>
  </p:normalViewPr>
  <p:slideViewPr>
    <p:cSldViewPr>
      <p:cViewPr varScale="1">
        <p:scale>
          <a:sx n="105" d="100"/>
          <a:sy n="10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Dispoziční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řešení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zatížení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procesu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tvorby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stavebního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objektu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kovovou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nosnou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Navrhování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Střešní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střešní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plášť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krokve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vazničky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vaznice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vazníky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střešní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ztužidla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ložiska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doplňkové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střešní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Jeřábové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dráhy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dopravní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systémy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konstrukcích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Navrhování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jeřábových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drah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mostové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jeřáby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kolejnice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hlavní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nosník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jeřábové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dráhy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vodorovný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výztužný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nosník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nárazníky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Princip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přenosu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brzdné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síly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mostového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jeřábu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spodní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stavby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Soustavy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příčných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vazeb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Navrhování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plnostěnných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příhradových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sloupů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patky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kotvení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sloupů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Prostorová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tuhost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halového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systému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Příčné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větrové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ztužidlo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ztužení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všemi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kyvnými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sloupy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obvodových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vnitřních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stěn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halového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objektu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dimenzování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nadokenních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nadvratových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překladů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Výroba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montáž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udržování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přestavby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kovových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nosných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konstrukcí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7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rogress.com/news/two-houses-in-nakusp-collapse-under-snow-load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sterlynews.ca/news/another-nakusp-roof-collapses-under-weight-of-snow/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structville.com/2022/03/how-to-apply-wind-load-on-roofs-of-building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hyperlink" Target="https://www.mathcad.com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handcalcs-module-in-python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vba.tzb-info.cz/ocelove-konstrukce/13589-ocelovy-konstrukcni-system-ved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8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4886-CC76-ECCD-AA3A-3EAE9246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stálé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1D22342-09D8-16E5-787C-A4D6DC4285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8619323"/>
                  </p:ext>
                </p:extLst>
              </p:nvPr>
            </p:nvGraphicFramePr>
            <p:xfrm>
              <a:off x="1912640" y="908720"/>
              <a:ext cx="8366720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2104">
                      <a:extLst>
                        <a:ext uri="{9D8B030D-6E8A-4147-A177-3AD203B41FA5}">
                          <a16:colId xmlns:a16="http://schemas.microsoft.com/office/drawing/2014/main" val="2350215754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3132350385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1012783131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3745706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Tíha</a:t>
                          </a:r>
                          <a:br>
                            <a:rPr lang="cs-CZ" dirty="0"/>
                          </a:br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kN</a:t>
                          </a:r>
                          <a:r>
                            <a:rPr lang="en-US" dirty="0"/>
                            <a:t>/m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Zat</a:t>
                          </a:r>
                          <a:r>
                            <a:rPr lang="cs-CZ" dirty="0" err="1"/>
                            <a:t>ěžovací</a:t>
                          </a:r>
                          <a:r>
                            <a:rPr lang="cs-CZ" dirty="0"/>
                            <a:t> šířka</a:t>
                          </a:r>
                        </a:p>
                        <a:p>
                          <a:pPr algn="ctr"/>
                          <a:r>
                            <a:rPr lang="en-US" dirty="0"/>
                            <a:t>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Liniové zatížení</a:t>
                          </a:r>
                        </a:p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kN</a:t>
                          </a:r>
                          <a:r>
                            <a:rPr lang="en-US" dirty="0"/>
                            <a:t>/m]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764700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Vaznice</a:t>
                          </a:r>
                          <a:endParaRPr 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613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Živičná krytina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r>
                            <a:rPr lang="cs-CZ" dirty="0"/>
                            <a:t>,</a:t>
                          </a:r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7852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Tepeln</a:t>
                          </a:r>
                          <a:r>
                            <a:rPr lang="cs-CZ" dirty="0"/>
                            <a:t>á izolace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1,44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320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Nosná část pláště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0,39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049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Odhad </a:t>
                          </a:r>
                          <a:r>
                            <a:rPr lang="cs-CZ" dirty="0" err="1"/>
                            <a:t>vl</a:t>
                          </a:r>
                          <a:r>
                            <a:rPr lang="cs-CZ" dirty="0"/>
                            <a:t>. tíhy vaznice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0,45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6458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2,58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4495259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Vazník</a:t>
                          </a:r>
                          <a:endParaRPr lang="en-US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615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Živičná krytina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r>
                            <a:rPr lang="cs-CZ" dirty="0"/>
                            <a:t>,</a:t>
                          </a:r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651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Tepeln</a:t>
                          </a:r>
                          <a:r>
                            <a:rPr lang="cs-CZ" dirty="0"/>
                            <a:t>á izolace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5,76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3123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Nosná část pláště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1,56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51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Odhad </a:t>
                          </a:r>
                          <a:r>
                            <a:rPr lang="cs-CZ" dirty="0" err="1"/>
                            <a:t>vl</a:t>
                          </a:r>
                          <a:r>
                            <a:rPr lang="cs-CZ" dirty="0"/>
                            <a:t>. tíhy vaznice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536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Odhad </a:t>
                          </a:r>
                          <a:r>
                            <a:rPr lang="cs-CZ" dirty="0" err="1"/>
                            <a:t>vl</a:t>
                          </a:r>
                          <a:r>
                            <a:rPr lang="cs-CZ" dirty="0"/>
                            <a:t>. tíhy vazníku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2,04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572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11,36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46295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1D22342-09D8-16E5-787C-A4D6DC4285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8619323"/>
                  </p:ext>
                </p:extLst>
              </p:nvPr>
            </p:nvGraphicFramePr>
            <p:xfrm>
              <a:off x="1912640" y="908720"/>
              <a:ext cx="8366720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2104">
                      <a:extLst>
                        <a:ext uri="{9D8B030D-6E8A-4147-A177-3AD203B41FA5}">
                          <a16:colId xmlns:a16="http://schemas.microsoft.com/office/drawing/2014/main" val="2350215754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3132350385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1012783131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3745706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Tíha</a:t>
                          </a:r>
                          <a:br>
                            <a:rPr lang="cs-CZ" dirty="0"/>
                          </a:br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kN</a:t>
                          </a:r>
                          <a:r>
                            <a:rPr lang="en-US" dirty="0"/>
                            <a:t>/m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Zat</a:t>
                          </a:r>
                          <a:r>
                            <a:rPr lang="cs-CZ" dirty="0" err="1"/>
                            <a:t>ěžovací</a:t>
                          </a:r>
                          <a:r>
                            <a:rPr lang="cs-CZ" dirty="0"/>
                            <a:t> šířka</a:t>
                          </a:r>
                        </a:p>
                        <a:p>
                          <a:pPr algn="ctr"/>
                          <a:r>
                            <a:rPr lang="en-US" dirty="0"/>
                            <a:t>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Liniové zatížení</a:t>
                          </a:r>
                        </a:p>
                        <a:p>
                          <a:pPr algn="ctr"/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kN</a:t>
                          </a:r>
                          <a:r>
                            <a:rPr lang="en-US" dirty="0"/>
                            <a:t>/m]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7647001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Vaznice</a:t>
                          </a:r>
                          <a:endParaRPr lang="en-US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613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Živičná krytina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r>
                            <a:rPr lang="cs-CZ" dirty="0"/>
                            <a:t>,</a:t>
                          </a:r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7852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Tepeln</a:t>
                          </a:r>
                          <a:r>
                            <a:rPr lang="cs-CZ" dirty="0"/>
                            <a:t>á izolace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1,44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320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Nosná část pláště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0,39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049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Odhad </a:t>
                          </a:r>
                          <a:r>
                            <a:rPr lang="cs-CZ" dirty="0" err="1"/>
                            <a:t>vl</a:t>
                          </a:r>
                          <a:r>
                            <a:rPr lang="cs-CZ" dirty="0"/>
                            <a:t>. tíhy vaznice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0,45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6458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73" t="-678689" r="-97668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2,58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4495259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Vazník</a:t>
                          </a:r>
                          <a:endParaRPr lang="en-US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615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Živičná krytina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r>
                            <a:rPr lang="cs-CZ" dirty="0"/>
                            <a:t>,</a:t>
                          </a:r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2651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Tepeln</a:t>
                          </a:r>
                          <a:r>
                            <a:rPr lang="cs-CZ" dirty="0"/>
                            <a:t>á izolace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5,76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3123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Nosná část pláště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1,56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51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Odhad </a:t>
                          </a:r>
                          <a:r>
                            <a:rPr lang="cs-CZ" dirty="0" err="1"/>
                            <a:t>vl</a:t>
                          </a:r>
                          <a:r>
                            <a:rPr lang="cs-CZ" dirty="0"/>
                            <a:t>. tíhy vaznice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1,8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536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Odhad </a:t>
                          </a:r>
                          <a:r>
                            <a:rPr lang="cs-CZ" dirty="0" err="1"/>
                            <a:t>vl</a:t>
                          </a:r>
                          <a:r>
                            <a:rPr lang="cs-CZ" dirty="0"/>
                            <a:t>. tíhy vazníku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2,04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572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373" t="-1377049" r="-9766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11,36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462959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5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1F08-E763-1431-740D-C021E88A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sněhem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71CAD5A-B630-9498-F119-E7679202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008" y="1569166"/>
            <a:ext cx="5576712" cy="37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7C2C1-C703-4E40-A33E-EC4CA5A93E88}"/>
              </a:ext>
            </a:extLst>
          </p:cNvPr>
          <p:cNvSpPr txBox="1"/>
          <p:nvPr/>
        </p:nvSpPr>
        <p:spPr>
          <a:xfrm>
            <a:off x="6387433" y="5818969"/>
            <a:ext cx="525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https://www.theprogress.com/news/two-houses-in-nakusp-collapse-under-snow-load/</a:t>
            </a:r>
            <a:r>
              <a:rPr lang="en-US" sz="1400" dirty="0"/>
              <a:t>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4F1604C-DDDA-76DD-5241-AD8E23BBB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769" y="1569166"/>
            <a:ext cx="5647556" cy="37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4BBB4-CFDA-9146-B44A-AD7A66813350}"/>
              </a:ext>
            </a:extLst>
          </p:cNvPr>
          <p:cNvSpPr txBox="1"/>
          <p:nvPr/>
        </p:nvSpPr>
        <p:spPr>
          <a:xfrm>
            <a:off x="609600" y="5829652"/>
            <a:ext cx="527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https://www.westerlynews.ca/news/another-nakusp-roof-collapses-under-weight-of-snow/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9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919C-BB65-A671-9D0C-3DBA4ED7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sněhem </a:t>
            </a:r>
            <a:r>
              <a:rPr lang="en-US" dirty="0"/>
              <a:t>(EN 1991-1-3)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A4AD8-4904-8F20-BE36-6A3A1DA9A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A4AD8-4904-8F20-BE36-6A3A1DA9A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544BE45-10E9-BBAF-6895-3E7ABA1576B8}"/>
              </a:ext>
            </a:extLst>
          </p:cNvPr>
          <p:cNvSpPr/>
          <p:nvPr/>
        </p:nvSpPr>
        <p:spPr>
          <a:xfrm>
            <a:off x="335360" y="3501008"/>
            <a:ext cx="2376263" cy="2016224"/>
          </a:xfrm>
          <a:prstGeom prst="wedgeRoundRectCallout">
            <a:avLst>
              <a:gd name="adj1" fmla="val 146482"/>
              <a:gd name="adj2" fmla="val -109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Tvarový koeficient</a:t>
            </a:r>
            <a:endParaRPr lang="en-US" dirty="0"/>
          </a:p>
          <a:p>
            <a:pPr algn="ctr"/>
            <a:r>
              <a:rPr lang="en-US" dirty="0"/>
              <a:t>[-]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6480F85-A0D9-395C-E45A-EC8A273592A9}"/>
              </a:ext>
            </a:extLst>
          </p:cNvPr>
          <p:cNvSpPr/>
          <p:nvPr/>
        </p:nvSpPr>
        <p:spPr>
          <a:xfrm>
            <a:off x="3935759" y="3501008"/>
            <a:ext cx="1926771" cy="2016224"/>
          </a:xfrm>
          <a:prstGeom prst="wedgeRoundRectCallout">
            <a:avLst>
              <a:gd name="adj1" fmla="val 59204"/>
              <a:gd name="adj2" fmla="val -113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Součinitel expozice</a:t>
            </a:r>
            <a:endParaRPr lang="en-US" dirty="0"/>
          </a:p>
          <a:p>
            <a:pPr algn="ctr"/>
            <a:r>
              <a:rPr lang="en-US" dirty="0"/>
              <a:t>[-]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4A2CD4D-F1B6-4D84-3AC5-A89061E40B9F}"/>
              </a:ext>
            </a:extLst>
          </p:cNvPr>
          <p:cNvSpPr/>
          <p:nvPr/>
        </p:nvSpPr>
        <p:spPr>
          <a:xfrm>
            <a:off x="6384032" y="3501008"/>
            <a:ext cx="1986354" cy="2016224"/>
          </a:xfrm>
          <a:prstGeom prst="wedgeRoundRectCallout">
            <a:avLst>
              <a:gd name="adj1" fmla="val -16852"/>
              <a:gd name="adj2" fmla="val -111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Tepelný součinitel</a:t>
            </a:r>
            <a:endParaRPr lang="en-US" dirty="0"/>
          </a:p>
          <a:p>
            <a:pPr algn="ctr"/>
            <a:r>
              <a:rPr lang="en-US" dirty="0"/>
              <a:t>[-]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9FCA4ED-4A7F-9A03-6C2D-64D3827E37EC}"/>
              </a:ext>
            </a:extLst>
          </p:cNvPr>
          <p:cNvSpPr/>
          <p:nvPr/>
        </p:nvSpPr>
        <p:spPr>
          <a:xfrm>
            <a:off x="8875585" y="3501008"/>
            <a:ext cx="2807550" cy="2016224"/>
          </a:xfrm>
          <a:prstGeom prst="wedgeRoundRectCallout">
            <a:avLst>
              <a:gd name="adj1" fmla="val -78880"/>
              <a:gd name="adj2" fmla="val -111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Charakteristické zatížení sněhem na zemi </a:t>
            </a:r>
            <a:br>
              <a:rPr lang="cs-CZ" dirty="0"/>
            </a:br>
            <a:r>
              <a:rPr lang="en-US" dirty="0"/>
              <a:t>[kN/m</a:t>
            </a:r>
            <a:r>
              <a:rPr lang="en-US" baseline="30000" dirty="0"/>
              <a:t>2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94629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0CDE-AB1B-BBF5-1420-3FC6BD23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Tvarový součinitel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8FF0F8-1B53-965C-C080-9CD76D3D2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1412776"/>
            <a:ext cx="4188674" cy="33609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3A6DC-23E7-7799-FC6D-9373B2F46775}"/>
              </a:ext>
            </a:extLst>
          </p:cNvPr>
          <p:cNvSpPr txBox="1"/>
          <p:nvPr/>
        </p:nvSpPr>
        <p:spPr>
          <a:xfrm>
            <a:off x="9120336" y="602128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 1991-1-3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23DE5-A24A-9ECC-4EA5-279319DD4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356" y="4196383"/>
            <a:ext cx="7248128" cy="1802207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C5A1A3AE-A74A-7BBF-77D4-28106DA6E88C}"/>
              </a:ext>
            </a:extLst>
          </p:cNvPr>
          <p:cNvSpPr/>
          <p:nvPr/>
        </p:nvSpPr>
        <p:spPr>
          <a:xfrm rot="8126830">
            <a:off x="5007538" y="2291319"/>
            <a:ext cx="2150257" cy="208873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4430E2A-14E5-255F-C9C6-C73FC6303CA0}"/>
              </a:ext>
            </a:extLst>
          </p:cNvPr>
          <p:cNvSpPr/>
          <p:nvPr/>
        </p:nvSpPr>
        <p:spPr>
          <a:xfrm>
            <a:off x="4773191" y="2878488"/>
            <a:ext cx="561399" cy="914400"/>
          </a:xfrm>
          <a:prstGeom prst="arc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EE396E-D45B-3665-1434-B77F3E7EC90D}"/>
              </a:ext>
            </a:extLst>
          </p:cNvPr>
          <p:cNvCxnSpPr>
            <a:cxnSpLocks/>
          </p:cNvCxnSpPr>
          <p:nvPr/>
        </p:nvCxnSpPr>
        <p:spPr>
          <a:xfrm>
            <a:off x="5053890" y="2878488"/>
            <a:ext cx="79341" cy="1534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559A3A-D2B7-DAB3-6525-A4C6C592AD46}"/>
              </a:ext>
            </a:extLst>
          </p:cNvPr>
          <p:cNvCxnSpPr>
            <a:cxnSpLocks/>
          </p:cNvCxnSpPr>
          <p:nvPr/>
        </p:nvCxnSpPr>
        <p:spPr>
          <a:xfrm flipV="1">
            <a:off x="5053890" y="2823537"/>
            <a:ext cx="151349" cy="549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603288-0D79-FCAC-7728-3DFD10D26259}"/>
              </a:ext>
            </a:extLst>
          </p:cNvPr>
          <p:cNvCxnSpPr>
            <a:cxnSpLocks/>
          </p:cNvCxnSpPr>
          <p:nvPr/>
        </p:nvCxnSpPr>
        <p:spPr>
          <a:xfrm>
            <a:off x="5205239" y="3201371"/>
            <a:ext cx="129351" cy="1343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046215-8AD8-E912-F6EC-126E5A59279A}"/>
              </a:ext>
            </a:extLst>
          </p:cNvPr>
          <p:cNvCxnSpPr>
            <a:cxnSpLocks/>
          </p:cNvCxnSpPr>
          <p:nvPr/>
        </p:nvCxnSpPr>
        <p:spPr>
          <a:xfrm flipV="1">
            <a:off x="5357639" y="3181619"/>
            <a:ext cx="63624" cy="1721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85E729-2AA3-5FA1-5E5C-0D7132636F20}"/>
                  </a:ext>
                </a:extLst>
              </p:cNvPr>
              <p:cNvSpPr txBox="1"/>
              <p:nvPr/>
            </p:nvSpPr>
            <p:spPr>
              <a:xfrm>
                <a:off x="5180392" y="2683096"/>
                <a:ext cx="5097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85E729-2AA3-5FA1-5E5C-0D7132636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92" y="2683096"/>
                <a:ext cx="5097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1AF533B-7CEF-CDF6-E4AA-264394BE42B2}"/>
              </a:ext>
            </a:extLst>
          </p:cNvPr>
          <p:cNvSpPr txBox="1"/>
          <p:nvPr/>
        </p:nvSpPr>
        <p:spPr>
          <a:xfrm>
            <a:off x="2855640" y="18202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Navátý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2628FC-62A0-AE9C-D39D-ED43BBC5A87B}"/>
              </a:ext>
            </a:extLst>
          </p:cNvPr>
          <p:cNvSpPr txBox="1"/>
          <p:nvPr/>
        </p:nvSpPr>
        <p:spPr>
          <a:xfrm>
            <a:off x="2761222" y="296635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Nenavátý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D3DAC9-5968-8255-8283-6BF01D67256C}"/>
              </a:ext>
            </a:extLst>
          </p:cNvPr>
          <p:cNvCxnSpPr>
            <a:cxnSpLocks/>
            <a:stCxn id="9" idx="4"/>
          </p:cNvCxnSpPr>
          <p:nvPr/>
        </p:nvCxnSpPr>
        <p:spPr>
          <a:xfrm flipV="1">
            <a:off x="4583831" y="2822844"/>
            <a:ext cx="1" cy="52289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F2AF21-382A-B5C5-C60A-CD9E210F7BC3}"/>
              </a:ext>
            </a:extLst>
          </p:cNvPr>
          <p:cNvCxnSpPr>
            <a:cxnSpLocks/>
          </p:cNvCxnSpPr>
          <p:nvPr/>
        </p:nvCxnSpPr>
        <p:spPr>
          <a:xfrm flipV="1">
            <a:off x="6096000" y="1313112"/>
            <a:ext cx="1" cy="52289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3BDEE3-372F-C448-B769-FB8D9C9167CF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595356" y="1268760"/>
            <a:ext cx="1500644" cy="155408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E3CF375-7AA0-C291-2A38-13327E1EE410}"/>
              </a:ext>
            </a:extLst>
          </p:cNvPr>
          <p:cNvCxnSpPr>
            <a:cxnSpLocks/>
          </p:cNvCxnSpPr>
          <p:nvPr/>
        </p:nvCxnSpPr>
        <p:spPr>
          <a:xfrm flipH="1">
            <a:off x="4799856" y="2607776"/>
            <a:ext cx="24979" cy="476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11876F-A51F-454D-0FAF-955FC38B0DE5}"/>
              </a:ext>
            </a:extLst>
          </p:cNvPr>
          <p:cNvCxnSpPr>
            <a:cxnSpLocks/>
          </p:cNvCxnSpPr>
          <p:nvPr/>
        </p:nvCxnSpPr>
        <p:spPr>
          <a:xfrm>
            <a:off x="5057721" y="2393674"/>
            <a:ext cx="0" cy="428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63E9FA-2573-83D6-3DA5-1ECA74FF8E6E}"/>
              </a:ext>
            </a:extLst>
          </p:cNvPr>
          <p:cNvCxnSpPr>
            <a:cxnSpLocks/>
          </p:cNvCxnSpPr>
          <p:nvPr/>
        </p:nvCxnSpPr>
        <p:spPr>
          <a:xfrm>
            <a:off x="5302253" y="2123760"/>
            <a:ext cx="0" cy="471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3B8C35-2CC8-380E-9110-97361C9B00A2}"/>
              </a:ext>
            </a:extLst>
          </p:cNvPr>
          <p:cNvCxnSpPr>
            <a:cxnSpLocks/>
          </p:cNvCxnSpPr>
          <p:nvPr/>
        </p:nvCxnSpPr>
        <p:spPr>
          <a:xfrm flipH="1">
            <a:off x="5577617" y="1854123"/>
            <a:ext cx="11982" cy="4611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6A8C76-6C04-B772-DA22-867406EA341E}"/>
              </a:ext>
            </a:extLst>
          </p:cNvPr>
          <p:cNvCxnSpPr>
            <a:cxnSpLocks/>
          </p:cNvCxnSpPr>
          <p:nvPr/>
        </p:nvCxnSpPr>
        <p:spPr>
          <a:xfrm>
            <a:off x="5848290" y="1574560"/>
            <a:ext cx="5148" cy="471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DA4970-3F0B-12B6-EA0E-7D771065BAF7}"/>
                  </a:ext>
                </a:extLst>
              </p:cNvPr>
              <p:cNvSpPr txBox="1"/>
              <p:nvPr/>
            </p:nvSpPr>
            <p:spPr>
              <a:xfrm>
                <a:off x="4749239" y="1850233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DA4970-3F0B-12B6-EA0E-7D771065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39" y="1850233"/>
                <a:ext cx="4774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653C5E-5830-6CF2-859A-BABAB7AF6759}"/>
                  </a:ext>
                </a:extLst>
              </p:cNvPr>
              <p:cNvSpPr txBox="1"/>
              <p:nvPr/>
            </p:nvSpPr>
            <p:spPr>
              <a:xfrm>
                <a:off x="7547945" y="1933168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653C5E-5830-6CF2-859A-BABAB7AF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945" y="1933168"/>
                <a:ext cx="482761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453E54DB-7E4D-0EB2-2762-446C34CF87CB}"/>
              </a:ext>
            </a:extLst>
          </p:cNvPr>
          <p:cNvSpPr/>
          <p:nvPr/>
        </p:nvSpPr>
        <p:spPr>
          <a:xfrm>
            <a:off x="4583831" y="3344532"/>
            <a:ext cx="4824537" cy="31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9FFF048-6025-2B30-5B77-7A9FF3EB4060}"/>
              </a:ext>
            </a:extLst>
          </p:cNvPr>
          <p:cNvCxnSpPr>
            <a:cxnSpLocks/>
          </p:cNvCxnSpPr>
          <p:nvPr/>
        </p:nvCxnSpPr>
        <p:spPr>
          <a:xfrm>
            <a:off x="7581502" y="2415282"/>
            <a:ext cx="0" cy="92806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53CE14-C011-4981-67E6-061D40193797}"/>
              </a:ext>
            </a:extLst>
          </p:cNvPr>
          <p:cNvCxnSpPr>
            <a:cxnSpLocks/>
          </p:cNvCxnSpPr>
          <p:nvPr/>
        </p:nvCxnSpPr>
        <p:spPr>
          <a:xfrm>
            <a:off x="7581502" y="2415282"/>
            <a:ext cx="1106786" cy="45565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8D4E0DD-6596-528C-26BC-E5996F17CB54}"/>
              </a:ext>
            </a:extLst>
          </p:cNvPr>
          <p:cNvCxnSpPr>
            <a:cxnSpLocks/>
          </p:cNvCxnSpPr>
          <p:nvPr/>
        </p:nvCxnSpPr>
        <p:spPr>
          <a:xfrm>
            <a:off x="8688288" y="2870932"/>
            <a:ext cx="720080" cy="75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7989F1-8A81-72B3-62F4-05C6577683CB}"/>
              </a:ext>
            </a:extLst>
          </p:cNvPr>
          <p:cNvCxnSpPr>
            <a:cxnSpLocks/>
          </p:cNvCxnSpPr>
          <p:nvPr/>
        </p:nvCxnSpPr>
        <p:spPr>
          <a:xfrm>
            <a:off x="9408368" y="2878488"/>
            <a:ext cx="0" cy="4736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5C7357E-E58A-B20D-AADE-47DFB9A0B38A}"/>
              </a:ext>
            </a:extLst>
          </p:cNvPr>
          <p:cNvCxnSpPr>
            <a:cxnSpLocks/>
          </p:cNvCxnSpPr>
          <p:nvPr/>
        </p:nvCxnSpPr>
        <p:spPr>
          <a:xfrm>
            <a:off x="7802053" y="2492896"/>
            <a:ext cx="0" cy="872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778276B-8EAC-3998-2A16-FAA06294135A}"/>
              </a:ext>
            </a:extLst>
          </p:cNvPr>
          <p:cNvCxnSpPr>
            <a:cxnSpLocks/>
          </p:cNvCxnSpPr>
          <p:nvPr/>
        </p:nvCxnSpPr>
        <p:spPr>
          <a:xfrm>
            <a:off x="8134895" y="2643107"/>
            <a:ext cx="0" cy="692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7081C63-3BCF-AC33-D10A-A80D767DD1E9}"/>
              </a:ext>
            </a:extLst>
          </p:cNvPr>
          <p:cNvCxnSpPr>
            <a:cxnSpLocks/>
          </p:cNvCxnSpPr>
          <p:nvPr/>
        </p:nvCxnSpPr>
        <p:spPr>
          <a:xfrm>
            <a:off x="8400256" y="2780928"/>
            <a:ext cx="0" cy="548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26CCABF-7864-8956-ED11-22F31AFD344A}"/>
              </a:ext>
            </a:extLst>
          </p:cNvPr>
          <p:cNvCxnSpPr>
            <a:cxnSpLocks/>
          </p:cNvCxnSpPr>
          <p:nvPr/>
        </p:nvCxnSpPr>
        <p:spPr>
          <a:xfrm>
            <a:off x="8672589" y="2915144"/>
            <a:ext cx="0" cy="428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288BD13-700E-F96A-F9B6-AB8689BED448}"/>
              </a:ext>
            </a:extLst>
          </p:cNvPr>
          <p:cNvCxnSpPr>
            <a:cxnSpLocks/>
          </p:cNvCxnSpPr>
          <p:nvPr/>
        </p:nvCxnSpPr>
        <p:spPr>
          <a:xfrm>
            <a:off x="8976320" y="2924944"/>
            <a:ext cx="0" cy="428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CA4447C-7A89-EB3C-92F0-FC7240B2E2BA}"/>
              </a:ext>
            </a:extLst>
          </p:cNvPr>
          <p:cNvCxnSpPr>
            <a:cxnSpLocks/>
          </p:cNvCxnSpPr>
          <p:nvPr/>
        </p:nvCxnSpPr>
        <p:spPr>
          <a:xfrm>
            <a:off x="9192344" y="2913424"/>
            <a:ext cx="0" cy="428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DA0F607-388E-1FA8-397C-69018612E80B}"/>
              </a:ext>
            </a:extLst>
          </p:cNvPr>
          <p:cNvCxnSpPr>
            <a:cxnSpLocks/>
          </p:cNvCxnSpPr>
          <p:nvPr/>
        </p:nvCxnSpPr>
        <p:spPr>
          <a:xfrm>
            <a:off x="7581502" y="3792888"/>
            <a:ext cx="1091087" cy="88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5D82832-03D1-D156-27C1-060E9C64D77B}"/>
                  </a:ext>
                </a:extLst>
              </p:cNvPr>
              <p:cNvSpPr txBox="1"/>
              <p:nvPr/>
            </p:nvSpPr>
            <p:spPr>
              <a:xfrm>
                <a:off x="7995718" y="3739182"/>
                <a:ext cx="415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5D82832-03D1-D156-27C1-060E9C64D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718" y="3739182"/>
                <a:ext cx="4156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883FDD-636D-501F-7C94-542AA196C987}"/>
                  </a:ext>
                </a:extLst>
              </p:cNvPr>
              <p:cNvSpPr txBox="1"/>
              <p:nvPr/>
            </p:nvSpPr>
            <p:spPr>
              <a:xfrm>
                <a:off x="9854456" y="2906173"/>
                <a:ext cx="19016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883FDD-636D-501F-7C94-542AA196C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456" y="2906173"/>
                <a:ext cx="190161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64F4D3-AF61-AF0A-8370-C279854B9BE8}"/>
              </a:ext>
            </a:extLst>
          </p:cNvPr>
          <p:cNvSpPr/>
          <p:nvPr/>
        </p:nvSpPr>
        <p:spPr>
          <a:xfrm>
            <a:off x="4727848" y="5184848"/>
            <a:ext cx="3672408" cy="360040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1B20-7A5B-C7CD-2619-92C407CF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Součinitele expozice a tepelný součinitel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D0B62E-56B4-1A15-F95F-ACB82EDB2D4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cs-CZ" dirty="0"/>
                  <a:t>Součinitel expozice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D0B62E-56B4-1A15-F95F-ACB82EDB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6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0668C7E-D820-A93B-2F9E-9952162267DF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09600" y="2174875"/>
              <a:ext cx="538638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8088">
                      <a:extLst>
                        <a:ext uri="{9D8B030D-6E8A-4147-A177-3AD203B41FA5}">
                          <a16:colId xmlns:a16="http://schemas.microsoft.com/office/drawing/2014/main" val="922409064"/>
                        </a:ext>
                      </a:extLst>
                    </a:gridCol>
                    <a:gridCol w="2708300">
                      <a:extLst>
                        <a:ext uri="{9D8B030D-6E8A-4147-A177-3AD203B41FA5}">
                          <a16:colId xmlns:a16="http://schemas.microsoft.com/office/drawing/2014/main" val="780423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Topography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390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Otevřená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4608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Normální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8682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Chráněná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2597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0668C7E-D820-A93B-2F9E-9952162267DF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310131750"/>
                  </p:ext>
                </p:extLst>
              </p:nvPr>
            </p:nvGraphicFramePr>
            <p:xfrm>
              <a:off x="609600" y="2174875"/>
              <a:ext cx="538638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8088">
                      <a:extLst>
                        <a:ext uri="{9D8B030D-6E8A-4147-A177-3AD203B41FA5}">
                          <a16:colId xmlns:a16="http://schemas.microsoft.com/office/drawing/2014/main" val="922409064"/>
                        </a:ext>
                      </a:extLst>
                    </a:gridCol>
                    <a:gridCol w="2708300">
                      <a:extLst>
                        <a:ext uri="{9D8B030D-6E8A-4147-A177-3AD203B41FA5}">
                          <a16:colId xmlns:a16="http://schemas.microsoft.com/office/drawing/2014/main" val="780423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Topography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50" t="-8197" r="-90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7390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Otevřená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4608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Normální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8682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Chráněná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2597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AFE548B-4F02-DBC9-7E4C-44E70CF87C33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cs-CZ" dirty="0"/>
                  <a:t>Tepelný součinitel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AFE548B-4F02-DBC9-7E4C-44E70CF87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4"/>
                <a:stretch>
                  <a:fillRect l="-33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F02488-6F22-BB63-0EEF-4BB7D731FDC5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cs-CZ" dirty="0"/>
                  <a:t>Tepelná propustnost </a:t>
                </a:r>
                <a:r>
                  <a:rPr lang="en-US" dirty="0"/>
                  <a:t>&gt; 1 W/m</a:t>
                </a:r>
                <a:r>
                  <a:rPr lang="en-US" baseline="30000" dirty="0"/>
                  <a:t>2</a:t>
                </a:r>
                <a:r>
                  <a:rPr lang="en-US" dirty="0"/>
                  <a:t>K</a:t>
                </a:r>
                <a:br>
                  <a:rPr lang="cs-CZ" dirty="0"/>
                </a:br>
                <a:r>
                  <a:rPr lang="cs-CZ" dirty="0"/>
                  <a:t>Sníh taje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endParaRPr lang="en-US" dirty="0"/>
              </a:p>
              <a:p>
                <a:r>
                  <a:rPr lang="cs-CZ" dirty="0"/>
                  <a:t>Ostatní případy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F02488-6F22-BB63-0EEF-4BB7D731F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5"/>
                <a:stretch>
                  <a:fillRect l="-1018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B2F30-A855-5EC1-D1C3-335A69FFEA95}"/>
              </a:ext>
            </a:extLst>
          </p:cNvPr>
          <p:cNvSpPr/>
          <p:nvPr/>
        </p:nvSpPr>
        <p:spPr>
          <a:xfrm>
            <a:off x="1343472" y="2924944"/>
            <a:ext cx="3672408" cy="360040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5D8F8B-F98D-2855-87FE-EC54D4ED89A4}"/>
              </a:ext>
            </a:extLst>
          </p:cNvPr>
          <p:cNvSpPr/>
          <p:nvPr/>
        </p:nvSpPr>
        <p:spPr>
          <a:xfrm>
            <a:off x="6192839" y="3196246"/>
            <a:ext cx="3672408" cy="360040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08EF-6745-3429-5774-4CFD0EF6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sněhem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7586B4-B4A8-CE72-2DCF-57AB60810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38996"/>
            <a:ext cx="10972800" cy="3932484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DC97BB-479C-6A88-CEF8-F1A6DFB64C5D}"/>
              </a:ext>
            </a:extLst>
          </p:cNvPr>
          <p:cNvSpPr/>
          <p:nvPr/>
        </p:nvSpPr>
        <p:spPr>
          <a:xfrm>
            <a:off x="6312024" y="1847664"/>
            <a:ext cx="4680520" cy="501216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8C1E-32D3-C7D6-6913-58496EFB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větrem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089DC-519C-2A20-F512-CA1FAC4F917C}"/>
              </a:ext>
            </a:extLst>
          </p:cNvPr>
          <p:cNvSpPr txBox="1"/>
          <p:nvPr/>
        </p:nvSpPr>
        <p:spPr>
          <a:xfrm>
            <a:off x="4007768" y="6126164"/>
            <a:ext cx="7518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https://structville.com/2022/03/how-to-apply-wind-load-on-roofs-of-buildings.html</a:t>
            </a:r>
            <a:r>
              <a:rPr lang="en-US" sz="1600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88CBE1-E11B-F433-3880-CC4005933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604963"/>
            <a:ext cx="7620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9D5DB-38EF-D669-C93B-510FB6D07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40768"/>
                <a:ext cx="10972800" cy="4641379"/>
              </a:xfrm>
            </p:spPr>
            <p:txBody>
              <a:bodyPr/>
              <a:lstStyle/>
              <a:p>
                <a:r>
                  <a:rPr lang="cs-CZ" sz="2400" b="0" dirty="0"/>
                  <a:t>Vnější tlak větru</a:t>
                </a:r>
                <a:r>
                  <a:rPr lang="en-US" sz="2400" b="0" dirty="0"/>
                  <a:t>:</a:t>
                </a:r>
                <a:r>
                  <a:rPr lang="cs-CZ" sz="2400" b="0" dirty="0"/>
                  <a:t>	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</m:oMath>
                </a14:m>
                <a:r>
                  <a:rPr lang="en-US" sz="2400" dirty="0"/>
                  <a:t>	[N/m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]</a:t>
                </a:r>
              </a:p>
              <a:p>
                <a:r>
                  <a:rPr lang="cs-CZ" sz="2400" dirty="0"/>
                  <a:t>Vnitřní tlak větru</a:t>
                </a:r>
                <a:r>
                  <a:rPr lang="en-US" sz="2400" b="0" dirty="0"/>
                  <a:t>:</a:t>
                </a:r>
                <a:r>
                  <a:rPr lang="cs-CZ" sz="2400" b="0" dirty="0"/>
                  <a:t>	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en-US" sz="2400" dirty="0"/>
                  <a:t>	[N/m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]</a:t>
                </a:r>
              </a:p>
              <a:p>
                <a:r>
                  <a:rPr lang="cs-CZ" sz="2400" dirty="0"/>
                  <a:t>Základní rychlost větru: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𝑠𝑒𝑎𝑠𝑜𝑛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sz="2400" dirty="0"/>
                  <a:t> 	[m/s]</a:t>
                </a:r>
              </a:p>
              <a:p>
                <a:r>
                  <a:rPr lang="cs-CZ" sz="2400" dirty="0"/>
                  <a:t>Střední rychlost větru</a:t>
                </a:r>
                <a:r>
                  <a:rPr lang="en-US" sz="2400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	[m/s]</a:t>
                </a:r>
              </a:p>
              <a:p>
                <a:r>
                  <a:rPr lang="cs-CZ" sz="2400" dirty="0"/>
                  <a:t>Součinitel drsnosti</a:t>
                </a:r>
                <a:r>
                  <a:rPr lang="en-US" sz="2400" dirty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r>
                  <a:rPr lang="cs-CZ" sz="2400" dirty="0"/>
                  <a:t>Součinitel terénu</a:t>
                </a:r>
                <a:r>
                  <a:rPr lang="en-US" sz="2400" dirty="0"/>
                  <a:t>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=0.19⋅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cs-CZ" sz="2400" dirty="0"/>
                  <a:t>Intenzita turbulence</a:t>
                </a:r>
                <a:r>
                  <a:rPr lang="en-US" sz="2400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2400" dirty="0"/>
              </a:p>
              <a:p>
                <a:r>
                  <a:rPr lang="cs-CZ" sz="2400" dirty="0"/>
                  <a:t>Maximální dynamický tlak</a:t>
                </a:r>
                <a:r>
                  <a:rPr lang="en-US" sz="2400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1+7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9D5DB-38EF-D669-C93B-510FB6D07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40768"/>
                <a:ext cx="10972800" cy="4641379"/>
              </a:xfrm>
              <a:blipFill>
                <a:blip r:embed="rId2"/>
                <a:stretch>
                  <a:fillRect l="-833" t="-1051" b="-10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E20F9546-886C-278D-B4AE-D14A161F2309}"/>
                  </a:ext>
                </a:extLst>
              </p:cNvPr>
              <p:cNvSpPr/>
              <p:nvPr/>
            </p:nvSpPr>
            <p:spPr>
              <a:xfrm>
                <a:off x="7248128" y="4386761"/>
                <a:ext cx="2448272" cy="716597"/>
              </a:xfrm>
              <a:prstGeom prst="wedgeRoundRectCallout">
                <a:avLst>
                  <a:gd name="adj1" fmla="val -88034"/>
                  <a:gd name="adj2" fmla="val 37460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1800" dirty="0"/>
                  <a:t>Součinitel turbulence</a:t>
                </a:r>
                <a:r>
                  <a:rPr lang="en-US" sz="18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E20F9546-886C-278D-B4AE-D14A161F2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4386761"/>
                <a:ext cx="2448272" cy="716597"/>
              </a:xfrm>
              <a:prstGeom prst="wedgeRoundRectCallout">
                <a:avLst>
                  <a:gd name="adj1" fmla="val -88034"/>
                  <a:gd name="adj2" fmla="val 3746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8E3B79C-F81F-3A52-B9E5-28F54E9C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větrem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6E77E06-61B5-C788-6CB9-A36DFECD9C5B}"/>
                  </a:ext>
                </a:extLst>
              </p:cNvPr>
              <p:cNvSpPr/>
              <p:nvPr/>
            </p:nvSpPr>
            <p:spPr>
              <a:xfrm>
                <a:off x="9192344" y="3216458"/>
                <a:ext cx="2304256" cy="1008112"/>
              </a:xfrm>
              <a:prstGeom prst="wedgeRoundRectCallout">
                <a:avLst>
                  <a:gd name="adj1" fmla="val -176910"/>
                  <a:gd name="adj2" fmla="val -49385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1800" dirty="0"/>
                  <a:t>Součinitel orografie</a:t>
                </a:r>
                <a:r>
                  <a:rPr lang="en-US" sz="18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(Annex A)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6E77E06-61B5-C788-6CB9-A36DFECD9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4" y="3216458"/>
                <a:ext cx="2304256" cy="1008112"/>
              </a:xfrm>
              <a:prstGeom prst="wedgeRoundRectCallout">
                <a:avLst>
                  <a:gd name="adj1" fmla="val -176910"/>
                  <a:gd name="adj2" fmla="val -49385"/>
                  <a:gd name="adj3" fmla="val 16667"/>
                </a:avLst>
              </a:prstGeom>
              <a:blipFill>
                <a:blip r:embed="rId4"/>
                <a:stretch>
                  <a:fillRect b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BC98966A-82C4-341A-09A8-C37B633C108A}"/>
                  </a:ext>
                </a:extLst>
              </p:cNvPr>
              <p:cNvSpPr/>
              <p:nvPr/>
            </p:nvSpPr>
            <p:spPr>
              <a:xfrm>
                <a:off x="9840416" y="4797151"/>
                <a:ext cx="2232248" cy="716597"/>
              </a:xfrm>
              <a:prstGeom prst="wedgeRoundRectCallout">
                <a:avLst>
                  <a:gd name="adj1" fmla="val -130666"/>
                  <a:gd name="adj2" fmla="val 90340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Hustota vzduchu</a:t>
                </a:r>
                <a:r>
                  <a:rPr lang="en-US" sz="1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=1.25</m:t>
                    </m:r>
                  </m:oMath>
                </a14:m>
                <a:r>
                  <a:rPr lang="en-US" dirty="0"/>
                  <a:t> kg/m</a:t>
                </a:r>
                <a:r>
                  <a:rPr lang="en-US" baseline="30000" dirty="0"/>
                  <a:t>3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BC98966A-82C4-341A-09A8-C37B633C1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6" y="4797151"/>
                <a:ext cx="2232248" cy="716597"/>
              </a:xfrm>
              <a:prstGeom prst="wedgeRoundRectCallout">
                <a:avLst>
                  <a:gd name="adj1" fmla="val -130666"/>
                  <a:gd name="adj2" fmla="val 9034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3">
                <a:extLst>
                  <a:ext uri="{FF2B5EF4-FFF2-40B4-BE49-F238E27FC236}">
                    <a16:creationId xmlns:a16="http://schemas.microsoft.com/office/drawing/2014/main" id="{B6E77E06-61B5-C788-6CB9-A36DFECD9C5B}"/>
                  </a:ext>
                </a:extLst>
              </p:cNvPr>
              <p:cNvSpPr/>
              <p:nvPr/>
            </p:nvSpPr>
            <p:spPr>
              <a:xfrm>
                <a:off x="8616280" y="1556790"/>
                <a:ext cx="2088232" cy="651715"/>
              </a:xfrm>
              <a:prstGeom prst="wedgeRoundRectCallout">
                <a:avLst>
                  <a:gd name="adj1" fmla="val -144287"/>
                  <a:gd name="adj2" fmla="val 75626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𝑠𝑒𝑎𝑠𝑜𝑛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with Corners Rounded 3">
                <a:extLst>
                  <a:ext uri="{FF2B5EF4-FFF2-40B4-BE49-F238E27FC236}">
                    <a16:creationId xmlns:a16="http://schemas.microsoft.com/office/drawing/2014/main" id="{B6E77E06-61B5-C788-6CB9-A36DFECD9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1556790"/>
                <a:ext cx="2088232" cy="651715"/>
              </a:xfrm>
              <a:prstGeom prst="wedgeRoundRectCallout">
                <a:avLst>
                  <a:gd name="adj1" fmla="val -144287"/>
                  <a:gd name="adj2" fmla="val 7562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32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E372-D2A8-0E9D-BB46-4B974761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větrem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7AC80-89F6-16FB-CB42-4821FCDC1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5840" y="5229200"/>
                <a:ext cx="3254152" cy="4353347"/>
              </a:xfrm>
            </p:spPr>
            <p:txBody>
              <a:bodyPr/>
              <a:lstStyle/>
              <a:p>
                <a:r>
                  <a:rPr lang="cs-CZ" dirty="0"/>
                  <a:t>Referenční výška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sz="1600" dirty="0"/>
                  <a:t>EN 1991-1-4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7AC80-89F6-16FB-CB42-4821FCDC1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5840" y="5229200"/>
                <a:ext cx="3254152" cy="4353347"/>
              </a:xfrm>
              <a:blipFill>
                <a:blip r:embed="rId2"/>
                <a:stretch>
                  <a:fillRect l="-393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3D9FC7-2E13-E1D3-CA78-DE891B3711C6}"/>
              </a:ext>
            </a:extLst>
          </p:cNvPr>
          <p:cNvSpPr txBox="1">
            <a:spLocks/>
          </p:cNvSpPr>
          <p:nvPr/>
        </p:nvSpPr>
        <p:spPr>
          <a:xfrm>
            <a:off x="6096000" y="1484785"/>
            <a:ext cx="54864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21ABDDA-A5CD-686D-1BA2-AE3F298939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91944" y="1469622"/>
              <a:ext cx="5954832" cy="3168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3021">
                      <a:extLst>
                        <a:ext uri="{9D8B030D-6E8A-4147-A177-3AD203B41FA5}">
                          <a16:colId xmlns:a16="http://schemas.microsoft.com/office/drawing/2014/main" val="1729236403"/>
                        </a:ext>
                      </a:extLst>
                    </a:gridCol>
                    <a:gridCol w="3069387">
                      <a:extLst>
                        <a:ext uri="{9D8B030D-6E8A-4147-A177-3AD203B41FA5}">
                          <a16:colId xmlns:a16="http://schemas.microsoft.com/office/drawing/2014/main" val="285105254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657879643"/>
                        </a:ext>
                      </a:extLst>
                    </a:gridCol>
                    <a:gridCol w="1130296">
                      <a:extLst>
                        <a:ext uri="{9D8B030D-6E8A-4147-A177-3AD203B41FA5}">
                          <a16:colId xmlns:a16="http://schemas.microsoft.com/office/drawing/2014/main" val="3554307234"/>
                        </a:ext>
                      </a:extLst>
                    </a:gridCol>
                  </a:tblGrid>
                  <a:tr h="49823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Kategorie terénu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𝐦𝐢𝐧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[m]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3826627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Moře, pobřeží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0068998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Jezera, žádné překážky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3842922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Izolované překážky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0365615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III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Předměstí, vesnice, les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0972356"/>
                      </a:ext>
                    </a:extLst>
                  </a:tr>
                  <a:tr h="67715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Město </a:t>
                          </a:r>
                          <a:r>
                            <a:rPr lang="en-US" dirty="0"/>
                            <a:t>– </a:t>
                          </a:r>
                          <a:r>
                            <a:rPr lang="cs-CZ" dirty="0"/>
                            <a:t>budovy s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h </a:t>
                          </a:r>
                          <a:r>
                            <a:rPr lang="en-US" dirty="0"/>
                            <a:t>&gt; 15 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7162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21ABDDA-A5CD-686D-1BA2-AE3F298939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591350"/>
                  </p:ext>
                </p:extLst>
              </p:nvPr>
            </p:nvGraphicFramePr>
            <p:xfrm>
              <a:off x="5591944" y="1469622"/>
              <a:ext cx="5954832" cy="31683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3021">
                      <a:extLst>
                        <a:ext uri="{9D8B030D-6E8A-4147-A177-3AD203B41FA5}">
                          <a16:colId xmlns:a16="http://schemas.microsoft.com/office/drawing/2014/main" val="1729236403"/>
                        </a:ext>
                      </a:extLst>
                    </a:gridCol>
                    <a:gridCol w="3069387">
                      <a:extLst>
                        <a:ext uri="{9D8B030D-6E8A-4147-A177-3AD203B41FA5}">
                          <a16:colId xmlns:a16="http://schemas.microsoft.com/office/drawing/2014/main" val="285105254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657879643"/>
                        </a:ext>
                      </a:extLst>
                    </a:gridCol>
                    <a:gridCol w="1130296">
                      <a:extLst>
                        <a:ext uri="{9D8B030D-6E8A-4147-A177-3AD203B41FA5}">
                          <a16:colId xmlns:a16="http://schemas.microsoft.com/office/drawing/2014/main" val="3554307234"/>
                        </a:ext>
                      </a:extLst>
                    </a:gridCol>
                  </a:tblGrid>
                  <a:tr h="49823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Kategorie terénu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9577" t="-6098" r="-100529" b="-5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6344" t="-6098" r="-2151" b="-5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826627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Moře, pobřeží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0068998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Jezera, žádné překážky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3842922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Izolované překážky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0365615"/>
                      </a:ext>
                    </a:extLst>
                  </a:tr>
                  <a:tr h="498239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III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Předměstí, vesnice, les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0972356"/>
                      </a:ext>
                    </a:extLst>
                  </a:tr>
                  <a:tr h="677158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IV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Město </a:t>
                          </a:r>
                          <a:r>
                            <a:rPr lang="en-US" dirty="0"/>
                            <a:t>– </a:t>
                          </a:r>
                          <a:r>
                            <a:rPr lang="cs-CZ" dirty="0"/>
                            <a:t>budovy s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h </a:t>
                          </a:r>
                          <a:r>
                            <a:rPr lang="en-US" dirty="0"/>
                            <a:t>&gt; 15 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71623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7E80856-FC8F-CEAA-FEE5-28F259DA3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24" y="1148731"/>
            <a:ext cx="3722583" cy="51633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9F480D-0B79-8521-DCD0-A1099C9AE380}"/>
              </a:ext>
            </a:extLst>
          </p:cNvPr>
          <p:cNvSpPr/>
          <p:nvPr/>
        </p:nvSpPr>
        <p:spPr>
          <a:xfrm>
            <a:off x="5608324" y="2996952"/>
            <a:ext cx="5888275" cy="1008112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1C3ED7-2BC8-F036-421C-339C929CDB1B}"/>
              </a:ext>
            </a:extLst>
          </p:cNvPr>
          <p:cNvSpPr/>
          <p:nvPr/>
        </p:nvSpPr>
        <p:spPr>
          <a:xfrm>
            <a:off x="645224" y="1016733"/>
            <a:ext cx="3672408" cy="1126120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925E-F41E-9BEE-2E41-AFD99ED0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větrem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2793E-C9AB-065A-189E-A8A11975F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84784"/>
            <a:ext cx="5632508" cy="464185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AABEFF-556A-B5FB-ED81-169F52D961FE}"/>
              </a:ext>
            </a:extLst>
          </p:cNvPr>
          <p:cNvSpPr/>
          <p:nvPr/>
        </p:nvSpPr>
        <p:spPr>
          <a:xfrm>
            <a:off x="609600" y="2997423"/>
            <a:ext cx="5632508" cy="360040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39D62-F2D6-C815-AA2B-46EF7267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2060848"/>
            <a:ext cx="5038869" cy="36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EB6A-811F-A748-CCB2-D6C02E51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větrem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0117A-FC3A-6FDB-0991-135D390D7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44824"/>
            <a:ext cx="7128792" cy="4351132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5621E6-A699-5BB0-217B-9AFFA106DDD9}"/>
              </a:ext>
            </a:extLst>
          </p:cNvPr>
          <p:cNvSpPr/>
          <p:nvPr/>
        </p:nvSpPr>
        <p:spPr>
          <a:xfrm>
            <a:off x="695400" y="4329099"/>
            <a:ext cx="6840760" cy="360040"/>
          </a:xfrm>
          <a:prstGeom prst="round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38120-EFAB-46CA-A8A2-570549BA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20" y="3172388"/>
            <a:ext cx="4200192" cy="26734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3DAF88-CD4E-4BBE-2BCF-29DDF4FBE3CB}"/>
              </a:ext>
            </a:extLst>
          </p:cNvPr>
          <p:cNvSpPr/>
          <p:nvPr/>
        </p:nvSpPr>
        <p:spPr>
          <a:xfrm>
            <a:off x="4727848" y="4329099"/>
            <a:ext cx="576064" cy="360040"/>
          </a:xfrm>
          <a:prstGeom prst="roundRect">
            <a:avLst/>
          </a:prstGeom>
          <a:noFill/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AC544E-D736-B625-A38C-4D332597F75A}"/>
              </a:ext>
            </a:extLst>
          </p:cNvPr>
          <p:cNvSpPr/>
          <p:nvPr/>
        </p:nvSpPr>
        <p:spPr>
          <a:xfrm>
            <a:off x="9480376" y="3248980"/>
            <a:ext cx="576064" cy="1764196"/>
          </a:xfrm>
          <a:prstGeom prst="roundRect">
            <a:avLst/>
          </a:prstGeom>
          <a:noFill/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Zatížení: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stálé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sněhem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větrem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Nákres s kótami: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půdorys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řez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1112A-4F63-8564-9A7E-1E5F8CD7F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03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61F9-8E1A-108B-560A-9623F4BC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Statický výpočet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86CA-8591-DB51-F5FA-C6C0DB9E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613447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Archivuje se desítky 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Hodně obrázků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Jasné, přehledné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průřezu, geometrie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Na jaké síly posuzuji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Posudek, využití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CCA177-7335-C31D-817A-24A7D07A14CD}"/>
              </a:ext>
            </a:extLst>
          </p:cNvPr>
          <p:cNvSpPr/>
          <p:nvPr/>
        </p:nvSpPr>
        <p:spPr>
          <a:xfrm>
            <a:off x="7320136" y="1484784"/>
            <a:ext cx="3168352" cy="46805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B67C6F-882D-C9F0-6989-84DA3041D2DB}"/>
              </a:ext>
            </a:extLst>
          </p:cNvPr>
          <p:cNvCxnSpPr>
            <a:cxnSpLocks/>
          </p:cNvCxnSpPr>
          <p:nvPr/>
        </p:nvCxnSpPr>
        <p:spPr>
          <a:xfrm>
            <a:off x="8112224" y="1700808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92B683-329E-BA4C-1489-7A2AAD3D0DEB}"/>
              </a:ext>
            </a:extLst>
          </p:cNvPr>
          <p:cNvCxnSpPr>
            <a:cxnSpLocks/>
          </p:cNvCxnSpPr>
          <p:nvPr/>
        </p:nvCxnSpPr>
        <p:spPr>
          <a:xfrm>
            <a:off x="7320136" y="1700808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5EBD3CF-05EB-2569-1BA3-0E2CD991A06F}"/>
              </a:ext>
            </a:extLst>
          </p:cNvPr>
          <p:cNvSpPr/>
          <p:nvPr/>
        </p:nvSpPr>
        <p:spPr>
          <a:xfrm>
            <a:off x="11036280" y="5085184"/>
            <a:ext cx="914400" cy="684656"/>
          </a:xfrm>
          <a:prstGeom prst="wedgeRoundRectCallout">
            <a:avLst>
              <a:gd name="adj1" fmla="val -122833"/>
              <a:gd name="adj2" fmla="val 893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Číslo strany</a:t>
            </a:r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A1EDF13-0583-9F63-83E7-BDF6F21CD146}"/>
              </a:ext>
            </a:extLst>
          </p:cNvPr>
          <p:cNvSpPr/>
          <p:nvPr/>
        </p:nvSpPr>
        <p:spPr>
          <a:xfrm>
            <a:off x="10668000" y="692116"/>
            <a:ext cx="1116632" cy="396044"/>
          </a:xfrm>
          <a:prstGeom prst="wedgeRoundRectCallout">
            <a:avLst>
              <a:gd name="adj1" fmla="val -96628"/>
              <a:gd name="adj2" fmla="val 1763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Jméno</a:t>
            </a:r>
            <a:endParaRPr lang="en-US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7264848-4A44-6D78-37E7-B045B6D316C2}"/>
              </a:ext>
            </a:extLst>
          </p:cNvPr>
          <p:cNvSpPr/>
          <p:nvPr/>
        </p:nvSpPr>
        <p:spPr>
          <a:xfrm>
            <a:off x="8256240" y="872716"/>
            <a:ext cx="1116632" cy="396044"/>
          </a:xfrm>
          <a:prstGeom prst="wedgeRoundRectCallout">
            <a:avLst>
              <a:gd name="adj1" fmla="val -93352"/>
              <a:gd name="adj2" fmla="val 13481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Kapitola</a:t>
            </a:r>
            <a:endParaRPr lang="en-US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B0C96F7-77C2-0738-8675-D2E1BE152E24}"/>
              </a:ext>
            </a:extLst>
          </p:cNvPr>
          <p:cNvSpPr/>
          <p:nvPr/>
        </p:nvSpPr>
        <p:spPr>
          <a:xfrm>
            <a:off x="5901336" y="4581128"/>
            <a:ext cx="1116632" cy="396044"/>
          </a:xfrm>
          <a:prstGeom prst="wedgeRoundRectCallout">
            <a:avLst>
              <a:gd name="adj1" fmla="val 108914"/>
              <a:gd name="adj2" fmla="val -2207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Obrázky</a:t>
            </a:r>
            <a:endParaRPr lang="en-US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906BF82-4B0D-02A7-7272-816E6D16B17A}"/>
              </a:ext>
            </a:extLst>
          </p:cNvPr>
          <p:cNvSpPr/>
          <p:nvPr/>
        </p:nvSpPr>
        <p:spPr>
          <a:xfrm>
            <a:off x="10722260" y="2690628"/>
            <a:ext cx="1228420" cy="994122"/>
          </a:xfrm>
          <a:prstGeom prst="wedgeRoundRectCallout">
            <a:avLst>
              <a:gd name="adj1" fmla="val -134598"/>
              <a:gd name="adj2" fmla="val 749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Texty, návrhy a posudky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3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61F9-8E1A-108B-560A-9623F4BC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Budu akceptovat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86CA-8591-DB51-F5FA-C6C0DB9E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613447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Využití 50–100%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 přehledné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Víte, co jste napsali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Statické výpočty a výkres ve složce se jménem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4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61F9-8E1A-108B-560A-9623F4BC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86CA-8591-DB51-F5FA-C6C0DB9E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613447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Už máme počítače: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Automatizace!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Excel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 err="1">
                <a:hlinkClick r:id="rId2"/>
              </a:rPr>
              <a:t>MathCAD</a:t>
            </a: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Python in VS </a:t>
            </a:r>
            <a:r>
              <a:rPr lang="cs-CZ" dirty="0" err="1">
                <a:hlinkClick r:id="rId3"/>
              </a:rPr>
              <a:t>Code</a:t>
            </a: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 err="1">
                <a:hlinkClick r:id="rId4"/>
              </a:rPr>
              <a:t>Handcalcs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1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76E90-42B7-BD24-7BCB-FB86A790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15" y="0"/>
            <a:ext cx="10255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6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F8FB1-1951-B6C3-ABBF-FCBB64D5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3" y="0"/>
            <a:ext cx="11624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C750-7EA2-41A5-7F41-9813C7DC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Nosná konstrukce haly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E21A91-CF47-506A-F53C-B51FD9684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33" y="1484313"/>
            <a:ext cx="6189133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2DE53-9813-886F-C832-63D5B5F8C293}"/>
              </a:ext>
            </a:extLst>
          </p:cNvPr>
          <p:cNvSpPr txBox="1"/>
          <p:nvPr/>
        </p:nvSpPr>
        <p:spPr>
          <a:xfrm>
            <a:off x="9480377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https://stavba.tzb-info.cz/ocelove-konstrukce/13589-ocelovy-konstrukcni-system-vede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341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898C-23C7-2759-D5F3-29652773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BOA008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4315F-5DC4-E31B-5B93-51999780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Dispoziční řešení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Střešní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Vazníky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cs-CZ" dirty="0"/>
              <a:t>Ztužidla</a:t>
            </a:r>
            <a:r>
              <a:rPr lang="en-US" dirty="0"/>
              <a:t>)</a:t>
            </a: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Vybrané spoje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Jeřábová dráha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Sloupy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Výkres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3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5D7E-7D57-327E-3E8F-966EFF65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cvičení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81B5-A92A-F949-8223-EDF2716D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geometrie haly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Výpočet zatížení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3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>
            <a:extLst>
              <a:ext uri="{FF2B5EF4-FFF2-40B4-BE49-F238E27FC236}">
                <a16:creationId xmlns:a16="http://schemas.microsoft.com/office/drawing/2014/main" id="{6F004939-F20C-D518-9128-077549B03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4"/>
          <a:stretch/>
        </p:blipFill>
        <p:spPr>
          <a:xfrm>
            <a:off x="106922" y="282741"/>
            <a:ext cx="7933294" cy="6292517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91F42381-2553-D00B-E509-FD7436081812}"/>
              </a:ext>
            </a:extLst>
          </p:cNvPr>
          <p:cNvSpPr txBox="1">
            <a:spLocks/>
          </p:cNvSpPr>
          <p:nvPr/>
        </p:nvSpPr>
        <p:spPr>
          <a:xfrm>
            <a:off x="4130842" y="6561221"/>
            <a:ext cx="7797806" cy="352926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dirty="0"/>
              <a:t>Obr. Převzat z :Pavel Marek a kol.: Kovové konstrukce pozemních staveb, SNTL Praha 1985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3FC13429-171D-3F9E-7063-1B25D5A0662E}"/>
              </a:ext>
            </a:extLst>
          </p:cNvPr>
          <p:cNvSpPr txBox="1">
            <a:spLocks/>
          </p:cNvSpPr>
          <p:nvPr/>
        </p:nvSpPr>
        <p:spPr>
          <a:xfrm>
            <a:off x="457672" y="168441"/>
            <a:ext cx="3160294" cy="175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>
                <a:solidFill>
                  <a:schemeClr val="accent5">
                    <a:lumMod val="75000"/>
                  </a:schemeClr>
                </a:solidFill>
              </a:rPr>
              <a:t>Ne každá hala musí nutně obsahovat všechny uvedené prvky. Záleží na konstrukčním a statickém uspořádaní jednotlivých součástí haly. Také tvar, počet a uspořádání uvedených prvků může být různý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06ADF4F-7F61-88F0-0BB1-551B5F0D5190}"/>
              </a:ext>
            </a:extLst>
          </p:cNvPr>
          <p:cNvSpPr txBox="1">
            <a:spLocks/>
          </p:cNvSpPr>
          <p:nvPr/>
        </p:nvSpPr>
        <p:spPr>
          <a:xfrm>
            <a:off x="8040216" y="168440"/>
            <a:ext cx="4095636" cy="639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VAZNICE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VRCHOLOVÉ PODÉLNÉ ZTUŽIDLO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KRAJNÍ PODÉLNÉ ZTUŽIDLO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PŘÍČNÉ ZTUŽIDLO –DIAGONÁLY STŘEŠNÍ ČÁSTI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PŘÍDAVNÝ PÁS PŘÍČNÉHO ZTUŽIDLA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OKAPOVÉ ZTUŽIDLO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VAZNÍK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PŘÍČNÉ STŘEŠNÍ ZTUŽIDLO PŘI ČELNÍ STĚNĚ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HLAVNÍ NOSNÍK JEŘÁBOVÉ DRÁHY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VODOROVNÝ VÝZTUŽNÝ NOSNÍK JEŘÁBOVÉ DRÁHY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HLAVNÍ NOSNÝ SLOUP BUDOVY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PŘEDSAZENÝ SLOUPEK PODÉLNÉ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MEZILEHLÝ SLOUP PODÉLNÉ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PAŽDÍKY PODÉLNÉ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BRZDNÝ PORTÁL V ROVINĚ JEŘÁBOVÉ DRÁHY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STĚNOVÁ ČÁST PŘÍČNÉHO ZTUŽIDLA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SLOUP ČELNÍ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ROHOVÝ SLOUP ČELNÍ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VODOROVNÝ VÝZTUŽNÝ  NOSNÍK ČELNÍ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ZTUŽIDLO ČELNÍ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NOSNÉ KOTVENÍ HLAVNÍCH SLOUPŮ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r>
              <a:rPr lang="cs-CZ" sz="1050" dirty="0">
                <a:solidFill>
                  <a:srgbClr val="FF0000"/>
                </a:solidFill>
              </a:rPr>
              <a:t>KOTVENÍ SLOUPŮ ČELNÍ A PODÉLNÉ STĚNY</a:t>
            </a:r>
          </a:p>
          <a:p>
            <a:pPr marL="342900" indent="-342900" algn="l">
              <a:lnSpc>
                <a:spcPct val="110000"/>
              </a:lnSpc>
              <a:spcBef>
                <a:spcPts val="800"/>
              </a:spcBef>
              <a:buAutoNum type="arabicPeriod"/>
            </a:pPr>
            <a:endParaRPr lang="cs-CZ" sz="1050" dirty="0">
              <a:solidFill>
                <a:srgbClr val="FF0000"/>
              </a:solidFill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CCD423C-C11D-AFC4-16C1-0FEE00512DB1}"/>
              </a:ext>
            </a:extLst>
          </p:cNvPr>
          <p:cNvSpPr txBox="1">
            <a:spLocks/>
          </p:cNvSpPr>
          <p:nvPr/>
        </p:nvSpPr>
        <p:spPr>
          <a:xfrm>
            <a:off x="6994829" y="2430377"/>
            <a:ext cx="433137" cy="28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05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9981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76E90-42B7-BD24-7BCB-FB86A790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15" y="0"/>
            <a:ext cx="10255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BB826-FBC9-9812-30B1-2B2AA707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3" y="0"/>
            <a:ext cx="11624873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4206A-1905-A0C3-DDE0-615C2BDE0EF0}"/>
              </a:ext>
            </a:extLst>
          </p:cNvPr>
          <p:cNvCxnSpPr/>
          <p:nvPr/>
        </p:nvCxnSpPr>
        <p:spPr>
          <a:xfrm>
            <a:off x="5159896" y="3933056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680197-D84D-9409-B504-E79DCC24E73D}"/>
              </a:ext>
            </a:extLst>
          </p:cNvPr>
          <p:cNvCxnSpPr/>
          <p:nvPr/>
        </p:nvCxnSpPr>
        <p:spPr>
          <a:xfrm>
            <a:off x="5807968" y="2780928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8904A7-76D7-B008-1D60-E6D6F5EEE2EF}"/>
              </a:ext>
            </a:extLst>
          </p:cNvPr>
          <p:cNvCxnSpPr>
            <a:cxnSpLocks/>
          </p:cNvCxnSpPr>
          <p:nvPr/>
        </p:nvCxnSpPr>
        <p:spPr>
          <a:xfrm>
            <a:off x="7896200" y="6381328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7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F6E5-B817-9B91-5794-D47FB36A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a vazník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69DE10-455A-64D6-C268-AFE05D41A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2" t="5829" r="8512" b="60500"/>
          <a:stretch/>
        </p:blipFill>
        <p:spPr>
          <a:xfrm>
            <a:off x="2135560" y="3900949"/>
            <a:ext cx="7920880" cy="2225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E9559-7FD5-8E76-DFDE-DF214C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92" y="1473241"/>
            <a:ext cx="8328248" cy="22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13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23181</TotalTime>
  <Words>964</Words>
  <Application>Microsoft Office PowerPoint</Application>
  <PresentationFormat>Widescreen</PresentationFormat>
  <Paragraphs>235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Noto Sans</vt:lpstr>
      <vt:lpstr>Open Sans</vt:lpstr>
      <vt:lpstr>Wingdings</vt:lpstr>
      <vt:lpstr>Motiv systému Office</vt:lpstr>
      <vt:lpstr>Kovové konstrukce I</vt:lpstr>
      <vt:lpstr>Prezentuje</vt:lpstr>
      <vt:lpstr>Nosná konstrukce haly</vt:lpstr>
      <vt:lpstr>Obsah BOA008</vt:lpstr>
      <vt:lpstr>Obsah cvičení</vt:lpstr>
      <vt:lpstr>PowerPoint Presentation</vt:lpstr>
      <vt:lpstr>PowerPoint Presentation</vt:lpstr>
      <vt:lpstr>PowerPoint Presentation</vt:lpstr>
      <vt:lpstr>Vaznice a vazník</vt:lpstr>
      <vt:lpstr>Zatížení stálé</vt:lpstr>
      <vt:lpstr>Zatížení sněhem</vt:lpstr>
      <vt:lpstr>Zatížení sněhem (EN 1991-1-3)</vt:lpstr>
      <vt:lpstr>Tvarový součinitel</vt:lpstr>
      <vt:lpstr>Součinitele expozice a tepelný součinitel</vt:lpstr>
      <vt:lpstr>Zatížení sněhem</vt:lpstr>
      <vt:lpstr>Zatížení větrem</vt:lpstr>
      <vt:lpstr>Zatížení větrem</vt:lpstr>
      <vt:lpstr>Zatížení větrem</vt:lpstr>
      <vt:lpstr>Zatížení větrem</vt:lpstr>
      <vt:lpstr>Zatížení větrem</vt:lpstr>
      <vt:lpstr>Do příště</vt:lpstr>
      <vt:lpstr>Statický výpočet</vt:lpstr>
      <vt:lpstr>Budu akceptovat</vt:lpstr>
      <vt:lpstr>Tipy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321</cp:revision>
  <dcterms:created xsi:type="dcterms:W3CDTF">2016-01-14T08:43:43Z</dcterms:created>
  <dcterms:modified xsi:type="dcterms:W3CDTF">2024-09-16T09:28:19Z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