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81" r:id="rId6"/>
    <p:sldId id="258" r:id="rId7"/>
    <p:sldId id="328" r:id="rId8"/>
    <p:sldId id="330" r:id="rId9"/>
    <p:sldId id="327" r:id="rId10"/>
    <p:sldId id="312" r:id="rId11"/>
    <p:sldId id="329" r:id="rId12"/>
    <p:sldId id="326" r:id="rId13"/>
    <p:sldId id="316" r:id="rId14"/>
    <p:sldId id="322" r:id="rId15"/>
    <p:sldId id="323" r:id="rId16"/>
    <p:sldId id="324" r:id="rId17"/>
    <p:sldId id="333" r:id="rId18"/>
    <p:sldId id="325" r:id="rId19"/>
    <p:sldId id="334" r:id="rId20"/>
    <p:sldId id="331" r:id="rId21"/>
    <p:sldId id="332" r:id="rId22"/>
  </p:sldIdLst>
  <p:sldSz cx="12192000" cy="6858000"/>
  <p:notesSz cx="6858000" cy="9144000"/>
  <p:custDataLst>
    <p:tags r:id="rId2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003DA5"/>
    <a:srgbClr val="E4002B"/>
    <a:srgbClr val="FFFFFF"/>
    <a:srgbClr val="EEF8F6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</a:t>
            </a:r>
            <a:r>
              <a:rPr lang="cs-CZ" sz="14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učení technické v Brně • Fakulta stavební</a:t>
            </a: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</a:t>
            </a:r>
            <a:r>
              <a:rPr lang="en-US" sz="1400" b="1" dirty="0">
                <a:solidFill>
                  <a:schemeClr val="bg1"/>
                </a:solidFill>
              </a:rPr>
              <a:t>18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L-I4uTS3Q&amp;ab_channel=BrianHo" TargetMode="External"/><Relationship Id="rId2" Type="http://schemas.openxmlformats.org/officeDocument/2006/relationships/hyperlink" Target="http://fgg-web.fgg.uni-lj.si/~/pmoze/esdep/master/wg07/l0920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tyGWZDPtCI&amp;ab_channel=AISCEduc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nL-I4uTS3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esdb.com/ltbeam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d.eng.br/wp-content/uploads/2014/11/en.1999.1.1.2007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04</a:t>
            </a:r>
            <a:r>
              <a:rPr lang="en-US" dirty="0"/>
              <a:t>/202</a:t>
            </a:r>
            <a:r>
              <a:rPr lang="cs-CZ" dirty="0"/>
              <a:t>3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772-D733-3424-AC15-1449466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75"/>
            <a:ext cx="10972800" cy="994122"/>
          </a:xfrm>
        </p:spPr>
        <p:txBody>
          <a:bodyPr/>
          <a:lstStyle/>
          <a:p>
            <a:r>
              <a:rPr lang="cs-CZ" dirty="0"/>
              <a:t>Pružný kritický moment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9422D-73C3-8EB7-2C8E-70E6B70AF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806" y="1484313"/>
            <a:ext cx="8272388" cy="4641850"/>
          </a:xfrm>
        </p:spPr>
      </p:pic>
    </p:spTree>
    <p:extLst>
      <p:ext uri="{BB962C8B-B14F-4D97-AF65-F5344CB8AC3E}">
        <p14:creationId xmlns:p14="http://schemas.microsoft.com/office/powerpoint/2010/main" val="234303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648DB-26D7-5128-18AF-E9FFFCC5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10" y="6410"/>
            <a:ext cx="8735309" cy="2071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13A81-BABF-03C6-DE5C-226E22DF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2078352"/>
            <a:ext cx="8740405" cy="47796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A31A336-E54A-051D-F7DF-219F0A9B8B43}"/>
                  </a:ext>
                </a:extLst>
              </p:cNvPr>
              <p:cNvSpPr/>
              <p:nvPr/>
            </p:nvSpPr>
            <p:spPr>
              <a:xfrm>
                <a:off x="10128448" y="5949280"/>
                <a:ext cx="2016224" cy="612648"/>
              </a:xfrm>
              <a:prstGeom prst="wedgeRoundRectCallout">
                <a:avLst>
                  <a:gd name="adj1" fmla="val -84146"/>
                  <a:gd name="adj2" fmla="val 44767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Pro symetrický průřez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A31A336-E54A-051D-F7DF-219F0A9B8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48" y="5949280"/>
                <a:ext cx="2016224" cy="612648"/>
              </a:xfrm>
              <a:prstGeom prst="wedgeRoundRectCallout">
                <a:avLst>
                  <a:gd name="adj1" fmla="val -84146"/>
                  <a:gd name="adj2" fmla="val 44767"/>
                  <a:gd name="adj3" fmla="val 16667"/>
                </a:avLst>
              </a:prstGeom>
              <a:blipFill>
                <a:blip r:embed="rId4"/>
                <a:stretch>
                  <a:fillRect t="-7692" b="-1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59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021FB-E0A4-059D-D40A-32A518AF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18" y="0"/>
            <a:ext cx="7802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8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CC017-1D8F-E934-105A-AC1B7E92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421" y="0"/>
            <a:ext cx="5195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4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6145-C98A-1899-0737-D31D1976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zatížení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7F7D33-928C-E29E-7342-58C11C9BF5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900934"/>
            <a:ext cx="6480720" cy="4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6EC3F-A042-A256-0CBA-18282AAFF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1" t="9083" r="19507" b="59450"/>
          <a:stretch/>
        </p:blipFill>
        <p:spPr>
          <a:xfrm>
            <a:off x="5087888" y="1268760"/>
            <a:ext cx="2952328" cy="1966173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8A618FA-0296-AA3A-77DA-AD8EE064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999546"/>
            <a:ext cx="40316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7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011FF-BB34-3E6B-F81C-3CC11340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151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16540-5CE0-0B55-AE63-4D9CFD70F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0"/>
            <a:ext cx="5961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3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A49D-8D88-3818-3235-4D57E381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A99D-DAB4-223D-CEEF-EEC2A443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IPE 200, S 235</a:t>
            </a:r>
          </a:p>
          <a:p>
            <a:r>
              <a:rPr lang="cs-CZ" sz="2400" i="1" dirty="0"/>
              <a:t>h</a:t>
            </a:r>
            <a:r>
              <a:rPr lang="cs-CZ" sz="2400" dirty="0"/>
              <a:t> = 200 mm</a:t>
            </a:r>
          </a:p>
          <a:p>
            <a:r>
              <a:rPr lang="cs-CZ" sz="2400" i="1" dirty="0"/>
              <a:t>b</a:t>
            </a:r>
            <a:r>
              <a:rPr lang="cs-CZ" sz="2400" dirty="0"/>
              <a:t> = 100 mm</a:t>
            </a:r>
          </a:p>
          <a:p>
            <a:r>
              <a:rPr lang="cs-CZ" sz="2400" i="1" dirty="0" err="1"/>
              <a:t>t</a:t>
            </a:r>
            <a:r>
              <a:rPr lang="cs-CZ" sz="2400" baseline="-25000" dirty="0" err="1"/>
              <a:t>f</a:t>
            </a:r>
            <a:r>
              <a:rPr lang="cs-CZ" sz="2400" dirty="0"/>
              <a:t> = 8,5 mm</a:t>
            </a:r>
          </a:p>
          <a:p>
            <a:r>
              <a:rPr lang="cs-CZ" sz="2400" i="1" dirty="0" err="1"/>
              <a:t>t</a:t>
            </a:r>
            <a:r>
              <a:rPr lang="cs-CZ" sz="2400" baseline="-25000" dirty="0" err="1"/>
              <a:t>w</a:t>
            </a:r>
            <a:r>
              <a:rPr lang="cs-CZ" sz="2400" dirty="0"/>
              <a:t> = 5,6 mm</a:t>
            </a:r>
          </a:p>
          <a:p>
            <a:r>
              <a:rPr lang="cs-CZ" sz="2400" i="1" dirty="0"/>
              <a:t>r</a:t>
            </a:r>
            <a:r>
              <a:rPr lang="cs-CZ" sz="2400" baseline="-25000" dirty="0"/>
              <a:t>1</a:t>
            </a:r>
            <a:r>
              <a:rPr lang="cs-CZ" sz="2400" dirty="0"/>
              <a:t> = 12 mm</a:t>
            </a:r>
          </a:p>
          <a:p>
            <a:r>
              <a:rPr lang="en-US" sz="2400" i="1" dirty="0" err="1"/>
              <a:t>I</a:t>
            </a:r>
            <a:r>
              <a:rPr lang="en-US" sz="2400" baseline="-25000" dirty="0" err="1"/>
              <a:t>z</a:t>
            </a:r>
            <a:r>
              <a:rPr lang="en-US" sz="2400" dirty="0"/>
              <a:t> = 1.42E+6 mm</a:t>
            </a:r>
            <a:r>
              <a:rPr lang="en-US" sz="2400" baseline="30000" dirty="0"/>
              <a:t>4</a:t>
            </a:r>
            <a:endParaRPr lang="cs-CZ" sz="2400" baseline="30000" dirty="0"/>
          </a:p>
          <a:p>
            <a:r>
              <a:rPr lang="en-US" sz="2400" i="1" dirty="0"/>
              <a:t>I</a:t>
            </a:r>
            <a:r>
              <a:rPr lang="en-US" sz="2400" baseline="-25000" dirty="0"/>
              <a:t>t</a:t>
            </a:r>
            <a:r>
              <a:rPr lang="en-US" sz="2400" dirty="0"/>
              <a:t> = 6.98E+4 mm</a:t>
            </a:r>
            <a:r>
              <a:rPr lang="en-US" sz="2400" baseline="30000" dirty="0"/>
              <a:t>4</a:t>
            </a:r>
            <a:endParaRPr lang="cs-CZ" sz="2400" baseline="30000" dirty="0"/>
          </a:p>
          <a:p>
            <a:r>
              <a:rPr lang="en-US" sz="2400" i="1" dirty="0" err="1"/>
              <a:t>W</a:t>
            </a:r>
            <a:r>
              <a:rPr lang="en-US" sz="2400" baseline="-25000" dirty="0" err="1"/>
              <a:t>y,pl</a:t>
            </a:r>
            <a:r>
              <a:rPr lang="en-US" sz="2400" dirty="0"/>
              <a:t> = 2.20E+5 mm</a:t>
            </a:r>
            <a:r>
              <a:rPr lang="en-US" sz="2400" baseline="30000" dirty="0"/>
              <a:t>3</a:t>
            </a:r>
            <a:endParaRPr lang="cs-CZ" sz="2400" baseline="30000" dirty="0"/>
          </a:p>
          <a:p>
            <a:r>
              <a:rPr lang="en-US" sz="2400" i="1" dirty="0" err="1"/>
              <a:t>I</a:t>
            </a:r>
            <a:r>
              <a:rPr lang="en-US" sz="2400" baseline="-25000" dirty="0" err="1"/>
              <a:t>w</a:t>
            </a:r>
            <a:r>
              <a:rPr lang="en-US" sz="2400" dirty="0"/>
              <a:t> = 1.30E+10 mm</a:t>
            </a:r>
            <a:r>
              <a:rPr lang="en-US" sz="2400" baseline="30000" dirty="0"/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878C2-7C07-DADB-40A8-4EE492A9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3602" r="30510" b="52514"/>
          <a:stretch/>
        </p:blipFill>
        <p:spPr>
          <a:xfrm>
            <a:off x="7464152" y="2492896"/>
            <a:ext cx="4464496" cy="1305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59CAA-F84D-7BA5-E790-FA8D1220E5F9}"/>
              </a:ext>
            </a:extLst>
          </p:cNvPr>
          <p:cNvSpPr txBox="1"/>
          <p:nvPr/>
        </p:nvSpPr>
        <p:spPr>
          <a:xfrm>
            <a:off x="8688288" y="2053415"/>
            <a:ext cx="2183251" cy="58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/>
              <a:t>q = </a:t>
            </a:r>
            <a:r>
              <a:rPr lang="cs-CZ" sz="3200" dirty="0"/>
              <a:t>4 </a:t>
            </a:r>
            <a:r>
              <a:rPr lang="cs-CZ" sz="3200" dirty="0" err="1"/>
              <a:t>kN</a:t>
            </a:r>
            <a:r>
              <a:rPr lang="cs-CZ" sz="3200" dirty="0"/>
              <a:t>/m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6A068-AABE-1615-4129-E70B2D55A926}"/>
              </a:ext>
            </a:extLst>
          </p:cNvPr>
          <p:cNvSpPr txBox="1"/>
          <p:nvPr/>
        </p:nvSpPr>
        <p:spPr>
          <a:xfrm>
            <a:off x="8604774" y="3569299"/>
            <a:ext cx="2183251" cy="58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/>
              <a:t>L = </a:t>
            </a:r>
            <a:r>
              <a:rPr lang="cs-CZ" sz="3200" dirty="0"/>
              <a:t>6 m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3E4391-430D-B4A3-DF78-0CD825B8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652972"/>
            <a:ext cx="2664042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C8717F-9521-5750-FD07-B4EE32481463}"/>
              </a:ext>
            </a:extLst>
          </p:cNvPr>
          <p:cNvCxnSpPr>
            <a:cxnSpLocks/>
          </p:cNvCxnSpPr>
          <p:nvPr/>
        </p:nvCxnSpPr>
        <p:spPr>
          <a:xfrm>
            <a:off x="4979876" y="1876531"/>
            <a:ext cx="0" cy="752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4E6E780-6579-BC9D-538E-883271AF9C44}"/>
              </a:ext>
            </a:extLst>
          </p:cNvPr>
          <p:cNvSpPr/>
          <p:nvPr/>
        </p:nvSpPr>
        <p:spPr>
          <a:xfrm>
            <a:off x="5016008" y="2019135"/>
            <a:ext cx="360040" cy="3600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2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81E4-BD8A-3BAF-A30C-839E38F8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Řešené příklady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C3F628-C225-8F7F-EB90-12EB3BE31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Posuďte nosník na ohyb s vlivem klopení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Prosté uložení, není bráněno </a:t>
            </a:r>
            <a:r>
              <a:rPr lang="cs-CZ" dirty="0" err="1"/>
              <a:t>deplanaci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Nosník je zatížen spojitým rovnoměrným zatížením </a:t>
            </a:r>
            <a:r>
              <a:rPr lang="cs-CZ" i="1" dirty="0"/>
              <a:t>q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en-US" dirty="0" err="1"/>
              <a:t>kN</a:t>
            </a:r>
            <a:r>
              <a:rPr lang="en-US" dirty="0"/>
              <a:t>/m]</a:t>
            </a:r>
            <a:r>
              <a:rPr lang="cs-CZ" dirty="0"/>
              <a:t> působícím shora dolů na horní nebo spodní hraně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8340D-65C6-0056-99C3-8E08D53EA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3602" r="30510" b="52514"/>
          <a:stretch/>
        </p:blipFill>
        <p:spPr>
          <a:xfrm>
            <a:off x="2758198" y="4126403"/>
            <a:ext cx="6675603" cy="1951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35D3E4-7E8A-1CB2-70DE-D6A30A068CE7}"/>
              </a:ext>
            </a:extLst>
          </p:cNvPr>
          <p:cNvSpPr txBox="1"/>
          <p:nvPr/>
        </p:nvSpPr>
        <p:spPr>
          <a:xfrm>
            <a:off x="5889854" y="368692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/>
              <a:t>q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8FF441-07E1-DC22-3FF4-76F080911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4" t="11032" r="67128" b="16060"/>
          <a:stretch/>
        </p:blipFill>
        <p:spPr>
          <a:xfrm>
            <a:off x="10560496" y="3429000"/>
            <a:ext cx="1080120" cy="20882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6C036C-4241-C941-8283-B96BB1BE0E6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1100556" y="2676052"/>
            <a:ext cx="0" cy="752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08404F-0EE3-16B4-34D7-319FE1BD4B0B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1100556" y="5517232"/>
            <a:ext cx="0" cy="752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307B9BA-029F-A169-3407-1C5A34B51BC6}"/>
              </a:ext>
            </a:extLst>
          </p:cNvPr>
          <p:cNvSpPr/>
          <p:nvPr/>
        </p:nvSpPr>
        <p:spPr>
          <a:xfrm>
            <a:off x="11352584" y="2852936"/>
            <a:ext cx="360040" cy="3600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+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3EA604-CC0A-84B1-9F02-39F9EC7E4DAD}"/>
              </a:ext>
            </a:extLst>
          </p:cNvPr>
          <p:cNvSpPr/>
          <p:nvPr/>
        </p:nvSpPr>
        <p:spPr>
          <a:xfrm>
            <a:off x="11340510" y="5713686"/>
            <a:ext cx="372113" cy="360039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7726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81E4-BD8A-3BAF-A30C-839E38F8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Řešené příklady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29E46E-7781-2A12-FF84-468957EDC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400657"/>
              </p:ext>
            </p:extLst>
          </p:nvPr>
        </p:nvGraphicFramePr>
        <p:xfrm>
          <a:off x="0" y="1052737"/>
          <a:ext cx="12192004" cy="5400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709">
                  <a:extLst>
                    <a:ext uri="{9D8B030D-6E8A-4147-A177-3AD203B41FA5}">
                      <a16:colId xmlns:a16="http://schemas.microsoft.com/office/drawing/2014/main" val="842913024"/>
                    </a:ext>
                  </a:extLst>
                </a:gridCol>
                <a:gridCol w="359902">
                  <a:extLst>
                    <a:ext uri="{9D8B030D-6E8A-4147-A177-3AD203B41FA5}">
                      <a16:colId xmlns:a16="http://schemas.microsoft.com/office/drawing/2014/main" val="1161929465"/>
                    </a:ext>
                  </a:extLst>
                </a:gridCol>
                <a:gridCol w="435230">
                  <a:extLst>
                    <a:ext uri="{9D8B030D-6E8A-4147-A177-3AD203B41FA5}">
                      <a16:colId xmlns:a16="http://schemas.microsoft.com/office/drawing/2014/main" val="746559698"/>
                    </a:ext>
                  </a:extLst>
                </a:gridCol>
                <a:gridCol w="546827">
                  <a:extLst>
                    <a:ext uri="{9D8B030D-6E8A-4147-A177-3AD203B41FA5}">
                      <a16:colId xmlns:a16="http://schemas.microsoft.com/office/drawing/2014/main" val="1063894983"/>
                    </a:ext>
                  </a:extLst>
                </a:gridCol>
                <a:gridCol w="278992">
                  <a:extLst>
                    <a:ext uri="{9D8B030D-6E8A-4147-A177-3AD203B41FA5}">
                      <a16:colId xmlns:a16="http://schemas.microsoft.com/office/drawing/2014/main" val="3944595536"/>
                    </a:ext>
                  </a:extLst>
                </a:gridCol>
                <a:gridCol w="278992">
                  <a:extLst>
                    <a:ext uri="{9D8B030D-6E8A-4147-A177-3AD203B41FA5}">
                      <a16:colId xmlns:a16="http://schemas.microsoft.com/office/drawing/2014/main" val="2188850307"/>
                    </a:ext>
                  </a:extLst>
                </a:gridCol>
                <a:gridCol w="278992">
                  <a:extLst>
                    <a:ext uri="{9D8B030D-6E8A-4147-A177-3AD203B41FA5}">
                      <a16:colId xmlns:a16="http://schemas.microsoft.com/office/drawing/2014/main" val="4237264924"/>
                    </a:ext>
                  </a:extLst>
                </a:gridCol>
                <a:gridCol w="368272">
                  <a:extLst>
                    <a:ext uri="{9D8B030D-6E8A-4147-A177-3AD203B41FA5}">
                      <a16:colId xmlns:a16="http://schemas.microsoft.com/office/drawing/2014/main" val="3661309091"/>
                    </a:ext>
                  </a:extLst>
                </a:gridCol>
                <a:gridCol w="292943">
                  <a:extLst>
                    <a:ext uri="{9D8B030D-6E8A-4147-A177-3AD203B41FA5}">
                      <a16:colId xmlns:a16="http://schemas.microsoft.com/office/drawing/2014/main" val="2066008631"/>
                    </a:ext>
                  </a:extLst>
                </a:gridCol>
                <a:gridCol w="502188">
                  <a:extLst>
                    <a:ext uri="{9D8B030D-6E8A-4147-A177-3AD203B41FA5}">
                      <a16:colId xmlns:a16="http://schemas.microsoft.com/office/drawing/2014/main" val="595191777"/>
                    </a:ext>
                  </a:extLst>
                </a:gridCol>
                <a:gridCol w="502188">
                  <a:extLst>
                    <a:ext uri="{9D8B030D-6E8A-4147-A177-3AD203B41FA5}">
                      <a16:colId xmlns:a16="http://schemas.microsoft.com/office/drawing/2014/main" val="2613514992"/>
                    </a:ext>
                  </a:extLst>
                </a:gridCol>
                <a:gridCol w="513348">
                  <a:extLst>
                    <a:ext uri="{9D8B030D-6E8A-4147-A177-3AD203B41FA5}">
                      <a16:colId xmlns:a16="http://schemas.microsoft.com/office/drawing/2014/main" val="1688779708"/>
                    </a:ext>
                  </a:extLst>
                </a:gridCol>
                <a:gridCol w="502188">
                  <a:extLst>
                    <a:ext uri="{9D8B030D-6E8A-4147-A177-3AD203B41FA5}">
                      <a16:colId xmlns:a16="http://schemas.microsoft.com/office/drawing/2014/main" val="363531274"/>
                    </a:ext>
                  </a:extLst>
                </a:gridCol>
                <a:gridCol w="703062">
                  <a:extLst>
                    <a:ext uri="{9D8B030D-6E8A-4147-A177-3AD203B41FA5}">
                      <a16:colId xmlns:a16="http://schemas.microsoft.com/office/drawing/2014/main" val="1733569097"/>
                    </a:ext>
                  </a:extLst>
                </a:gridCol>
                <a:gridCol w="669583">
                  <a:extLst>
                    <a:ext uri="{9D8B030D-6E8A-4147-A177-3AD203B41FA5}">
                      <a16:colId xmlns:a16="http://schemas.microsoft.com/office/drawing/2014/main" val="1815099791"/>
                    </a:ext>
                  </a:extLst>
                </a:gridCol>
                <a:gridCol w="326422">
                  <a:extLst>
                    <a:ext uri="{9D8B030D-6E8A-4147-A177-3AD203B41FA5}">
                      <a16:colId xmlns:a16="http://schemas.microsoft.com/office/drawing/2014/main" val="1834670049"/>
                    </a:ext>
                  </a:extLst>
                </a:gridCol>
                <a:gridCol w="513348">
                  <a:extLst>
                    <a:ext uri="{9D8B030D-6E8A-4147-A177-3AD203B41FA5}">
                      <a16:colId xmlns:a16="http://schemas.microsoft.com/office/drawing/2014/main" val="3617298290"/>
                    </a:ext>
                  </a:extLst>
                </a:gridCol>
                <a:gridCol w="502188">
                  <a:extLst>
                    <a:ext uri="{9D8B030D-6E8A-4147-A177-3AD203B41FA5}">
                      <a16:colId xmlns:a16="http://schemas.microsoft.com/office/drawing/2014/main" val="2735076476"/>
                    </a:ext>
                  </a:extLst>
                </a:gridCol>
                <a:gridCol w="527297">
                  <a:extLst>
                    <a:ext uri="{9D8B030D-6E8A-4147-A177-3AD203B41FA5}">
                      <a16:colId xmlns:a16="http://schemas.microsoft.com/office/drawing/2014/main" val="970026279"/>
                    </a:ext>
                  </a:extLst>
                </a:gridCol>
                <a:gridCol w="624945">
                  <a:extLst>
                    <a:ext uri="{9D8B030D-6E8A-4147-A177-3AD203B41FA5}">
                      <a16:colId xmlns:a16="http://schemas.microsoft.com/office/drawing/2014/main" val="689027715"/>
                    </a:ext>
                  </a:extLst>
                </a:gridCol>
                <a:gridCol w="502188">
                  <a:extLst>
                    <a:ext uri="{9D8B030D-6E8A-4147-A177-3AD203B41FA5}">
                      <a16:colId xmlns:a16="http://schemas.microsoft.com/office/drawing/2014/main" val="428094113"/>
                    </a:ext>
                  </a:extLst>
                </a:gridCol>
                <a:gridCol w="357112">
                  <a:extLst>
                    <a:ext uri="{9D8B030D-6E8A-4147-A177-3AD203B41FA5}">
                      <a16:colId xmlns:a16="http://schemas.microsoft.com/office/drawing/2014/main" val="603101681"/>
                    </a:ext>
                  </a:extLst>
                </a:gridCol>
                <a:gridCol w="359902">
                  <a:extLst>
                    <a:ext uri="{9D8B030D-6E8A-4147-A177-3AD203B41FA5}">
                      <a16:colId xmlns:a16="http://schemas.microsoft.com/office/drawing/2014/main" val="1549638899"/>
                    </a:ext>
                  </a:extLst>
                </a:gridCol>
                <a:gridCol w="326422">
                  <a:extLst>
                    <a:ext uri="{9D8B030D-6E8A-4147-A177-3AD203B41FA5}">
                      <a16:colId xmlns:a16="http://schemas.microsoft.com/office/drawing/2014/main" val="248555837"/>
                    </a:ext>
                  </a:extLst>
                </a:gridCol>
                <a:gridCol w="803500">
                  <a:extLst>
                    <a:ext uri="{9D8B030D-6E8A-4147-A177-3AD203B41FA5}">
                      <a16:colId xmlns:a16="http://schemas.microsoft.com/office/drawing/2014/main" val="3305938868"/>
                    </a:ext>
                  </a:extLst>
                </a:gridCol>
                <a:gridCol w="647264">
                  <a:extLst>
                    <a:ext uri="{9D8B030D-6E8A-4147-A177-3AD203B41FA5}">
                      <a16:colId xmlns:a16="http://schemas.microsoft.com/office/drawing/2014/main" val="2182306470"/>
                    </a:ext>
                  </a:extLst>
                </a:gridCol>
              </a:tblGrid>
              <a:tr h="17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</a:rPr>
                        <a:t>profil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ocel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L [mm]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q [kN/m]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</a:rPr>
                        <a:t>k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y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k</a:t>
                      </a:r>
                      <a:r>
                        <a:rPr lang="en-US" sz="900" b="1" u="none" strike="noStrike" baseline="-25000">
                          <a:effectLst/>
                        </a:rPr>
                        <a:t>z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k</a:t>
                      </a:r>
                      <a:r>
                        <a:rPr lang="en-US" sz="900" b="1" u="none" strike="noStrike" baseline="-25000" dirty="0">
                          <a:effectLst/>
                        </a:rPr>
                        <a:t>w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C</a:t>
                      </a:r>
                      <a:r>
                        <a:rPr lang="en-US" sz="900" b="1" u="none" strike="noStrike" baseline="-25000" dirty="0">
                          <a:effectLst/>
                        </a:rPr>
                        <a:t>1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C</a:t>
                      </a:r>
                      <a:r>
                        <a:rPr lang="en-US" sz="900" b="1" u="none" strike="noStrike" baseline="-25000" dirty="0">
                          <a:effectLst/>
                        </a:rPr>
                        <a:t>2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C</a:t>
                      </a:r>
                      <a:r>
                        <a:rPr lang="en-US" sz="900" b="1" u="none" strike="noStrike" baseline="-25000">
                          <a:effectLst/>
                        </a:rPr>
                        <a:t>3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z</a:t>
                      </a:r>
                      <a:r>
                        <a:rPr lang="en-US" sz="900" b="1" u="none" strike="noStrike" baseline="-25000">
                          <a:effectLst/>
                        </a:rPr>
                        <a:t>a</a:t>
                      </a:r>
                      <a:r>
                        <a:rPr lang="en-US" sz="900" b="1" u="none" strike="noStrike">
                          <a:effectLst/>
                        </a:rPr>
                        <a:t> [mm]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</a:rPr>
                        <a:t>I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y</a:t>
                      </a:r>
                      <a:r>
                        <a:rPr lang="en-US" sz="900" b="1" u="none" strike="noStrike" dirty="0">
                          <a:effectLst/>
                        </a:rPr>
                        <a:t> [mm</a:t>
                      </a:r>
                      <a:r>
                        <a:rPr lang="en-US" sz="900" b="1" u="none" strike="noStrike" baseline="30000" dirty="0">
                          <a:effectLst/>
                        </a:rPr>
                        <a:t>4</a:t>
                      </a:r>
                      <a:r>
                        <a:rPr lang="en-US" sz="900" b="1" u="none" strike="noStrike" dirty="0">
                          <a:effectLst/>
                        </a:rPr>
                        <a:t>]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I</a:t>
                      </a:r>
                      <a:r>
                        <a:rPr lang="en-US" sz="900" b="1" u="none" strike="noStrike" baseline="-25000">
                          <a:effectLst/>
                        </a:rPr>
                        <a:t>t</a:t>
                      </a:r>
                      <a:r>
                        <a:rPr lang="en-US" sz="900" b="1" u="none" strike="noStrike">
                          <a:effectLst/>
                        </a:rPr>
                        <a:t> [mm</a:t>
                      </a:r>
                      <a:r>
                        <a:rPr lang="en-US" sz="900" b="1" u="none" strike="noStrike" baseline="30000">
                          <a:effectLst/>
                        </a:rPr>
                        <a:t>4</a:t>
                      </a:r>
                      <a:r>
                        <a:rPr lang="en-US" sz="900" b="1" u="none" strike="noStrike">
                          <a:effectLst/>
                        </a:rPr>
                        <a:t>]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</a:rPr>
                        <a:t>I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w</a:t>
                      </a:r>
                      <a:r>
                        <a:rPr lang="en-US" sz="900" b="1" u="none" strike="noStrike" dirty="0">
                          <a:effectLst/>
                        </a:rPr>
                        <a:t> [mm</a:t>
                      </a:r>
                      <a:r>
                        <a:rPr lang="en-US" sz="900" b="1" u="none" strike="noStrike" baseline="30000" dirty="0">
                          <a:effectLst/>
                        </a:rPr>
                        <a:t>4</a:t>
                      </a:r>
                      <a:r>
                        <a:rPr lang="en-US" sz="900" b="1" u="none" strike="noStrike" dirty="0">
                          <a:effectLst/>
                        </a:rPr>
                        <a:t>]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W</a:t>
                      </a:r>
                      <a:r>
                        <a:rPr lang="en-US" sz="900" b="1" u="none" strike="noStrike" baseline="-25000">
                          <a:effectLst/>
                        </a:rPr>
                        <a:t>pl,y</a:t>
                      </a:r>
                      <a:r>
                        <a:rPr lang="en-US" sz="900" b="1" u="none" strike="noStrike">
                          <a:effectLst/>
                        </a:rPr>
                        <a:t> [mm</a:t>
                      </a:r>
                      <a:r>
                        <a:rPr lang="en-US" sz="900" b="1" u="none" strike="noStrike" baseline="30000">
                          <a:effectLst/>
                        </a:rPr>
                        <a:t>3</a:t>
                      </a:r>
                      <a:r>
                        <a:rPr lang="en-US" sz="900" b="1" u="none" strike="noStrike">
                          <a:effectLst/>
                        </a:rPr>
                        <a:t>]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κ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wt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ζ</a:t>
                      </a:r>
                      <a:r>
                        <a:rPr lang="en-US" sz="900" b="1" u="none" strike="noStrike" baseline="-25000" dirty="0">
                          <a:effectLst/>
                        </a:rPr>
                        <a:t>g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>
                          <a:effectLst/>
                        </a:rPr>
                        <a:t>ζ</a:t>
                      </a:r>
                      <a:r>
                        <a:rPr lang="en-US" sz="900" b="1" u="none" strike="noStrike" baseline="-25000">
                          <a:effectLst/>
                        </a:rPr>
                        <a:t>j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μ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cr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</a:rPr>
                        <a:t>M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cr</a:t>
                      </a:r>
                      <a:r>
                        <a:rPr lang="en-US" sz="900" b="1" u="none" strike="noStrike" baseline="-25000" dirty="0">
                          <a:effectLst/>
                        </a:rPr>
                        <a:t> </a:t>
                      </a:r>
                      <a:r>
                        <a:rPr lang="en-US" sz="900" b="1" u="none" strike="noStrike" dirty="0">
                          <a:effectLst/>
                        </a:rPr>
                        <a:t>[</a:t>
                      </a:r>
                      <a:r>
                        <a:rPr lang="en-US" sz="900" b="1" u="none" strike="noStrike" dirty="0" err="1">
                          <a:effectLst/>
                        </a:rPr>
                        <a:t>kNm</a:t>
                      </a:r>
                      <a:r>
                        <a:rPr lang="en-US" sz="900" b="1" u="none" strike="noStrike" dirty="0">
                          <a:effectLst/>
                        </a:rPr>
                        <a:t>]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f</a:t>
                      </a:r>
                      <a:r>
                        <a:rPr lang="en-US" sz="900" b="1" u="none" strike="noStrike" baseline="-25000">
                          <a:effectLst/>
                        </a:rPr>
                        <a:t>y</a:t>
                      </a:r>
                      <a:r>
                        <a:rPr lang="en-US" sz="900" b="1" u="none" strike="noStrike">
                          <a:effectLst/>
                        </a:rPr>
                        <a:t> [MPa]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λ'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LT,pl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Φ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LT,pl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χ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LT,pl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</a:rPr>
                        <a:t>M</a:t>
                      </a:r>
                      <a:r>
                        <a:rPr lang="en-US" sz="900" b="1" u="none" strike="noStrike" baseline="-25000" dirty="0" err="1">
                          <a:effectLst/>
                        </a:rPr>
                        <a:t>b,pl,Rd</a:t>
                      </a:r>
                      <a:r>
                        <a:rPr lang="en-US" sz="900" b="1" u="none" strike="noStrike" baseline="-25000" dirty="0">
                          <a:effectLst/>
                        </a:rPr>
                        <a:t> </a:t>
                      </a:r>
                      <a:r>
                        <a:rPr lang="en-US" sz="900" b="1" u="none" strike="noStrike" dirty="0">
                          <a:effectLst/>
                        </a:rPr>
                        <a:t>[</a:t>
                      </a:r>
                      <a:r>
                        <a:rPr lang="en-US" sz="900" b="1" u="none" strike="noStrike" dirty="0" err="1">
                          <a:effectLst/>
                        </a:rPr>
                        <a:t>kNm</a:t>
                      </a:r>
                      <a:r>
                        <a:rPr lang="en-US" sz="900" b="1" u="none" strike="noStrike" dirty="0">
                          <a:effectLst/>
                        </a:rPr>
                        <a:t>]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</a:t>
                      </a:r>
                      <a:r>
                        <a:rPr lang="en-US" sz="900" b="1" u="none" strike="noStrike" baseline="-25000" dirty="0">
                          <a:effectLst/>
                        </a:rPr>
                        <a:t>Ed </a:t>
                      </a:r>
                      <a:r>
                        <a:rPr lang="en-US" sz="900" b="1" u="none" strike="noStrike" dirty="0">
                          <a:effectLst/>
                        </a:rPr>
                        <a:t>[</a:t>
                      </a:r>
                      <a:r>
                        <a:rPr lang="en-US" sz="900" b="1" u="none" strike="noStrike" dirty="0" err="1">
                          <a:effectLst/>
                        </a:rPr>
                        <a:t>kNm</a:t>
                      </a:r>
                      <a:r>
                        <a:rPr lang="en-US" sz="900" b="1" u="none" strike="noStrike" dirty="0">
                          <a:effectLst/>
                        </a:rPr>
                        <a:t>]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315107045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449000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1980000000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-0.382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15.097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11.369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4.900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2500261992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3960000000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124000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16.098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13.363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10.867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4000707294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1010000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7430000000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166000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-0.510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34.026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27.193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9.771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2848924030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69800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13000000000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31.786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25.043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19.160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3722461096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22700000000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-0.626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71.170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49.458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19.735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545881343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449000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1980000000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10.245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8.920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8.128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4087086685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3960000000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124000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-0.411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21.542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16.136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7.974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1081808930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1010000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7430000000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166000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21.067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17.552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14.665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1161104700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69800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13000000000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-0.519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45.718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36.428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16.093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3252127692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22700000000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40.990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32.329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26.981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4136171365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449000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1980000000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-0.340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13.040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10.581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4.936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1492855766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3960000000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124000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14.358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12.503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12.422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623371848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1010000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7430000000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166000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-0.455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29.173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21.772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10.977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900302377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69800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13000000000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28.270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23.506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22.704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3973200369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22700000000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60.680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48.085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23.333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566341718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449000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1980000000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7.718</a:t>
                      </a:r>
                      <a:endParaRPr lang="en-US" sz="8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8.743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1483670098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3960000000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124000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-0.368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18.741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15.133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8.496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645114661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1010000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7430000000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166000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18.895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2.224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16.482</a:t>
                      </a:r>
                      <a:endParaRPr lang="en-US" sz="8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16.760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1723011045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69800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13000000000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-0.466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39.556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29.304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18.458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940365745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22700000000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36.648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30.469</a:t>
                      </a:r>
                      <a:endParaRPr lang="en-US" sz="8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31.853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832595858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449000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1980000000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-0.306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11.475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9.868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3187221348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3960000000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124000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12.978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10.872</a:t>
                      </a:r>
                      <a:endParaRPr lang="en-US" sz="8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13.708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2799610803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1010000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7430000000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166000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-0.410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25.512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20.530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11.867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181232229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69800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13000000000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25.510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22.211</a:t>
                      </a:r>
                      <a:endParaRPr lang="en-US" sz="8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26.191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3377159590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22700000000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-0.506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52.804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38.725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26.871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141460248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449000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1980000000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8.368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7.245</a:t>
                      </a:r>
                      <a:endParaRPr lang="en-US" sz="8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8.958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2886375787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3960000000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124000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-0.334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16.580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14.208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8.603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882969006"/>
                  </a:ext>
                </a:extLst>
              </a:tr>
              <a:tr h="13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180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1010000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7430000000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166000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17.158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14.401</a:t>
                      </a:r>
                      <a:endParaRPr lang="en-US" sz="8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18.605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3668631398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IPE 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69800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13000000000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-0.423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34.831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27.854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20.594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3837050058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IPE 220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22700000000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33.209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27.339</a:t>
                      </a:r>
                      <a:endParaRPr lang="en-US" sz="800" b="1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36.757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8" marR="5658" marT="5658" marB="0" anchor="b"/>
                </a:tc>
                <a:extLst>
                  <a:ext uri="{0D108BD9-81ED-4DB2-BD59-A6C34878D82A}">
                    <a16:rowId xmlns:a16="http://schemas.microsoft.com/office/drawing/2014/main" val="197675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24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cs-CZ" dirty="0">
                <a:hlinkClick r:id="rId6"/>
              </a:rPr>
              <a:t>martin.vild@vutbr.cz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  <a:p>
            <a:r>
              <a:rPr lang="cs-CZ" dirty="0"/>
              <a:t>Konzultace</a:t>
            </a:r>
            <a:r>
              <a:rPr lang="en-US" dirty="0"/>
              <a:t>:</a:t>
            </a:r>
          </a:p>
          <a:p>
            <a:r>
              <a:rPr lang="cs-CZ" dirty="0"/>
              <a:t>Středa</a:t>
            </a:r>
            <a:r>
              <a:rPr lang="en-US" dirty="0"/>
              <a:t> 12–1</a:t>
            </a:r>
            <a:r>
              <a:rPr lang="cs-CZ" dirty="0"/>
              <a:t>3:40</a:t>
            </a:r>
            <a:endParaRPr lang="en-US" dirty="0"/>
          </a:p>
          <a:p>
            <a:r>
              <a:rPr lang="cs-CZ" dirty="0"/>
              <a:t>Čtvrtek</a:t>
            </a:r>
            <a:r>
              <a:rPr lang="en-US" dirty="0"/>
              <a:t> 1</a:t>
            </a:r>
            <a:r>
              <a:rPr lang="cs-CZ" dirty="0"/>
              <a:t>4</a:t>
            </a:r>
            <a:r>
              <a:rPr lang="en-US" dirty="0"/>
              <a:t>–1</a:t>
            </a:r>
            <a:r>
              <a:rPr lang="cs-CZ" dirty="0"/>
              <a:t>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31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86400" cy="4641379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Klopení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cs-CZ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70F606-944F-A34A-F203-0BEE61E7ED0E}"/>
              </a:ext>
            </a:extLst>
          </p:cNvPr>
          <p:cNvSpPr txBox="1">
            <a:spLocks/>
          </p:cNvSpPr>
          <p:nvPr/>
        </p:nvSpPr>
        <p:spPr>
          <a:xfrm>
            <a:off x="6168008" y="1484784"/>
            <a:ext cx="54864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Klopení – ESDEP </a:t>
            </a:r>
            <a:r>
              <a:rPr lang="cs-CZ" dirty="0" err="1">
                <a:hlinkClick r:id="rId2"/>
              </a:rPr>
              <a:t>course</a:t>
            </a:r>
            <a:endParaRPr lang="cs-CZ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Klopení – experiment </a:t>
            </a:r>
            <a:endParaRPr lang="cs-CZ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Klopení – AISC (USA)</a:t>
            </a:r>
            <a:endParaRPr lang="cs-CZ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SDEP - European Steel Design Education Programme - Lateral torsional buckling">
            <a:hlinkClick r:id="" action="ppaction://media"/>
            <a:extLst>
              <a:ext uri="{FF2B5EF4-FFF2-40B4-BE49-F238E27FC236}">
                <a16:creationId xmlns:a16="http://schemas.microsoft.com/office/drawing/2014/main" id="{A869755D-A937-DE8B-996D-C27BCCB433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772-D733-3424-AC15-1449466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75"/>
            <a:ext cx="10972800" cy="994122"/>
          </a:xfrm>
        </p:spPr>
        <p:txBody>
          <a:bodyPr/>
          <a:lstStyle/>
          <a:p>
            <a:r>
              <a:rPr lang="cs-CZ" dirty="0"/>
              <a:t>Klopení – postup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F538-102E-BEF3-86C2-22996196C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Metoda konečných prvků (GMNIA)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Shell nebo Solid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1-D prvky se 7 stupni volnosti (</a:t>
            </a:r>
            <a:r>
              <a:rPr lang="cs-CZ" dirty="0" err="1">
                <a:hlinkClick r:id="rId2"/>
              </a:rPr>
              <a:t>LTBeam</a:t>
            </a:r>
            <a:r>
              <a:rPr lang="cs-CZ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EN 1993-1-1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b="1" dirty="0"/>
              <a:t>Klopení – obecné případy (6.3.2.2)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Klopení – I-profily (6.3.2.3)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Obecná metoda (6.3.4)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32E3AB-15B0-0380-D174-F5D2DDC6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05" y="1232329"/>
            <a:ext cx="3568395" cy="38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8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FA14-0BA8-16EF-B93D-54EE71ED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Klopení – MKP – </a:t>
            </a:r>
            <a:r>
              <a:rPr lang="cs-CZ" dirty="0" err="1"/>
              <a:t>Shellové</a:t>
            </a:r>
            <a:r>
              <a:rPr lang="cs-CZ" dirty="0"/>
              <a:t> prvky</a:t>
            </a:r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F52E274-0D48-35A0-EB28-CAADCE2EC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81554"/>
            <a:ext cx="10972800" cy="40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772-D733-3424-AC15-1449466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75"/>
            <a:ext cx="10972800" cy="994122"/>
          </a:xfrm>
        </p:spPr>
        <p:txBody>
          <a:bodyPr/>
          <a:lstStyle/>
          <a:p>
            <a:r>
              <a:rPr lang="cs-CZ" dirty="0"/>
              <a:t>Klopení – obecné případy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992A4-3673-BFAA-D673-DB818B2E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484785"/>
            <a:ext cx="5126360" cy="2826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EE37D-2AAB-398C-13B6-FC1585978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4785"/>
            <a:ext cx="5229201" cy="2643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9CFC5-088C-7A26-E688-FDF7F521B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83" y="4365104"/>
            <a:ext cx="5391617" cy="617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058A3E-8BFF-9C42-3883-F68BE1AFC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783" y="5110513"/>
            <a:ext cx="4233701" cy="13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2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772-D733-3424-AC15-1449466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75"/>
            <a:ext cx="10972800" cy="994122"/>
          </a:xfrm>
        </p:spPr>
        <p:txBody>
          <a:bodyPr/>
          <a:lstStyle/>
          <a:p>
            <a:r>
              <a:rPr lang="cs-CZ" dirty="0"/>
              <a:t>Křivky klopení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3B268-747B-BDF5-7348-6EAA6A4C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16" y="908720"/>
            <a:ext cx="8444568" cy="53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5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42F-4FB6-B051-1D10-86BBF1E5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Pružný kritický moment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8EDA-7D25-F2A3-8EF8-6E4A3533C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Klopení – EN 1993-1-1, čl. 6.3.2</a:t>
            </a:r>
          </a:p>
          <a:p>
            <a:r>
              <a:rPr lang="cs-CZ" dirty="0"/>
              <a:t>Pružný kritický moment je v Národní příloze – ČSN EN 1993-1-1, NB3 – viz následující slajdy</a:t>
            </a:r>
          </a:p>
          <a:p>
            <a:r>
              <a:rPr lang="cs-CZ" dirty="0"/>
              <a:t>Podrobněji také v </a:t>
            </a:r>
            <a:r>
              <a:rPr lang="cs-CZ" dirty="0">
                <a:hlinkClick r:id="rId2"/>
              </a:rPr>
              <a:t>EN 1999 (Navrhování hliníkových konstrukcí)</a:t>
            </a:r>
            <a:r>
              <a:rPr lang="cs-CZ" dirty="0"/>
              <a:t>, příloha 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7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f7ad0879-35d7-4496-bda0-d1846a945573"/>
  <p:tag name="SLIDO_EVENT_SECTION_UUID" val="24d48c62-72e5-47c5-991f-c954c857be2e"/>
</p:tagLst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28191</TotalTime>
  <Words>1261</Words>
  <Application>Microsoft Office PowerPoint</Application>
  <PresentationFormat>Widescreen</PresentationFormat>
  <Paragraphs>880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Noto Sans</vt:lpstr>
      <vt:lpstr>Wingdings</vt:lpstr>
      <vt:lpstr>Motiv systému Office</vt:lpstr>
      <vt:lpstr>Prvky kovových konstrukcí</vt:lpstr>
      <vt:lpstr>Prezentuje</vt:lpstr>
      <vt:lpstr>Obsah</vt:lpstr>
      <vt:lpstr>PowerPoint Presentation</vt:lpstr>
      <vt:lpstr>Klopení – postup </vt:lpstr>
      <vt:lpstr>Klopení – MKP – Shellové prvky</vt:lpstr>
      <vt:lpstr>Klopení – obecné případy</vt:lpstr>
      <vt:lpstr>Křivky klopení</vt:lpstr>
      <vt:lpstr>Pružný kritický moment</vt:lpstr>
      <vt:lpstr>Pružný kritický moment</vt:lpstr>
      <vt:lpstr>PowerPoint Presentation</vt:lpstr>
      <vt:lpstr>PowerPoint Presentation</vt:lpstr>
      <vt:lpstr>PowerPoint Presentation</vt:lpstr>
      <vt:lpstr>Pozice zatížení</vt:lpstr>
      <vt:lpstr>PowerPoint Presentation</vt:lpstr>
      <vt:lpstr>Příklad</vt:lpstr>
      <vt:lpstr>Řešené příklady</vt:lpstr>
      <vt:lpstr>Řešené příklady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403</cp:revision>
  <dcterms:created xsi:type="dcterms:W3CDTF">2016-01-14T08:43:43Z</dcterms:created>
  <dcterms:modified xsi:type="dcterms:W3CDTF">2024-04-15T07:20:47Z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SlidoAppVersion">
    <vt:lpwstr>1.5.3.3511</vt:lpwstr>
  </property>
</Properties>
</file>