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81" r:id="rId6"/>
    <p:sldId id="258" r:id="rId7"/>
    <p:sldId id="304" r:id="rId8"/>
    <p:sldId id="317" r:id="rId9"/>
    <p:sldId id="325" r:id="rId10"/>
    <p:sldId id="320" r:id="rId11"/>
    <p:sldId id="316" r:id="rId12"/>
    <p:sldId id="321" r:id="rId13"/>
    <p:sldId id="322" r:id="rId14"/>
    <p:sldId id="318" r:id="rId15"/>
    <p:sldId id="319" r:id="rId16"/>
    <p:sldId id="324" r:id="rId17"/>
    <p:sldId id="323" r:id="rId18"/>
    <p:sldId id="326" r:id="rId19"/>
    <p:sldId id="327" r:id="rId20"/>
  </p:sldIdLst>
  <p:sldSz cx="12192000" cy="6858000"/>
  <p:notesSz cx="6858000" cy="9144000"/>
  <p:custDataLst>
    <p:tags r:id="rId2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003DA5"/>
    <a:srgbClr val="E4002B"/>
    <a:srgbClr val="FFFFFF"/>
    <a:srgbClr val="EEF8F6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1G7LA2DcGQ&amp;ab_channel=TheEfficientEngine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03</a:t>
            </a:r>
            <a:r>
              <a:rPr lang="en-US" dirty="0"/>
              <a:t>/202</a:t>
            </a:r>
            <a:r>
              <a:rPr lang="cs-CZ" dirty="0"/>
              <a:t>3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4FB2-CC2B-2592-F083-0DB292E3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06E831-0441-161E-4DB9-FD38EDF3B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144" y="188639"/>
            <a:ext cx="4392488" cy="611603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D91FF-AD58-71BF-A393-C116E470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89" y="1700808"/>
            <a:ext cx="6039693" cy="1019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1A3C1-3426-3EA7-C0F8-CFCB7630F076}"/>
                  </a:ext>
                </a:extLst>
              </p:cNvPr>
              <p:cNvSpPr txBox="1"/>
              <p:nvPr/>
            </p:nvSpPr>
            <p:spPr>
              <a:xfrm>
                <a:off x="526582" y="3021769"/>
                <a:ext cx="6840760" cy="2232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sz="18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ra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endParaRPr lang="cs-CZ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1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</a:t>
                </a:r>
                <a:endParaRPr lang="cs-CZ" sz="180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1A3C1-3426-3EA7-C0F8-CFCB7630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2" y="3021769"/>
                <a:ext cx="6840760" cy="2232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ECF-6B24-DFDC-966B-5239D8DE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Nesymetrický průřez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F1E6C3-E9EB-0E4E-58F7-FAAA9A65A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8438728" cy="464137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Prostorový vzpěr: </a:t>
                </a:r>
                <a:br>
                  <a:rPr lang="cs-CZ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F1E6C3-E9EB-0E4E-58F7-FAAA9A65A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8438728" cy="4641379"/>
              </a:xfrm>
              <a:blipFill>
                <a:blip r:embed="rId2"/>
                <a:stretch>
                  <a:fillRect l="-130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6BB9A45-80AF-CF9B-36B9-C1954EAB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7" t="15188" r="35825" b="29593"/>
          <a:stretch/>
        </p:blipFill>
        <p:spPr>
          <a:xfrm>
            <a:off x="8112224" y="1474308"/>
            <a:ext cx="2563994" cy="2620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FD824-DFFE-660C-F313-19EE7A4BF82B}"/>
              </a:ext>
            </a:extLst>
          </p:cNvPr>
          <p:cNvSpPr txBox="1"/>
          <p:nvPr/>
        </p:nvSpPr>
        <p:spPr>
          <a:xfrm>
            <a:off x="9151187" y="1264462"/>
            <a:ext cx="285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prostorový (TF)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1E5DF-B75D-8088-C86B-A5A731BEEC77}"/>
                  </a:ext>
                </a:extLst>
              </p:cNvPr>
              <p:cNvSpPr txBox="1"/>
              <p:nvPr/>
            </p:nvSpPr>
            <p:spPr>
              <a:xfrm>
                <a:off x="7608168" y="4719586"/>
                <a:ext cx="2094099" cy="1417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1E5DF-B75D-8088-C86B-A5A731BE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4719586"/>
                <a:ext cx="2094099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24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8B6C3-8FF8-735C-E4CD-8D48D80C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632"/>
            <a:ext cx="9101879" cy="6741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E62BB-39EB-4DFF-0B1A-E76976CFED9A}"/>
              </a:ext>
            </a:extLst>
          </p:cNvPr>
          <p:cNvSpPr txBox="1"/>
          <p:nvPr/>
        </p:nvSpPr>
        <p:spPr>
          <a:xfrm>
            <a:off x="9552384" y="58772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Pilgr</a:t>
            </a:r>
            <a:r>
              <a:rPr lang="en-US" sz="1200" dirty="0"/>
              <a:t>, M. </a:t>
            </a:r>
            <a:r>
              <a:rPr lang="cs-CZ" sz="1200" i="1" dirty="0"/>
              <a:t>Kovové konstrukce. Podklady pro navrhování prvků ocelových konstrukcí</a:t>
            </a:r>
            <a:r>
              <a:rPr lang="cs-CZ" sz="1200" dirty="0"/>
              <a:t>. Brno, 2018, 700 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5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ECF-6B24-DFDC-966B-5239D8DE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Nesymetrický průřez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F7F87E-041E-5752-6A97-9A990C1C6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14" y="1132035"/>
            <a:ext cx="5534797" cy="362000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AF40B5-FA0F-C8C8-49E3-121693D83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57" y="1052736"/>
            <a:ext cx="2124371" cy="358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FC99B6-9F30-3CCD-9CDA-247E47DCC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4891794"/>
            <a:ext cx="7611537" cy="1362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2A704-E953-3437-5AAB-CA4C0AD0D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451" y="1156175"/>
            <a:ext cx="3338725" cy="36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1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ECF-6B24-DFDC-966B-5239D8DE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F1E6C3-E9EB-0E4E-58F7-FAAA9A65A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8438728" cy="464137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L80x60x7, S235, </a:t>
                </a:r>
                <a:br>
                  <a:rPr lang="cs-CZ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=1000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0" dirty="0"/>
                  <a:t>: </a:t>
                </a:r>
              </a:p>
              <a:p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F1E6C3-E9EB-0E4E-58F7-FAAA9A65A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8438728" cy="4641379"/>
              </a:xfrm>
              <a:blipFill>
                <a:blip r:embed="rId2"/>
                <a:stretch>
                  <a:fillRect l="-1301" t="-1445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6BB9A45-80AF-CF9B-36B9-C1954EAB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7" t="15188" r="35825" b="29593"/>
          <a:stretch/>
        </p:blipFill>
        <p:spPr>
          <a:xfrm>
            <a:off x="8112224" y="1474308"/>
            <a:ext cx="2563994" cy="2620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FD824-DFFE-660C-F313-19EE7A4BF82B}"/>
              </a:ext>
            </a:extLst>
          </p:cNvPr>
          <p:cNvSpPr txBox="1"/>
          <p:nvPr/>
        </p:nvSpPr>
        <p:spPr>
          <a:xfrm>
            <a:off x="9151187" y="1264462"/>
            <a:ext cx="285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prostorový (TF)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1E5DF-B75D-8088-C86B-A5A731BEEC77}"/>
                  </a:ext>
                </a:extLst>
              </p:cNvPr>
              <p:cNvSpPr txBox="1"/>
              <p:nvPr/>
            </p:nvSpPr>
            <p:spPr>
              <a:xfrm>
                <a:off x="7608168" y="4719586"/>
                <a:ext cx="2094099" cy="1417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1E5DF-B75D-8088-C86B-A5A731BE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4719586"/>
                <a:ext cx="2094099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93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ECF-6B24-DFDC-966B-5239D8DE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0019E8-F979-7198-93F3-6912692D7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411" y="1556792"/>
            <a:ext cx="7465177" cy="4169955"/>
          </a:xfrm>
        </p:spPr>
      </p:pic>
    </p:spTree>
    <p:extLst>
      <p:ext uri="{BB962C8B-B14F-4D97-AF65-F5344CB8AC3E}">
        <p14:creationId xmlns:p14="http://schemas.microsoft.com/office/powerpoint/2010/main" val="310722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FECF-6B24-DFDC-966B-5239D8DE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DE0549-7A94-E275-45F1-6AFB8F4F5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1556792"/>
            <a:ext cx="6822281" cy="448030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BC99A-6334-FE26-DD1C-DEB826A6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628800"/>
            <a:ext cx="33213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0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6"/>
              </a:rPr>
              <a:t>vild.m@fce.vutbr.cz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  <a:p>
            <a:r>
              <a:rPr lang="cs-CZ" dirty="0"/>
              <a:t>Konzultace</a:t>
            </a:r>
            <a:r>
              <a:rPr lang="en-US" dirty="0"/>
              <a:t>:</a:t>
            </a:r>
          </a:p>
          <a:p>
            <a:r>
              <a:rPr lang="cs-CZ" dirty="0"/>
              <a:t>po domluvě</a:t>
            </a:r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86400" cy="464137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Problémy stability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Vzpěr celistvých prutů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Rovinný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Zkroucením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Prostorový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09CC6-5285-21D3-6E81-D3C2A062B04F}"/>
              </a:ext>
            </a:extLst>
          </p:cNvPr>
          <p:cNvSpPr txBox="1">
            <a:spLocks/>
          </p:cNvSpPr>
          <p:nvPr/>
        </p:nvSpPr>
        <p:spPr>
          <a:xfrm>
            <a:off x="6096000" y="1484785"/>
            <a:ext cx="54864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The Efficient Engineer – Understanding Buckling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7341-A8D0-332F-AAF9-E9239519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vybočení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3019E-6EB0-FB36-9DD6-0CF53A3B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77443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Dvojose symetrický průřez: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k ose </a:t>
            </a:r>
            <a:r>
              <a:rPr lang="cs-CZ" i="1" dirty="0"/>
              <a:t>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k ose </a:t>
            </a:r>
            <a:r>
              <a:rPr lang="cs-CZ" i="1" dirty="0"/>
              <a:t>z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zkroucením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Jednoose symetrický průřez: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Vzpěr k ose </a:t>
            </a:r>
            <a:r>
              <a:rPr lang="cs-CZ" i="1" dirty="0"/>
              <a:t>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Prostorový vzpěr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Nesymetrický průřez: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Prostorový vzpěr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A1946-BBBD-25FC-A015-12F9EF4B4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9603" r="46845" b="18373"/>
          <a:stretch/>
        </p:blipFill>
        <p:spPr>
          <a:xfrm>
            <a:off x="6312024" y="1556792"/>
            <a:ext cx="2304256" cy="2880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31F13-E87B-B139-618C-F28AB1EE00F0}"/>
              </a:ext>
            </a:extLst>
          </p:cNvPr>
          <p:cNvSpPr txBox="1"/>
          <p:nvPr/>
        </p:nvSpPr>
        <p:spPr>
          <a:xfrm>
            <a:off x="7968208" y="220486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cs-CZ" i="1" dirty="0">
                <a:solidFill>
                  <a:srgbClr val="E4002B"/>
                </a:solidFill>
              </a:rPr>
              <a:t>z</a:t>
            </a:r>
            <a:endParaRPr lang="en-US" i="1" dirty="0">
              <a:solidFill>
                <a:srgbClr val="E4002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7733C-5CEE-45A2-54E5-E1AADE51C3C4}"/>
              </a:ext>
            </a:extLst>
          </p:cNvPr>
          <p:cNvSpPr txBox="1"/>
          <p:nvPr/>
        </p:nvSpPr>
        <p:spPr>
          <a:xfrm>
            <a:off x="6672064" y="119210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658D1B"/>
                </a:solidFill>
              </a:rPr>
              <a:t>k ose </a:t>
            </a:r>
            <a:r>
              <a:rPr lang="cs-CZ" i="1" dirty="0">
                <a:solidFill>
                  <a:srgbClr val="658D1B"/>
                </a:solidFill>
              </a:rPr>
              <a:t>y</a:t>
            </a:r>
            <a:endParaRPr lang="en-US" i="1" dirty="0">
              <a:solidFill>
                <a:srgbClr val="658D1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E9EC6-D816-C2EA-68C1-84B5B1671674}"/>
              </a:ext>
            </a:extLst>
          </p:cNvPr>
          <p:cNvSpPr txBox="1"/>
          <p:nvPr/>
        </p:nvSpPr>
        <p:spPr>
          <a:xfrm>
            <a:off x="5231904" y="383832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zkroucením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EDC9F-556B-226C-2908-6C1AF01E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4111" r="51772" b="8261"/>
          <a:stretch/>
        </p:blipFill>
        <p:spPr>
          <a:xfrm>
            <a:off x="9497685" y="2570155"/>
            <a:ext cx="1733823" cy="3087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F36F5-600D-C760-6841-7836A7037D3B}"/>
              </a:ext>
            </a:extLst>
          </p:cNvPr>
          <p:cNvSpPr txBox="1"/>
          <p:nvPr/>
        </p:nvSpPr>
        <p:spPr>
          <a:xfrm>
            <a:off x="9906778" y="22774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cs-CZ" i="1" dirty="0">
                <a:solidFill>
                  <a:srgbClr val="E4002B"/>
                </a:solidFill>
              </a:rPr>
              <a:t>v</a:t>
            </a:r>
            <a:endParaRPr lang="en-US" i="1" dirty="0">
              <a:solidFill>
                <a:srgbClr val="E4002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AC3D6-06EE-B3E4-908F-D353885070B3}"/>
              </a:ext>
            </a:extLst>
          </p:cNvPr>
          <p:cNvSpPr txBox="1"/>
          <p:nvPr/>
        </p:nvSpPr>
        <p:spPr>
          <a:xfrm>
            <a:off x="10488488" y="47251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3DA5"/>
                </a:solidFill>
              </a:rPr>
              <a:t>prostorový (TF)</a:t>
            </a:r>
            <a:endParaRPr lang="en-US" i="1" dirty="0">
              <a:solidFill>
                <a:srgbClr val="003DA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B9026-5ADB-2997-F6B2-4DDD111D0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97" t="15188" r="35825" b="29593"/>
          <a:stretch/>
        </p:blipFill>
        <p:spPr>
          <a:xfrm>
            <a:off x="5681261" y="4794816"/>
            <a:ext cx="1584176" cy="1619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F5C1A1-DC8A-0B42-A223-48E8A146FE1C}"/>
              </a:ext>
            </a:extLst>
          </p:cNvPr>
          <p:cNvSpPr txBox="1"/>
          <p:nvPr/>
        </p:nvSpPr>
        <p:spPr>
          <a:xfrm>
            <a:off x="6744072" y="531594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prostorový (TF)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0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42F7-842E-F304-2141-3B5B6CEE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Jednoose symetrické průřezy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495BD-B2B3-B004-E640-EC4012602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Vybočení k ose </a:t>
                </a:r>
                <a:r>
                  <a:rPr lang="cs-CZ" sz="2400" i="1" dirty="0"/>
                  <a:t>y</a:t>
                </a:r>
                <a:r>
                  <a:rPr lang="en-US" sz="2400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Prostorový vzpěr: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495BD-B2B3-B004-E640-EC4012602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31783C-0CB8-7207-AFF2-CDA8448C9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4111" r="51772" b="8261"/>
          <a:stretch/>
        </p:blipFill>
        <p:spPr>
          <a:xfrm>
            <a:off x="9552384" y="1206043"/>
            <a:ext cx="1733823" cy="3087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1F00A-4563-923E-DC78-6534EF68C3AC}"/>
              </a:ext>
            </a:extLst>
          </p:cNvPr>
          <p:cNvSpPr txBox="1"/>
          <p:nvPr/>
        </p:nvSpPr>
        <p:spPr>
          <a:xfrm>
            <a:off x="9961477" y="91336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en-US" i="1" dirty="0">
                <a:solidFill>
                  <a:srgbClr val="E4002B"/>
                </a:solidFill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9FD96-E352-7675-DF1E-9F2A49AD3267}"/>
              </a:ext>
            </a:extLst>
          </p:cNvPr>
          <p:cNvSpPr txBox="1"/>
          <p:nvPr/>
        </p:nvSpPr>
        <p:spPr>
          <a:xfrm>
            <a:off x="10543187" y="336103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3DA5"/>
                </a:solidFill>
              </a:rPr>
              <a:t>prostorový (TF)</a:t>
            </a:r>
            <a:endParaRPr lang="en-US" i="1" dirty="0">
              <a:solidFill>
                <a:srgbClr val="003DA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D92F3-96A0-FA83-54FC-D5B8E8192B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91" t="16244" r="37006" b="19988"/>
          <a:stretch/>
        </p:blipFill>
        <p:spPr>
          <a:xfrm>
            <a:off x="7176120" y="3805474"/>
            <a:ext cx="2437203" cy="23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6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4FB2-CC2B-2592-F083-0DB292E3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82D6C0-943A-894D-6F32-797623B81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96" y="1052736"/>
            <a:ext cx="5953956" cy="389626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860D7-D893-C215-A9FC-61A9CC0A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8" y="4960891"/>
            <a:ext cx="5760640" cy="910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DC04BD-F76B-EBAA-72B6-7D2D109C2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1052736"/>
            <a:ext cx="3267531" cy="34390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4C045-ECE2-3F5F-1893-7B035D0CA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534" y="4960891"/>
            <a:ext cx="5356170" cy="8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AA00-1E72-3994-C9CA-5E696547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FC85E-5DA9-7D9B-C6A0-9263E6F7D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</p:spPr>
            <p:txBody>
              <a:bodyPr/>
              <a:lstStyle/>
              <a:p>
                <a:r>
                  <a:rPr lang="cs-CZ" sz="2400" dirty="0"/>
                  <a:t>T – IPE360, S</a:t>
                </a:r>
                <a:r>
                  <a:rPr lang="en-US" sz="2400" dirty="0"/>
                  <a:t>235</a:t>
                </a:r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Zatřídění průřezu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Vzpěrné délky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Kritické síly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Poměrné štíhlosti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Součinitel vzpěrné pevnosti –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cs-CZ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/>
                  <a:t>Únosnost v tlaku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FC85E-5DA9-7D9B-C6A0-9263E6F7D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350496" cy="4641379"/>
              </a:xfrm>
              <a:blipFill>
                <a:blip r:embed="rId2"/>
                <a:stretch>
                  <a:fillRect l="-1440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1FBDA0-D27E-BE02-C582-48714B78AE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968" y="1451917"/>
                <a:ext cx="4104456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𝐸𝐼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−0.2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sz="2400" dirty="0"/>
                  <a:t>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cs-CZ" sz="2400">
                        <a:latin typeface="Cambria Math" panose="02040503050406030204" pitchFamily="18" charset="0"/>
                      </a:rPr>
                      <m:t>≤1,0</m:t>
                    </m:r>
                  </m:oMath>
                </a14:m>
                <a:r>
                  <a:rPr lang="cs-CZ" sz="2400" dirty="0"/>
                  <a:t>	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/>
                  <a:t>			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1FBDA0-D27E-BE02-C582-48714B78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451917"/>
                <a:ext cx="4104456" cy="4641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BCC2F35-2F63-2622-D856-6F1193507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153" y="42724"/>
            <a:ext cx="3622565" cy="28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AA00-1E72-3994-C9CA-5E696547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B8F531-C269-4C5B-613E-E428265D6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1" y="2174368"/>
            <a:ext cx="6984776" cy="363089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E1215-5437-257C-13D8-BC8725C6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166" y="274639"/>
            <a:ext cx="4824811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4FB2-CC2B-2592-F083-0DB292E3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68C82-B760-4EA2-ADA2-027210707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486" y="1484313"/>
            <a:ext cx="4845028" cy="4641850"/>
          </a:xfrm>
        </p:spPr>
      </p:pic>
    </p:spTree>
    <p:extLst>
      <p:ext uri="{BB962C8B-B14F-4D97-AF65-F5344CB8AC3E}">
        <p14:creationId xmlns:p14="http://schemas.microsoft.com/office/powerpoint/2010/main" val="1832868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f7ad0879-35d7-4496-bda0-d1846a945573"/>
  <p:tag name="SLIDO_EVENT_SECTION_UUID" val="24d48c62-72e5-47c5-991f-c954c857be2e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26205</TotalTime>
  <Words>445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Tvary vybočení</vt:lpstr>
      <vt:lpstr>Jednoose symetrické průřezy</vt:lpstr>
      <vt:lpstr>Příklad</vt:lpstr>
      <vt:lpstr>Příklad</vt:lpstr>
      <vt:lpstr>Příklad</vt:lpstr>
      <vt:lpstr>Příklad</vt:lpstr>
      <vt:lpstr>Příklad</vt:lpstr>
      <vt:lpstr>Nesymetrický průřez</vt:lpstr>
      <vt:lpstr>PowerPoint Presentation</vt:lpstr>
      <vt:lpstr>Nesymetrický průřez</vt:lpstr>
      <vt:lpstr>Příklad</vt:lpstr>
      <vt:lpstr>Příklad</vt:lpstr>
      <vt:lpstr>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382</cp:revision>
  <dcterms:created xsi:type="dcterms:W3CDTF">2016-01-14T08:43:43Z</dcterms:created>
  <dcterms:modified xsi:type="dcterms:W3CDTF">2024-03-25T16:24:24Z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