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302" r:id="rId6"/>
    <p:sldId id="258" r:id="rId7"/>
    <p:sldId id="286" r:id="rId8"/>
    <p:sldId id="287" r:id="rId9"/>
    <p:sldId id="288" r:id="rId10"/>
    <p:sldId id="289" r:id="rId11"/>
    <p:sldId id="290" r:id="rId12"/>
    <p:sldId id="268" r:id="rId13"/>
    <p:sldId id="277" r:id="rId14"/>
    <p:sldId id="278" r:id="rId15"/>
    <p:sldId id="279" r:id="rId16"/>
    <p:sldId id="269" r:id="rId17"/>
    <p:sldId id="294" r:id="rId18"/>
    <p:sldId id="295" r:id="rId19"/>
    <p:sldId id="298" r:id="rId20"/>
    <p:sldId id="296" r:id="rId21"/>
    <p:sldId id="299" r:id="rId22"/>
    <p:sldId id="274" r:id="rId23"/>
    <p:sldId id="271" r:id="rId24"/>
    <p:sldId id="297" r:id="rId25"/>
    <p:sldId id="292" r:id="rId26"/>
    <p:sldId id="300" r:id="rId27"/>
    <p:sldId id="301" r:id="rId28"/>
    <p:sldId id="293" r:id="rId29"/>
    <p:sldId id="272" r:id="rId30"/>
    <p:sldId id="276" r:id="rId31"/>
    <p:sldId id="291" r:id="rId32"/>
  </p:sldIdLst>
  <p:sldSz cx="12192000" cy="6858000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15225-2EC6-44C7-86F3-8E7AD784C089}" v="2" dt="2025-03-19T10:56:12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Vild" userId="e9a878aa-f6a1-47b0-98b0-0f2d038f1f0c" providerId="ADAL" clId="{73E15225-2EC6-44C7-86F3-8E7AD784C089}"/>
    <pc:docChg chg="undo redo custSel modSld modMainMaster">
      <pc:chgData name="Martin Vild" userId="e9a878aa-f6a1-47b0-98b0-0f2d038f1f0c" providerId="ADAL" clId="{73E15225-2EC6-44C7-86F3-8E7AD784C089}" dt="2025-03-19T12:46:23.172" v="98" actId="1038"/>
      <pc:docMkLst>
        <pc:docMk/>
      </pc:docMkLst>
      <pc:sldChg chg="addSp delSp modSp mod">
        <pc:chgData name="Martin Vild" userId="e9a878aa-f6a1-47b0-98b0-0f2d038f1f0c" providerId="ADAL" clId="{73E15225-2EC6-44C7-86F3-8E7AD784C089}" dt="2025-03-19T12:46:23.172" v="98" actId="1038"/>
        <pc:sldMkLst>
          <pc:docMk/>
          <pc:sldMk cId="2239724083" sldId="268"/>
        </pc:sldMkLst>
        <pc:picChg chg="del mod">
          <ac:chgData name="Martin Vild" userId="e9a878aa-f6a1-47b0-98b0-0f2d038f1f0c" providerId="ADAL" clId="{73E15225-2EC6-44C7-86F3-8E7AD784C089}" dt="2025-03-19T12:46:12.872" v="93" actId="478"/>
          <ac:picMkLst>
            <pc:docMk/>
            <pc:sldMk cId="2239724083" sldId="268"/>
            <ac:picMk id="4" creationId="{070BDF24-9E2C-6487-B1D4-2740BA1AC8F4}"/>
          </ac:picMkLst>
        </pc:picChg>
        <pc:picChg chg="add mod">
          <ac:chgData name="Martin Vild" userId="e9a878aa-f6a1-47b0-98b0-0f2d038f1f0c" providerId="ADAL" clId="{73E15225-2EC6-44C7-86F3-8E7AD784C089}" dt="2025-03-19T12:46:23.172" v="98" actId="1038"/>
          <ac:picMkLst>
            <pc:docMk/>
            <pc:sldMk cId="2239724083" sldId="268"/>
            <ac:picMk id="11" creationId="{39AE9387-BFCB-F3EF-6179-F9806F459F92}"/>
          </ac:picMkLst>
        </pc:picChg>
      </pc:sldChg>
      <pc:sldChg chg="addSp modSp mod">
        <pc:chgData name="Martin Vild" userId="e9a878aa-f6a1-47b0-98b0-0f2d038f1f0c" providerId="ADAL" clId="{73E15225-2EC6-44C7-86F3-8E7AD784C089}" dt="2025-03-19T10:56:15.061" v="91" actId="1076"/>
        <pc:sldMkLst>
          <pc:docMk/>
          <pc:sldMk cId="4225634710" sldId="274"/>
        </pc:sldMkLst>
        <pc:spChg chg="add mod">
          <ac:chgData name="Martin Vild" userId="e9a878aa-f6a1-47b0-98b0-0f2d038f1f0c" providerId="ADAL" clId="{73E15225-2EC6-44C7-86F3-8E7AD784C089}" dt="2025-03-19T10:56:15.061" v="91" actId="1076"/>
          <ac:spMkLst>
            <pc:docMk/>
            <pc:sldMk cId="4225634710" sldId="274"/>
            <ac:spMk id="24" creationId="{45F00B13-45D3-6BB9-6DB8-2E6B4DFB1749}"/>
          </ac:spMkLst>
        </pc:spChg>
      </pc:sldChg>
      <pc:sldChg chg="modSp mod">
        <pc:chgData name="Martin Vild" userId="e9a878aa-f6a1-47b0-98b0-0f2d038f1f0c" providerId="ADAL" clId="{73E15225-2EC6-44C7-86F3-8E7AD784C089}" dt="2025-03-18T09:13:44.903" v="44" actId="1076"/>
        <pc:sldMkLst>
          <pc:docMk/>
          <pc:sldMk cId="2782034473" sldId="293"/>
        </pc:sldMkLst>
        <pc:spChg chg="mod">
          <ac:chgData name="Martin Vild" userId="e9a878aa-f6a1-47b0-98b0-0f2d038f1f0c" providerId="ADAL" clId="{73E15225-2EC6-44C7-86F3-8E7AD784C089}" dt="2025-03-18T09:13:12.788" v="34" actId="404"/>
          <ac:spMkLst>
            <pc:docMk/>
            <pc:sldMk cId="2782034473" sldId="293"/>
            <ac:spMk id="3" creationId="{BECACE84-6B09-20B3-D216-4DB2A611FB1E}"/>
          </ac:spMkLst>
        </pc:spChg>
        <pc:grpChg chg="mod">
          <ac:chgData name="Martin Vild" userId="e9a878aa-f6a1-47b0-98b0-0f2d038f1f0c" providerId="ADAL" clId="{73E15225-2EC6-44C7-86F3-8E7AD784C089}" dt="2025-03-18T09:13:41.529" v="42" actId="14100"/>
          <ac:grpSpMkLst>
            <pc:docMk/>
            <pc:sldMk cId="2782034473" sldId="293"/>
            <ac:grpSpMk id="4" creationId="{9580E75E-55A2-9A1E-21D3-EC422500F163}"/>
          </ac:grpSpMkLst>
        </pc:grpChg>
        <pc:picChg chg="mod">
          <ac:chgData name="Martin Vild" userId="e9a878aa-f6a1-47b0-98b0-0f2d038f1f0c" providerId="ADAL" clId="{73E15225-2EC6-44C7-86F3-8E7AD784C089}" dt="2025-03-18T09:13:44.903" v="44" actId="1076"/>
          <ac:picMkLst>
            <pc:docMk/>
            <pc:sldMk cId="2782034473" sldId="293"/>
            <ac:picMk id="16" creationId="{44908E21-E68E-1F7B-5932-A41E18DDD2F2}"/>
          </ac:picMkLst>
        </pc:picChg>
      </pc:sldChg>
      <pc:sldMasterChg chg="modSp mod">
        <pc:chgData name="Martin Vild" userId="e9a878aa-f6a1-47b0-98b0-0f2d038f1f0c" providerId="ADAL" clId="{73E15225-2EC6-44C7-86F3-8E7AD784C089}" dt="2025-03-18T06:55:17.564" v="2" actId="108"/>
        <pc:sldMasterMkLst>
          <pc:docMk/>
          <pc:sldMasterMk cId="3027624277" sldId="2147483648"/>
        </pc:sldMasterMkLst>
        <pc:spChg chg="mod">
          <ac:chgData name="Martin Vild" userId="e9a878aa-f6a1-47b0-98b0-0f2d038f1f0c" providerId="ADAL" clId="{73E15225-2EC6-44C7-86F3-8E7AD784C089}" dt="2025-03-18T06:55:08.554" v="1" actId="20577"/>
          <ac:spMkLst>
            <pc:docMk/>
            <pc:sldMasterMk cId="3027624277" sldId="2147483648"/>
            <ac:spMk id="2" creationId="{00000000-0000-0000-0000-000000000000}"/>
          </ac:spMkLst>
        </pc:spChg>
        <pc:spChg chg="mod">
          <ac:chgData name="Martin Vild" userId="e9a878aa-f6a1-47b0-98b0-0f2d038f1f0c" providerId="ADAL" clId="{73E15225-2EC6-44C7-86F3-8E7AD784C089}" dt="2025-03-18T06:55:17.564" v="2" actId="108"/>
          <ac:spMkLst>
            <pc:docMk/>
            <pc:sldMasterMk cId="3027624277" sldId="2147483648"/>
            <ac:spMk id="8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.vild\My%20Drive\_VUT\Vyuka\BOA001%20-%20Konstrukce%20a%20dopravn&#237;%20stavby\Vario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Sheet2!$A$2:$A$32</c:f>
              <c:numCache>
                <c:formatCode>General</c:formatCode>
                <c:ptCount val="3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0.52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0.57999999999999996</c:v>
                </c:pt>
                <c:pt idx="10">
                  <c:v>0.6</c:v>
                </c:pt>
                <c:pt idx="11">
                  <c:v>0.62</c:v>
                </c:pt>
                <c:pt idx="12">
                  <c:v>0.64</c:v>
                </c:pt>
                <c:pt idx="13">
                  <c:v>0.66</c:v>
                </c:pt>
                <c:pt idx="14">
                  <c:v>0.68</c:v>
                </c:pt>
                <c:pt idx="15">
                  <c:v>0.7</c:v>
                </c:pt>
                <c:pt idx="16">
                  <c:v>0.72</c:v>
                </c:pt>
                <c:pt idx="17">
                  <c:v>0.74</c:v>
                </c:pt>
                <c:pt idx="18">
                  <c:v>0.76</c:v>
                </c:pt>
                <c:pt idx="19">
                  <c:v>0.78</c:v>
                </c:pt>
                <c:pt idx="20">
                  <c:v>0.8</c:v>
                </c:pt>
                <c:pt idx="21">
                  <c:v>0.82</c:v>
                </c:pt>
                <c:pt idx="22">
                  <c:v>0.84</c:v>
                </c:pt>
                <c:pt idx="23">
                  <c:v>0.86</c:v>
                </c:pt>
                <c:pt idx="24">
                  <c:v>0.88</c:v>
                </c:pt>
                <c:pt idx="25">
                  <c:v>0.9</c:v>
                </c:pt>
                <c:pt idx="26">
                  <c:v>0.92</c:v>
                </c:pt>
                <c:pt idx="27">
                  <c:v>0.94</c:v>
                </c:pt>
                <c:pt idx="28">
                  <c:v>0.96</c:v>
                </c:pt>
                <c:pt idx="29">
                  <c:v>0.98</c:v>
                </c:pt>
                <c:pt idx="30">
                  <c:v>1</c:v>
                </c:pt>
              </c:numCache>
            </c:numRef>
          </c:xVal>
          <c:yVal>
            <c:numRef>
              <c:f>Sheet2!$D$2:$D$32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0.99839999999999995</c:v>
                </c:pt>
                <c:pt idx="7">
                  <c:v>0.99360000000000004</c:v>
                </c:pt>
                <c:pt idx="8">
                  <c:v>0.98559999999999992</c:v>
                </c:pt>
                <c:pt idx="9">
                  <c:v>0.97440000000000004</c:v>
                </c:pt>
                <c:pt idx="10">
                  <c:v>0.96</c:v>
                </c:pt>
                <c:pt idx="11">
                  <c:v>0.94240000000000002</c:v>
                </c:pt>
                <c:pt idx="12">
                  <c:v>0.92159999999999997</c:v>
                </c:pt>
                <c:pt idx="13">
                  <c:v>0.89759999999999995</c:v>
                </c:pt>
                <c:pt idx="14">
                  <c:v>0.87039999999999995</c:v>
                </c:pt>
                <c:pt idx="15">
                  <c:v>0.84000000000000008</c:v>
                </c:pt>
                <c:pt idx="16">
                  <c:v>0.80640000000000001</c:v>
                </c:pt>
                <c:pt idx="17">
                  <c:v>0.76960000000000006</c:v>
                </c:pt>
                <c:pt idx="18">
                  <c:v>0.72960000000000003</c:v>
                </c:pt>
                <c:pt idx="19">
                  <c:v>0.6863999999999999</c:v>
                </c:pt>
                <c:pt idx="20">
                  <c:v>0.6399999999999999</c:v>
                </c:pt>
                <c:pt idx="21">
                  <c:v>0.59040000000000015</c:v>
                </c:pt>
                <c:pt idx="22">
                  <c:v>0.53760000000000008</c:v>
                </c:pt>
                <c:pt idx="23">
                  <c:v>0.48160000000000003</c:v>
                </c:pt>
                <c:pt idx="24">
                  <c:v>0.4224</c:v>
                </c:pt>
                <c:pt idx="25">
                  <c:v>0.35999999999999988</c:v>
                </c:pt>
                <c:pt idx="26">
                  <c:v>0.29439999999999988</c:v>
                </c:pt>
                <c:pt idx="27">
                  <c:v>0.22560000000000013</c:v>
                </c:pt>
                <c:pt idx="28">
                  <c:v>0.15360000000000018</c:v>
                </c:pt>
                <c:pt idx="29">
                  <c:v>7.8400000000000025E-2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8C-4D0D-A3C2-D7D89AE1B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856527"/>
        <c:axId val="1275857359"/>
      </c:scatterChart>
      <c:valAx>
        <c:axId val="127585652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V</a:t>
                </a:r>
                <a:r>
                  <a:rPr lang="en-US" baseline="-25000"/>
                  <a:t>Ed</a:t>
                </a:r>
                <a:r>
                  <a:rPr lang="en-US"/>
                  <a:t>/</a:t>
                </a:r>
                <a:r>
                  <a:rPr lang="en-US" i="1"/>
                  <a:t>V</a:t>
                </a:r>
                <a:r>
                  <a:rPr lang="en-US" baseline="-25000"/>
                  <a:t>pl,Rd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7359"/>
        <c:crosses val="autoZero"/>
        <c:crossBetween val="midCat"/>
        <c:majorUnit val="0.1"/>
      </c:valAx>
      <c:valAx>
        <c:axId val="1275857359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f</a:t>
                </a:r>
                <a:r>
                  <a:rPr lang="en-US" baseline="-25000"/>
                  <a:t>y,reduced</a:t>
                </a:r>
                <a:r>
                  <a:rPr lang="en-US"/>
                  <a:t>/</a:t>
                </a:r>
                <a:r>
                  <a:rPr lang="en-US" i="1"/>
                  <a:t>f</a:t>
                </a:r>
                <a:r>
                  <a:rPr lang="en-US" i="0" baseline="-250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6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3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5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Vysoké učení technické v Brně • Fakulta </a:t>
            </a:r>
            <a:r>
              <a:rPr lang="cs-CZ" sz="1400" b="1" dirty="0">
                <a:solidFill>
                  <a:schemeClr val="bg1"/>
                </a:solidFill>
              </a:rPr>
              <a:t>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28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n_Mises_yield_criterion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bgstructuralengineering.com/BGSCM13/BGSCM006/BGSCM00603.htm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hyperlink" Target="https://www.youtube.com/watch?v=Bls5KnQOWkY&amp;ab_channel=TheEfficientEngineer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9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285877690_Structural_stainless_steel_design_A_new_approach" TargetMode="Externa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hyperlink" Target="https://www.dlubal.com/cs/prurezove-charakteristiky/ipe-220-gb-t-11263-20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eastatica.com/support-center/connection-stiffness-and-its-use-in-global-analysis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terial-properties.org/what-is-ultimate-tensile-strength-uts-defini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03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5455-7C77-9967-35A1-1127BEF1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Napětí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8426F9-B960-65CD-7775-2DC844927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1533" r="2203" b="6458"/>
          <a:stretch/>
        </p:blipFill>
        <p:spPr bwMode="auto">
          <a:xfrm>
            <a:off x="1033685" y="1266850"/>
            <a:ext cx="5040561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E24484-F757-6B95-1C1A-328F274B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533" r="62765" b="6458"/>
          <a:stretch/>
        </p:blipFill>
        <p:spPr bwMode="auto">
          <a:xfrm>
            <a:off x="6960096" y="1266850"/>
            <a:ext cx="3240359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0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9720-23DD-5266-5FFE-71BC48E5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</a:t>
            </a:r>
            <a:r>
              <a:rPr lang="cs-CZ" dirty="0"/>
              <a:t>sovo napětí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C212A-F37C-85D6-F990-2A4C86EE1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8" y="1484784"/>
            <a:ext cx="5702105" cy="46418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/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CC8D531-F027-AEBC-0638-B118E5D6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2636912"/>
            <a:ext cx="3096344" cy="3377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4DBA4-D407-5BB3-81E5-DA771A91D3E0}"/>
              </a:ext>
            </a:extLst>
          </p:cNvPr>
          <p:cNvSpPr txBox="1"/>
          <p:nvPr/>
        </p:nvSpPr>
        <p:spPr>
          <a:xfrm>
            <a:off x="7218139" y="6126634"/>
            <a:ext cx="514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https://en.wikipedia.org/wiki/Von_Mises_yield_criterion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41D1-DC6E-7281-1E38-D6C8B683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</a:t>
            </a:r>
            <a:r>
              <a:rPr lang="cs-CZ" dirty="0"/>
              <a:t>sovo napětí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Vliv na návrh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Normálové napětí</a:t>
                </a:r>
                <a:endParaRPr lang="en-US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Tah</a:t>
                </a:r>
                <a:r>
                  <a:rPr lang="en-US" b="0" dirty="0"/>
                  <a:t> &amp; </a:t>
                </a:r>
                <a:r>
                  <a:rPr lang="cs-CZ" b="0" dirty="0"/>
                  <a:t>tlak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Ohyb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</a:t>
                </a:r>
                <a:endParaRPr lang="en-US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/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/>
                  <a:t>Kombinace</a:t>
                </a:r>
                <a:r>
                  <a:rPr lang="en-US" sz="2800" dirty="0"/>
                  <a:t>:</a:t>
                </a:r>
              </a:p>
              <a:p>
                <a:r>
                  <a:rPr lang="cs-CZ" sz="2800" dirty="0"/>
                  <a:t>pro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≥0.5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𝑟𝑒𝑑𝑢𝑐𝑒𝑑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blipFill>
                <a:blip r:embed="rId3"/>
                <a:stretch>
                  <a:fillRect l="-3355" t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67B96A-044A-0BCE-7AFB-D755BD847B86}"/>
              </a:ext>
            </a:extLst>
          </p:cNvPr>
          <p:cNvGraphicFramePr>
            <a:graphicFrameLocks/>
          </p:cNvGraphicFramePr>
          <p:nvPr/>
        </p:nvGraphicFramePr>
        <p:xfrm>
          <a:off x="6667500" y="3805474"/>
          <a:ext cx="4914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66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09C7-4DC2-D257-C791-33BE426A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</a:t>
            </a:r>
            <a:r>
              <a:rPr lang="en-US" dirty="0"/>
              <a:t> &amp; </a:t>
            </a:r>
            <a:r>
              <a:rPr lang="cs-CZ" dirty="0"/>
              <a:t>Tlak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0" dirty="0"/>
                  <a:t>Integrál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cs-CZ" b="0" dirty="0"/>
                  <a:t>Diskrétní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CEB0E69-ABDD-6F64-E6AA-6E88E0AF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05878"/>
            <a:ext cx="3061542" cy="44371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DCCB4B-4255-CD85-CC19-6A3EFB3C4A3A}"/>
              </a:ext>
            </a:extLst>
          </p:cNvPr>
          <p:cNvGrpSpPr/>
          <p:nvPr/>
        </p:nvGrpSpPr>
        <p:grpSpPr>
          <a:xfrm>
            <a:off x="6024319" y="5178158"/>
            <a:ext cx="576064" cy="648072"/>
            <a:chOff x="2567608" y="5157192"/>
            <a:chExt cx="576064" cy="648072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38A6BAA-E5F4-109E-A69F-ABC9C8BD9D60}"/>
                </a:ext>
              </a:extLst>
            </p:cNvPr>
            <p:cNvSpPr/>
            <p:nvPr/>
          </p:nvSpPr>
          <p:spPr>
            <a:xfrm>
              <a:off x="2567608" y="5301208"/>
              <a:ext cx="576064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2A6C09-E298-37FE-4EA9-515D5D8DAE7D}"/>
                </a:ext>
              </a:extLst>
            </p:cNvPr>
            <p:cNvSpPr/>
            <p:nvPr/>
          </p:nvSpPr>
          <p:spPr>
            <a:xfrm>
              <a:off x="2747301" y="5157192"/>
              <a:ext cx="216024" cy="216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E6E91-077B-436D-9685-ADA3AA0B9DE0}"/>
              </a:ext>
            </a:extLst>
          </p:cNvPr>
          <p:cNvCxnSpPr>
            <a:cxnSpLocks/>
            <a:stCxn id="17" idx="6"/>
            <a:endCxn id="13" idx="0"/>
          </p:cNvCxnSpPr>
          <p:nvPr/>
        </p:nvCxnSpPr>
        <p:spPr>
          <a:xfrm flipH="1">
            <a:off x="6312024" y="3068960"/>
            <a:ext cx="1" cy="21091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5EC68-708C-12D6-8CC0-FCAE99E3FE06}"/>
              </a:ext>
            </a:extLst>
          </p:cNvPr>
          <p:cNvGrpSpPr/>
          <p:nvPr/>
        </p:nvGrpSpPr>
        <p:grpSpPr>
          <a:xfrm>
            <a:off x="5663953" y="2658227"/>
            <a:ext cx="756083" cy="591079"/>
            <a:chOff x="5663953" y="2658227"/>
            <a:chExt cx="756083" cy="5910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F499C3-77B5-088E-A701-D7A6DA4EF2AD}"/>
                </a:ext>
              </a:extLst>
            </p:cNvPr>
            <p:cNvGrpSpPr/>
            <p:nvPr/>
          </p:nvGrpSpPr>
          <p:grpSpPr>
            <a:xfrm rot="5400000">
              <a:off x="5807968" y="2637238"/>
              <a:ext cx="576064" cy="648072"/>
              <a:chOff x="2567608" y="5157192"/>
              <a:chExt cx="576064" cy="648072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0FA90B1-42E7-77C0-2699-31AA424EF86C}"/>
                  </a:ext>
                </a:extLst>
              </p:cNvPr>
              <p:cNvSpPr/>
              <p:nvPr/>
            </p:nvSpPr>
            <p:spPr>
              <a:xfrm>
                <a:off x="2567608" y="5301208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6F40DB-50E2-AAF0-D6E0-AE946BC8EE6C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9866E2-3354-8A5C-936C-09CCB2FB3669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53" y="2658227"/>
              <a:ext cx="0" cy="5910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34DD77-3B87-8A9A-EF3D-0722BDAB2A7A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312025" y="2276872"/>
            <a:ext cx="0" cy="576064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0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C65A43-1854-AB38-4380-713F1261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980728"/>
            <a:ext cx="4054406" cy="3760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93563-D98B-372C-6BC9-FA621F51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Zatřídění průřezu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6FF823-F613-1263-7148-080D80A2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046" y="982291"/>
            <a:ext cx="4041069" cy="51346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E37-7F46-97DE-B329-729633ED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927" y="980728"/>
            <a:ext cx="4107753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8889-3938-CD49-12DD-BA9D5DD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Zatřídění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64B6-4538-DD5C-06B6-516248301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400" dirty="0"/>
                  <a:t>IPE 300</a:t>
                </a:r>
              </a:p>
              <a:p>
                <a:r>
                  <a:rPr lang="cs-CZ" sz="2400" dirty="0"/>
                  <a:t>S355</a:t>
                </a:r>
              </a:p>
              <a:p>
                <a:r>
                  <a:rPr lang="cs-CZ" sz="2400" dirty="0"/>
                  <a:t>Namáhání tlakem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235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sz="2400" dirty="0"/>
                  <a:t> [</a:t>
                </a:r>
                <a:r>
                  <a:rPr lang="cs-CZ" sz="2400" dirty="0" err="1"/>
                  <a:t>MPa</a:t>
                </a:r>
                <a:r>
                  <a:rPr lang="cs-CZ" sz="2400" dirty="0"/>
                  <a:t>] … mez kluzu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64B6-4538-DD5C-06B6-516248301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FCEC4DF-1B92-F618-4C00-9A982B575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" t="7905" r="80399" b="78071"/>
          <a:stretch/>
        </p:blipFill>
        <p:spPr>
          <a:xfrm>
            <a:off x="4079776" y="1268760"/>
            <a:ext cx="1612980" cy="172819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AC91C-1B36-97BB-C280-866161405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38" t="33172" r="42979" b="9607"/>
          <a:stretch/>
        </p:blipFill>
        <p:spPr>
          <a:xfrm>
            <a:off x="5800462" y="1601880"/>
            <a:ext cx="1296144" cy="4407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97F7C-1424-2EEA-6E09-5A5364D67BA5}"/>
              </a:ext>
            </a:extLst>
          </p:cNvPr>
          <p:cNvSpPr txBox="1"/>
          <p:nvPr/>
        </p:nvSpPr>
        <p:spPr>
          <a:xfrm>
            <a:off x="4742249" y="3212976"/>
            <a:ext cx="9156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Třída 1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Třída 2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Třída 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8F4F9-1E1C-A4CE-ECFB-32FA42A72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6" t="11708" r="77320" b="67231"/>
          <a:stretch/>
        </p:blipFill>
        <p:spPr>
          <a:xfrm>
            <a:off x="7490337" y="1268759"/>
            <a:ext cx="1413975" cy="1728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9047B-4B55-B659-3160-89388F014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22" r="57373" b="1896"/>
          <a:stretch/>
        </p:blipFill>
        <p:spPr>
          <a:xfrm>
            <a:off x="8747202" y="1268760"/>
            <a:ext cx="2775668" cy="3816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D2FA74-21DA-708C-7D73-1A2C3107A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55923"/>
            <a:ext cx="1057423" cy="20862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EE67E9-61F7-93AB-0FF5-0F1D2C28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03" y="4130252"/>
            <a:ext cx="1864444" cy="24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9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A42F-F9B7-8D58-C3FC-BBFB3C5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Boulení průřezu v tlaku (třída 4)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98368-44B5-0FD6-EE1E-C27A6280F3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916" y="1379438"/>
            <a:ext cx="1979964" cy="464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17C31-BBB2-E830-1DE5-DF09D821D65B}"/>
              </a:ext>
            </a:extLst>
          </p:cNvPr>
          <p:cNvSpPr txBox="1"/>
          <p:nvPr/>
        </p:nvSpPr>
        <p:spPr>
          <a:xfrm>
            <a:off x="9624393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https://www.bgstructuralengineering.com/BGSCM13/BGSCM006/BGSCM00603.htm</a:t>
            </a:r>
            <a:r>
              <a:rPr lang="cs-CZ" sz="1200" dirty="0"/>
              <a:t>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E096-6006-AB18-B4E4-BBA799C61316}"/>
                  </a:ext>
                </a:extLst>
              </p:cNvPr>
              <p:cNvSpPr txBox="1"/>
              <p:nvPr/>
            </p:nvSpPr>
            <p:spPr>
              <a:xfrm>
                <a:off x="868876" y="1379438"/>
                <a:ext cx="6097508" cy="1464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 třídu 4: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E096-6006-AB18-B4E4-BBA799C6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6" y="1379438"/>
                <a:ext cx="6097508" cy="1464503"/>
              </a:xfrm>
              <a:prstGeom prst="rect">
                <a:avLst/>
              </a:prstGeom>
              <a:blipFill>
                <a:blip r:embed="rId6"/>
                <a:stretch>
                  <a:fillRect l="-1600" t="-3320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FAFDB5-6C34-56C2-9394-721D0D5C8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36" y="1505171"/>
            <a:ext cx="3852863" cy="2185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12600-C25A-AD5D-3D93-24953EFF4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944" y="3689543"/>
            <a:ext cx="3852863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8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7E95-4E72-1738-4875-7CC476B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Oslabený průřez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9A9D8-DE0B-4C6F-83F6-6AE09A126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Vstřícné uspořádání děr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  <a:p>
                <a:r>
                  <a:rPr lang="cs-CZ" dirty="0"/>
                  <a:t>Vystřídané uspořádání děr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0.9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𝑛𝑒𝑡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eqAr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9A9D8-DE0B-4C6F-83F6-6AE09A126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 b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183BCD-CA68-61AF-45D4-C3660F64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03" t="12413" r="45663" b="26762"/>
          <a:stretch/>
        </p:blipFill>
        <p:spPr>
          <a:xfrm>
            <a:off x="5879976" y="954196"/>
            <a:ext cx="4392488" cy="55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7E95-4E72-1738-4875-7CC476B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Oslabený průřez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9A9D8-DE0B-4C6F-83F6-6AE09A126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Vstřícné uspořádání děr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  <a:p>
                <a:r>
                  <a:rPr lang="cs-CZ" dirty="0"/>
                  <a:t>Vystřídané uspořádání děr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0.9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𝑛𝑒𝑡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eqAr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9A9D8-DE0B-4C6F-83F6-6AE09A126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 b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59170F-A6FD-4E64-306A-6E5446B5E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0" t="23279" r="33851" b="27068"/>
          <a:stretch/>
        </p:blipFill>
        <p:spPr>
          <a:xfrm>
            <a:off x="5591944" y="1988839"/>
            <a:ext cx="6106280" cy="381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21C52-49B4-88B6-4B3D-47C68A76C3ED}"/>
                  </a:ext>
                </a:extLst>
              </p:cNvPr>
              <p:cNvSpPr txBox="1"/>
              <p:nvPr/>
            </p:nvSpPr>
            <p:spPr>
              <a:xfrm>
                <a:off x="5879976" y="1268760"/>
                <a:ext cx="2624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P10, S235,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21C52-49B4-88B6-4B3D-47C68A76C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1268760"/>
                <a:ext cx="2624373" cy="369332"/>
              </a:xfrm>
              <a:prstGeom prst="rect">
                <a:avLst/>
              </a:prstGeom>
              <a:blipFill>
                <a:blip r:embed="rId4"/>
                <a:stretch>
                  <a:fillRect l="-20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1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</a:t>
            </a:r>
            <a:r>
              <a:rPr lang="en-US" dirty="0"/>
              <a:t> – </a:t>
            </a:r>
            <a:r>
              <a:rPr lang="cs-CZ" dirty="0"/>
              <a:t>tuhost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/>
          <p:nvPr/>
        </p:nvCxnSpPr>
        <p:spPr>
          <a:xfrm>
            <a:off x="6582694" y="5375269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6694502" y="5888370"/>
            <a:ext cx="20449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389530-573C-ABAE-06B0-1A78337DE04C}"/>
              </a:ext>
            </a:extLst>
          </p:cNvPr>
          <p:cNvCxnSpPr>
            <a:cxnSpLocks/>
          </p:cNvCxnSpPr>
          <p:nvPr/>
        </p:nvCxnSpPr>
        <p:spPr>
          <a:xfrm flipV="1">
            <a:off x="8832304" y="3861048"/>
            <a:ext cx="0" cy="16184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/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5F00B13-45D3-6BB9-6DB8-2E6B4DFB1749}"/>
              </a:ext>
            </a:extLst>
          </p:cNvPr>
          <p:cNvSpPr txBox="1"/>
          <p:nvPr/>
        </p:nvSpPr>
        <p:spPr>
          <a:xfrm>
            <a:off x="119336" y="6013506"/>
            <a:ext cx="446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1"/>
              </a:rPr>
              <a:t>Understanding the Area Moment of Inertia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3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376767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</a:t>
            </a:r>
            <a:r>
              <a:rPr lang="en-US" dirty="0"/>
              <a:t> – </a:t>
            </a:r>
            <a:r>
              <a:rPr lang="cs-CZ" dirty="0"/>
              <a:t>únosnost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55840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558408" cy="46413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>
            <a:cxnSpLocks/>
          </p:cNvCxnSpPr>
          <p:nvPr/>
        </p:nvCxnSpPr>
        <p:spPr>
          <a:xfrm>
            <a:off x="6582694" y="3861048"/>
            <a:ext cx="0" cy="1730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10488488" y="5888370"/>
            <a:ext cx="10939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6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DFE4-8DCA-CD79-A40A-A5DB55D6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Plastický modul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𝑧𝑑𝐴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80E75E-55A2-9A1E-21D3-EC422500F163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693558-BE7F-2D57-C604-E9E556E3E58F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216A66E3-9D2A-BF79-7706-7DF729694D59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9E519BB-5E93-84B0-0095-D33E66F04765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43EA5A-A4BF-6649-7AD3-0BB0C0B96F96}"/>
                </a:ext>
              </a:extLst>
            </p:cNvPr>
            <p:cNvCxnSpPr>
              <a:cxnSpLocks/>
              <a:stCxn id="12" idx="6"/>
              <a:endCxn id="14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056137-93A4-85FD-FD58-26F50F9AEB2E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21BDDC-F72D-88E5-B9B9-F643BD64411A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0472663C-F606-6066-5246-B8ECACC5399A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148B964-B8C5-F13B-F0BF-6E718F6D8992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A1ED95-4E2F-5CCB-4E5A-8B7B924F9F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9C452C-2B92-DBAF-DE20-6CBE5B0DBD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8B0D5F7-DE7C-446C-DB5C-A8460C070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r="39369" b="7913"/>
          <a:stretch/>
        </p:blipFill>
        <p:spPr>
          <a:xfrm>
            <a:off x="5569293" y="2415666"/>
            <a:ext cx="2739396" cy="370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16DB8-0367-6BAB-3423-D52CA6005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44" t="30194" r="26966" b="18646"/>
          <a:stretch/>
        </p:blipFill>
        <p:spPr>
          <a:xfrm>
            <a:off x="8616280" y="2780928"/>
            <a:ext cx="1684660" cy="33460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73302D-DEFC-324D-6BDF-25540F353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83" t="10379" r="24661" b="5437"/>
          <a:stretch/>
        </p:blipFill>
        <p:spPr>
          <a:xfrm>
            <a:off x="10350278" y="2728944"/>
            <a:ext cx="1684661" cy="35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DFE4-8DCA-CD79-A40A-A5DB55D6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Plastický modul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80E75E-55A2-9A1E-21D3-EC422500F163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693558-BE7F-2D57-C604-E9E556E3E58F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216A66E3-9D2A-BF79-7706-7DF729694D59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9E519BB-5E93-84B0-0095-D33E66F04765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43EA5A-A4BF-6649-7AD3-0BB0C0B96F96}"/>
                </a:ext>
              </a:extLst>
            </p:cNvPr>
            <p:cNvCxnSpPr>
              <a:cxnSpLocks/>
              <a:stCxn id="12" idx="6"/>
              <a:endCxn id="14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056137-93A4-85FD-FD58-26F50F9AEB2E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21BDDC-F72D-88E5-B9B9-F643BD64411A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0472663C-F606-6066-5246-B8ECACC5399A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148B964-B8C5-F13B-F0BF-6E718F6D8992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A1ED95-4E2F-5CCB-4E5A-8B7B924F9F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9C452C-2B92-DBAF-DE20-6CBE5B0DBD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8B0D5F7-DE7C-446C-DB5C-A8460C070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r="39369" b="7913"/>
          <a:stretch/>
        </p:blipFill>
        <p:spPr>
          <a:xfrm>
            <a:off x="5569293" y="2415666"/>
            <a:ext cx="2739396" cy="370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16DB8-0367-6BAB-3423-D52CA6005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44" t="30194" r="26966" b="18646"/>
          <a:stretch/>
        </p:blipFill>
        <p:spPr>
          <a:xfrm>
            <a:off x="8616280" y="2780928"/>
            <a:ext cx="1684660" cy="33460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73302D-DEFC-324D-6BDF-25540F353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83" t="10379" r="24661" b="5437"/>
          <a:stretch/>
        </p:blipFill>
        <p:spPr>
          <a:xfrm>
            <a:off x="10350278" y="2728944"/>
            <a:ext cx="1684661" cy="35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F946-9612-596E-1268-A84B014B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 – třída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1F61B-1154-0A2A-046B-F2C80ECEC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Třída 1: Plastický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2: Plastický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3: Elastický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4: Elastický návrh </a:t>
                </a:r>
                <a:br>
                  <a:rPr lang="cs-CZ" dirty="0"/>
                </a:br>
                <a:r>
                  <a:rPr lang="cs-CZ" dirty="0"/>
                  <a:t>s efektivním modulem průřezu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1F61B-1154-0A2A-046B-F2C80ECEC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D87B24-8B1B-821D-708D-3A0E686EA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83" t="10379" r="24661" b="5437"/>
          <a:stretch/>
        </p:blipFill>
        <p:spPr>
          <a:xfrm>
            <a:off x="7824192" y="1484785"/>
            <a:ext cx="821651" cy="171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A66EC-1428-A3BF-B377-D3CC39CE4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8" t="22691" r="42913" b="45034"/>
          <a:stretch/>
        </p:blipFill>
        <p:spPr>
          <a:xfrm>
            <a:off x="9106009" y="2564904"/>
            <a:ext cx="1008112" cy="1872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3EF05-8E31-AD2A-3746-FE7D62E0B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2" t="6553" r="39959" b="16485"/>
          <a:stretch/>
        </p:blipFill>
        <p:spPr>
          <a:xfrm>
            <a:off x="10360922" y="4253956"/>
            <a:ext cx="9361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0FFE-5449-E172-1574-36D7882B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 – třída průřezu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E94373-B837-D54E-F1FC-7F75805C6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628800"/>
            <a:ext cx="7549055" cy="46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4888C-7CC2-39A4-2BE1-14C910558C4E}"/>
              </a:ext>
            </a:extLst>
          </p:cNvPr>
          <p:cNvSpPr txBox="1"/>
          <p:nvPr/>
        </p:nvSpPr>
        <p:spPr>
          <a:xfrm>
            <a:off x="6672064" y="59422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Rotation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4FE97-4A7F-2F20-D9BE-EACC9B903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83" t="10379" r="24661" b="5437"/>
          <a:stretch/>
        </p:blipFill>
        <p:spPr>
          <a:xfrm>
            <a:off x="8112224" y="1484784"/>
            <a:ext cx="821651" cy="171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19469-3366-93D5-05F0-DF5A3DF9C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8" t="22691" r="42913" b="45034"/>
          <a:stretch/>
        </p:blipFill>
        <p:spPr>
          <a:xfrm>
            <a:off x="8544237" y="3501008"/>
            <a:ext cx="1008112" cy="1872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0036E-E1F0-3E17-42BF-D7A8CC4124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2" t="6553" r="39959" b="16485"/>
          <a:stretch/>
        </p:blipFill>
        <p:spPr>
          <a:xfrm>
            <a:off x="7715146" y="4797152"/>
            <a:ext cx="757212" cy="151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92944C-5655-F38D-9863-3EEF3A0816EF}"/>
              </a:ext>
            </a:extLst>
          </p:cNvPr>
          <p:cNvSpPr txBox="1"/>
          <p:nvPr/>
        </p:nvSpPr>
        <p:spPr>
          <a:xfrm>
            <a:off x="8933875" y="5661248"/>
            <a:ext cx="285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https://www.researchgate.net/publication/285877690_Structural_stainless_steel_design_A_new_approach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980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DCDFE4-8DCA-CD79-A40A-A5DB55D6C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Příklad: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DCDFE4-8DCA-CD79-A40A-A5DB55D6C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9950896" cy="4641379"/>
              </a:xfrm>
            </p:spPr>
            <p:txBody>
              <a:bodyPr/>
              <a:lstStyle/>
              <a:p>
                <a:r>
                  <a:rPr lang="cs-CZ" sz="2400" dirty="0"/>
                  <a:t>Spočtěte elastickou a plastickou momentovou únosnost:</a:t>
                </a:r>
              </a:p>
              <a:p>
                <a:r>
                  <a:rPr lang="cs-CZ" sz="2400" dirty="0"/>
                  <a:t>pevnostní třída: 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ACE84-6B09-20B3-D216-4DB2A611F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9950896" cy="4641379"/>
              </a:xfrm>
              <a:blipFill>
                <a:blip r:embed="rId3"/>
                <a:stretch>
                  <a:fillRect l="-919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80E75E-55A2-9A1E-21D3-EC422500F163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693558-BE7F-2D57-C604-E9E556E3E58F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216A66E3-9D2A-BF79-7706-7DF729694D59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9E519BB-5E93-84B0-0095-D33E66F04765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43EA5A-A4BF-6649-7AD3-0BB0C0B96F96}"/>
                </a:ext>
              </a:extLst>
            </p:cNvPr>
            <p:cNvCxnSpPr>
              <a:cxnSpLocks/>
              <a:stCxn id="12" idx="6"/>
              <a:endCxn id="14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056137-93A4-85FD-FD58-26F50F9AEB2E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21BDDC-F72D-88E5-B9B9-F643BD64411A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0472663C-F606-6066-5246-B8ECACC5399A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148B964-B8C5-F13B-F0BF-6E718F6D8992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A1ED95-4E2F-5CCB-4E5A-8B7B924F9F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9C452C-2B92-DBAF-DE20-6CBE5B0DBD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4908E21-E68E-1F7B-5932-A41E18DDD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4" t="25243" r="57678" b="16578"/>
          <a:stretch/>
        </p:blipFill>
        <p:spPr>
          <a:xfrm>
            <a:off x="8142601" y="1132703"/>
            <a:ext cx="3601026" cy="50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4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891B-CBD8-C33B-17CB-52A198DB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62361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:r>
                  <a:rPr lang="cs-CZ" dirty="0"/>
                  <a:t>Zjednodušeně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62361" cy="4641379"/>
              </a:xfrm>
              <a:blipFill>
                <a:blip r:embed="rId3"/>
                <a:stretch>
                  <a:fillRect l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316E45-9370-C865-26B5-10F125E23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772816"/>
            <a:ext cx="3141095" cy="436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3CD21-FA6C-9945-63E5-EE97AD6D7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1776174"/>
            <a:ext cx="2868320" cy="42451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F2EC20-785D-CB33-6A93-A1A31D893F9F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DA291F-8548-D81A-1960-42036FE9EAE3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BA6CABD9-108E-8E8E-FC56-932EC8A1E59C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7990C00-8011-82BA-CBE0-C23680012E76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87A831-A4EA-3CF6-E1B4-3AD7BD4768F6}"/>
                </a:ext>
              </a:extLst>
            </p:cNvPr>
            <p:cNvCxnSpPr>
              <a:cxnSpLocks/>
              <a:stCxn id="25" idx="6"/>
              <a:endCxn id="27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B77502-7CCB-C1A6-B497-3A1B3776D6F7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DA1CDD-E4F6-752B-6E17-400F37158C49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18B6622C-FCD8-EF46-3F33-E52E3326F429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ECA8489-68EA-BF10-94C7-57D70BB733C8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BED4DD-9927-FCBC-43A3-E6E6580CB7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A04B8B-A995-B172-2A54-217C0FEF3F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968B81-D34C-FF0A-BC1C-2E882B308833}"/>
              </a:ext>
            </a:extLst>
          </p:cNvPr>
          <p:cNvCxnSpPr>
            <a:cxnSpLocks/>
          </p:cNvCxnSpPr>
          <p:nvPr/>
        </p:nvCxnSpPr>
        <p:spPr>
          <a:xfrm>
            <a:off x="6120000" y="2160000"/>
            <a:ext cx="0" cy="37385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/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5E9742-5944-7F48-AA1D-05D2A7A00432}"/>
              </a:ext>
            </a:extLst>
          </p:cNvPr>
          <p:cNvCxnSpPr>
            <a:cxnSpLocks/>
          </p:cNvCxnSpPr>
          <p:nvPr/>
        </p:nvCxnSpPr>
        <p:spPr>
          <a:xfrm flipH="1" flipV="1">
            <a:off x="8949063" y="6052562"/>
            <a:ext cx="2259505" cy="13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/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AEF92A-89C8-8B74-0F83-F7C8C9A70D2E}"/>
              </a:ext>
            </a:extLst>
          </p:cNvPr>
          <p:cNvCxnSpPr>
            <a:cxnSpLocks/>
          </p:cNvCxnSpPr>
          <p:nvPr/>
        </p:nvCxnSpPr>
        <p:spPr>
          <a:xfrm>
            <a:off x="7256301" y="3084069"/>
            <a:ext cx="147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/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F387F8-21FC-9187-F8B9-03B4C7EDAA25}"/>
              </a:ext>
            </a:extLst>
          </p:cNvPr>
          <p:cNvCxnSpPr>
            <a:cxnSpLocks/>
          </p:cNvCxnSpPr>
          <p:nvPr/>
        </p:nvCxnSpPr>
        <p:spPr>
          <a:xfrm>
            <a:off x="11352584" y="5652000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/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863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519C-D228-BA5B-BBFC-0BB9CA6C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Smyková plocha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CC506-081E-D7C7-7920-4F0954F53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864" y="305892"/>
            <a:ext cx="7184529" cy="5937523"/>
          </a:xfrm>
        </p:spPr>
      </p:pic>
    </p:spTree>
    <p:extLst>
      <p:ext uri="{BB962C8B-B14F-4D97-AF65-F5344CB8AC3E}">
        <p14:creationId xmlns:p14="http://schemas.microsoft.com/office/powerpoint/2010/main" val="275039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C7FE-E0DA-96F6-0076-3B7DFD6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Smyk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57E45-68EE-CE7E-10E7-3D69D014B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hlinkClick r:id="rId2"/>
                  </a:rPr>
                  <a:t>IPE 220</a:t>
                </a:r>
                <a:endParaRPr lang="cs-CZ" dirty="0"/>
              </a:p>
              <a:p>
                <a:r>
                  <a:rPr lang="cs-CZ" dirty="0"/>
                  <a:t>S235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57E45-68EE-CE7E-10E7-3D69D014B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698881-4011-913F-1A1B-C6CF57260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69" y="1019901"/>
            <a:ext cx="5765615" cy="536408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BDE477-A27F-E1BD-8B97-BE6F51D5E17D}"/>
              </a:ext>
            </a:extLst>
          </p:cNvPr>
          <p:cNvSpPr/>
          <p:nvPr/>
        </p:nvSpPr>
        <p:spPr>
          <a:xfrm>
            <a:off x="2954269" y="5087838"/>
            <a:ext cx="345638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FA1DD-0C0D-6C62-C1A5-F95E4B1A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914893"/>
            <a:ext cx="1962424" cy="445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365C9-26DF-D024-306C-8E360975C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9581" y="854936"/>
            <a:ext cx="1895740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Tuhost styčníků ocelových konstrukcí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Pracovní diagram oceli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Základní případy namáhání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Tah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Tlak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Ohyb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Smyk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Klasifikace průřezu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Oslabení průřezu</a:t>
            </a:r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6633-EB62-E3FF-3EE9-B3AA40AB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Zatřídění styčníku dle tuhosti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E3C7F-6AC4-F2FC-D3D1-370D27B13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856" y="1484313"/>
            <a:ext cx="6466288" cy="4641850"/>
          </a:xfrm>
        </p:spPr>
      </p:pic>
    </p:spTree>
    <p:extLst>
      <p:ext uri="{BB962C8B-B14F-4D97-AF65-F5344CB8AC3E}">
        <p14:creationId xmlns:p14="http://schemas.microsoft.com/office/powerpoint/2010/main" val="97173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844D-3252-CBA2-6021-628EB86C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 styčníků</a:t>
            </a:r>
            <a:endParaRPr lang="en-US" dirty="0"/>
          </a:p>
        </p:txBody>
      </p:sp>
      <p:pic>
        <p:nvPicPr>
          <p:cNvPr id="6" name="Obrázek 845">
            <a:extLst>
              <a:ext uri="{FF2B5EF4-FFF2-40B4-BE49-F238E27FC236}">
                <a16:creationId xmlns:a16="http://schemas.microsoft.com/office/drawing/2014/main" id="{FBF11FDA-4E84-0CF0-E529-DFE43EE4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78" y="1218183"/>
            <a:ext cx="3234690" cy="4389120"/>
          </a:xfrm>
          <a:prstGeom prst="rect">
            <a:avLst/>
          </a:prstGeom>
        </p:spPr>
      </p:pic>
      <p:pic>
        <p:nvPicPr>
          <p:cNvPr id="7" name="Obrázek 846">
            <a:extLst>
              <a:ext uri="{FF2B5EF4-FFF2-40B4-BE49-F238E27FC236}">
                <a16:creationId xmlns:a16="http://schemas.microsoft.com/office/drawing/2014/main" id="{ABB0A013-F8D2-475B-B4B6-B0AD2D805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2" y="1463576"/>
            <a:ext cx="2619375" cy="4071940"/>
          </a:xfrm>
          <a:prstGeom prst="rect">
            <a:avLst/>
          </a:prstGeom>
        </p:spPr>
      </p:pic>
      <p:pic>
        <p:nvPicPr>
          <p:cNvPr id="8" name="Obrázek 847">
            <a:extLst>
              <a:ext uri="{FF2B5EF4-FFF2-40B4-BE49-F238E27FC236}">
                <a16:creationId xmlns:a16="http://schemas.microsoft.com/office/drawing/2014/main" id="{821C66EF-A315-ABC5-527A-BE77D4BCE7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67589" y="1468471"/>
            <a:ext cx="3495675" cy="4081463"/>
          </a:xfrm>
          <a:prstGeom prst="rect">
            <a:avLst/>
          </a:prstGeom>
        </p:spPr>
      </p:pic>
      <p:sp>
        <p:nvSpPr>
          <p:cNvPr id="9" name="Textové pole 848">
            <a:extLst>
              <a:ext uri="{FF2B5EF4-FFF2-40B4-BE49-F238E27FC236}">
                <a16:creationId xmlns:a16="http://schemas.microsoft.com/office/drawing/2014/main" id="{527D24B0-2365-0E19-5E59-2F137FDB890B}"/>
              </a:ext>
            </a:extLst>
          </p:cNvPr>
          <p:cNvSpPr txBox="1"/>
          <p:nvPr/>
        </p:nvSpPr>
        <p:spPr>
          <a:xfrm>
            <a:off x="1713792" y="5556726"/>
            <a:ext cx="962831" cy="6097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Tuhý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 pole 849">
            <a:extLst>
              <a:ext uri="{FF2B5EF4-FFF2-40B4-BE49-F238E27FC236}">
                <a16:creationId xmlns:a16="http://schemas.microsoft.com/office/drawing/2014/main" id="{F9631032-7A11-91B2-95A7-0E02B79C4FA7}"/>
              </a:ext>
            </a:extLst>
          </p:cNvPr>
          <p:cNvSpPr txBox="1"/>
          <p:nvPr/>
        </p:nvSpPr>
        <p:spPr>
          <a:xfrm>
            <a:off x="5201416" y="5581308"/>
            <a:ext cx="1431340" cy="6097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Polotuhý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 pole 850">
            <a:extLst>
              <a:ext uri="{FF2B5EF4-FFF2-40B4-BE49-F238E27FC236}">
                <a16:creationId xmlns:a16="http://schemas.microsoft.com/office/drawing/2014/main" id="{76D42874-668B-5028-36C3-A5C10B9BFE10}"/>
              </a:ext>
            </a:extLst>
          </p:cNvPr>
          <p:cNvSpPr txBox="1"/>
          <p:nvPr/>
        </p:nvSpPr>
        <p:spPr>
          <a:xfrm>
            <a:off x="8927367" y="5581308"/>
            <a:ext cx="1464898" cy="6097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Kloubový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20FD2-A32A-2A60-BBEC-D3DD82D4008A}"/>
              </a:ext>
            </a:extLst>
          </p:cNvPr>
          <p:cNvSpPr txBox="1"/>
          <p:nvPr/>
        </p:nvSpPr>
        <p:spPr>
          <a:xfrm>
            <a:off x="5447928" y="6098387"/>
            <a:ext cx="6595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https://www.ideastatica.com/support-center/connection-stiffness-and-its-use-in-global-analysis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76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2B2F-F08D-11B6-2448-71326036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 styčníků</a:t>
            </a:r>
            <a:endParaRPr lang="en-US" dirty="0"/>
          </a:p>
        </p:txBody>
      </p:sp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85FCD001-24BC-3B25-5672-AABA306DA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871" y="1484313"/>
            <a:ext cx="7536258" cy="4641850"/>
          </a:xfrm>
        </p:spPr>
      </p:pic>
    </p:spTree>
    <p:extLst>
      <p:ext uri="{BB962C8B-B14F-4D97-AF65-F5344CB8AC3E}">
        <p14:creationId xmlns:p14="http://schemas.microsoft.com/office/powerpoint/2010/main" val="100036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1661-1576-59FD-121C-301913F7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 styčníků</a:t>
            </a:r>
            <a:endParaRPr lang="en-US" dirty="0"/>
          </a:p>
        </p:txBody>
      </p:sp>
      <p:grpSp>
        <p:nvGrpSpPr>
          <p:cNvPr id="4" name="Skupina 10">
            <a:extLst>
              <a:ext uri="{FF2B5EF4-FFF2-40B4-BE49-F238E27FC236}">
                <a16:creationId xmlns:a16="http://schemas.microsoft.com/office/drawing/2014/main" id="{034EACA8-AFB6-6C6F-6795-3592F0CA5080}"/>
              </a:ext>
            </a:extLst>
          </p:cNvPr>
          <p:cNvGrpSpPr/>
          <p:nvPr/>
        </p:nvGrpSpPr>
        <p:grpSpPr>
          <a:xfrm>
            <a:off x="3726180" y="3844925"/>
            <a:ext cx="2308860" cy="746760"/>
            <a:chOff x="510540" y="2125980"/>
            <a:chExt cx="2308860" cy="746760"/>
          </a:xfrm>
        </p:grpSpPr>
        <p:cxnSp>
          <p:nvCxnSpPr>
            <p:cNvPr id="6" name="Přímá spojnice 16">
              <a:extLst>
                <a:ext uri="{FF2B5EF4-FFF2-40B4-BE49-F238E27FC236}">
                  <a16:creationId xmlns:a16="http://schemas.microsoft.com/office/drawing/2014/main" id="{EB930469-8BA6-A9A6-816E-99624B475BBA}"/>
                </a:ext>
              </a:extLst>
            </p:cNvPr>
            <p:cNvCxnSpPr/>
            <p:nvPr/>
          </p:nvCxnSpPr>
          <p:spPr>
            <a:xfrm flipV="1">
              <a:off x="510540" y="2865120"/>
              <a:ext cx="1706880" cy="762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17">
              <a:extLst>
                <a:ext uri="{FF2B5EF4-FFF2-40B4-BE49-F238E27FC236}">
                  <a16:creationId xmlns:a16="http://schemas.microsoft.com/office/drawing/2014/main" id="{3DCD5DBE-216A-C071-469B-154A717F1F86}"/>
                </a:ext>
              </a:extLst>
            </p:cNvPr>
            <p:cNvCxnSpPr/>
            <p:nvPr/>
          </p:nvCxnSpPr>
          <p:spPr>
            <a:xfrm flipV="1">
              <a:off x="556260" y="2430780"/>
              <a:ext cx="2263140" cy="762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 pole 2">
              <a:extLst>
                <a:ext uri="{FF2B5EF4-FFF2-40B4-BE49-F238E27FC236}">
                  <a16:creationId xmlns:a16="http://schemas.microsoft.com/office/drawing/2014/main" id="{6CBEB255-8EBA-A80C-CB2A-520C67130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529840"/>
              <a:ext cx="1196340" cy="259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5 % pro MSÚ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 pole 2">
              <a:extLst>
                <a:ext uri="{FF2B5EF4-FFF2-40B4-BE49-F238E27FC236}">
                  <a16:creationId xmlns:a16="http://schemas.microsoft.com/office/drawing/2014/main" id="{FA20C35E-BFBC-D0D4-EBF1-A70239EF9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125980"/>
              <a:ext cx="1196340" cy="259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20 % pro MSP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Obrázek 15">
            <a:extLst>
              <a:ext uri="{FF2B5EF4-FFF2-40B4-BE49-F238E27FC236}">
                <a16:creationId xmlns:a16="http://schemas.microsoft.com/office/drawing/2014/main" id="{DB7019A6-29E2-4AA1-BAE0-13C543F66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4782" r="8108"/>
          <a:stretch/>
        </p:blipFill>
        <p:spPr bwMode="auto">
          <a:xfrm>
            <a:off x="2188787" y="1484313"/>
            <a:ext cx="7814425" cy="464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76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4B14-0938-B7A6-C125-F5108699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 styčníků</a:t>
            </a:r>
            <a:endParaRPr lang="en-US" dirty="0"/>
          </a:p>
        </p:txBody>
      </p:sp>
      <p:grpSp>
        <p:nvGrpSpPr>
          <p:cNvPr id="4" name="Plátno 852">
            <a:extLst>
              <a:ext uri="{FF2B5EF4-FFF2-40B4-BE49-F238E27FC236}">
                <a16:creationId xmlns:a16="http://schemas.microsoft.com/office/drawing/2014/main" id="{95A17283-7FC4-F6BD-2BF7-457496155F5C}"/>
              </a:ext>
            </a:extLst>
          </p:cNvPr>
          <p:cNvGrpSpPr/>
          <p:nvPr/>
        </p:nvGrpSpPr>
        <p:grpSpPr>
          <a:xfrm>
            <a:off x="609600" y="1484784"/>
            <a:ext cx="10972800" cy="4641379"/>
            <a:chOff x="0" y="0"/>
            <a:chExt cx="6089650" cy="27343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FDBFFD-5A97-C2D0-41A3-755C9E2A2984}"/>
                </a:ext>
              </a:extLst>
            </p:cNvPr>
            <p:cNvSpPr/>
            <p:nvPr/>
          </p:nvSpPr>
          <p:spPr>
            <a:xfrm>
              <a:off x="0" y="0"/>
              <a:ext cx="6089650" cy="2734310"/>
            </a:xfrm>
            <a:prstGeom prst="rect">
              <a:avLst/>
            </a:prstGeom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Obrázek 853">
              <a:extLst>
                <a:ext uri="{FF2B5EF4-FFF2-40B4-BE49-F238E27FC236}">
                  <a16:creationId xmlns:a16="http://schemas.microsoft.com/office/drawing/2014/main" id="{009A826A-891D-6DE5-75DC-1FD03F054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774" y="163902"/>
              <a:ext cx="5684611" cy="957532"/>
            </a:xfrm>
            <a:prstGeom prst="rect">
              <a:avLst/>
            </a:prstGeom>
          </p:spPr>
        </p:pic>
        <p:pic>
          <p:nvPicPr>
            <p:cNvPr id="7" name="Obrázek 854">
              <a:extLst>
                <a:ext uri="{FF2B5EF4-FFF2-40B4-BE49-F238E27FC236}">
                  <a16:creationId xmlns:a16="http://schemas.microsoft.com/office/drawing/2014/main" id="{A861C560-4E32-98C4-EDF5-CCE7E959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86" y="1543619"/>
              <a:ext cx="5688037" cy="991398"/>
            </a:xfrm>
            <a:prstGeom prst="rect">
              <a:avLst/>
            </a:prstGeom>
          </p:spPr>
        </p:pic>
        <p:sp>
          <p:nvSpPr>
            <p:cNvPr id="8" name="Textové pole 856">
              <a:extLst>
                <a:ext uri="{FF2B5EF4-FFF2-40B4-BE49-F238E27FC236}">
                  <a16:creationId xmlns:a16="http://schemas.microsoft.com/office/drawing/2014/main" id="{0D6132FF-9B3F-EDC8-C8D7-00EC53C39D29}"/>
                </a:ext>
              </a:extLst>
            </p:cNvPr>
            <p:cNvSpPr txBox="1"/>
            <p:nvPr/>
          </p:nvSpPr>
          <p:spPr>
            <a:xfrm>
              <a:off x="2363638" y="258792"/>
              <a:ext cx="1380227" cy="3795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Kloubové uložení</a:t>
              </a:r>
              <a:endPara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 pole 857">
              <a:extLst>
                <a:ext uri="{FF2B5EF4-FFF2-40B4-BE49-F238E27FC236}">
                  <a16:creationId xmlns:a16="http://schemas.microsoft.com/office/drawing/2014/main" id="{B368E685-EFCD-EE55-ED4F-25C3748F7850}"/>
                </a:ext>
              </a:extLst>
            </p:cNvPr>
            <p:cNvSpPr txBox="1"/>
            <p:nvPr/>
          </p:nvSpPr>
          <p:spPr>
            <a:xfrm>
              <a:off x="2648309" y="1708030"/>
              <a:ext cx="1380227" cy="3795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Vetknutí</a:t>
              </a:r>
              <a:endPara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1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Ocel – pracovní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6A4D-4DCA-1989-4EA4-7AA0B737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D4950-27D4-5ABF-0AFF-0B9123D136DA}"/>
              </a:ext>
            </a:extLst>
          </p:cNvPr>
          <p:cNvSpPr txBox="1"/>
          <p:nvPr/>
        </p:nvSpPr>
        <p:spPr>
          <a:xfrm>
            <a:off x="8688288" y="5733256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https://material-properties.org/what-is-ultimate-tensile-strength-uts-definition/</a:t>
            </a:r>
            <a:r>
              <a:rPr lang="en-US" sz="1400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34C675-17F1-5757-6749-0BCE5D91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5" y="1700807"/>
            <a:ext cx="4703724" cy="41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ound, sand, tool, sandy&#10;&#10;Description automatically generated">
            <a:extLst>
              <a:ext uri="{FF2B5EF4-FFF2-40B4-BE49-F238E27FC236}">
                <a16:creationId xmlns:a16="http://schemas.microsoft.com/office/drawing/2014/main" id="{CDD80644-FF0B-DDA8-65B9-5AD9AC916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38450"/>
          <a:stretch/>
        </p:blipFill>
        <p:spPr>
          <a:xfrm>
            <a:off x="698969" y="4810936"/>
            <a:ext cx="6269808" cy="10862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D3E9F4-7E75-00BE-9F8C-5BB3343B8402}"/>
              </a:ext>
            </a:extLst>
          </p:cNvPr>
          <p:cNvCxnSpPr/>
          <p:nvPr/>
        </p:nvCxnSpPr>
        <p:spPr>
          <a:xfrm flipV="1">
            <a:off x="7536160" y="3429000"/>
            <a:ext cx="792088" cy="19442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6DDA4-4168-6090-0256-7B02123F6113}"/>
              </a:ext>
            </a:extLst>
          </p:cNvPr>
          <p:cNvCxnSpPr>
            <a:cxnSpLocks/>
          </p:cNvCxnSpPr>
          <p:nvPr/>
        </p:nvCxnSpPr>
        <p:spPr>
          <a:xfrm flipH="1">
            <a:off x="8328248" y="3429000"/>
            <a:ext cx="26642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02ECB-8295-9481-AE1E-9613B6252924}"/>
              </a:ext>
            </a:extLst>
          </p:cNvPr>
          <p:cNvSpPr/>
          <p:nvPr/>
        </p:nvSpPr>
        <p:spPr>
          <a:xfrm>
            <a:off x="7536160" y="2708920"/>
            <a:ext cx="792088" cy="2736303"/>
          </a:xfrm>
          <a:prstGeom prst="rect">
            <a:avLst/>
          </a:prstGeom>
          <a:solidFill>
            <a:srgbClr val="658D1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Pružné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908EE-2D59-7B7F-AC56-3FF9CB026227}"/>
              </a:ext>
            </a:extLst>
          </p:cNvPr>
          <p:cNvSpPr/>
          <p:nvPr/>
        </p:nvSpPr>
        <p:spPr>
          <a:xfrm>
            <a:off x="8346522" y="2708921"/>
            <a:ext cx="2664295" cy="273630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Plastické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AE9387-BFCB-F3EF-6179-F9806F45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27" y="2135022"/>
            <a:ext cx="6354977" cy="23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25964</TotalTime>
  <Words>611</Words>
  <Application>Microsoft Office PowerPoint</Application>
  <PresentationFormat>Widescreen</PresentationFormat>
  <Paragraphs>172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Noto Sans</vt:lpstr>
      <vt:lpstr>Times New Roman</vt:lpstr>
      <vt:lpstr>Wingdings</vt:lpstr>
      <vt:lpstr>Motiv systému Office</vt:lpstr>
      <vt:lpstr>Prvky kovových konstrukcí</vt:lpstr>
      <vt:lpstr>Prezentuje</vt:lpstr>
      <vt:lpstr>Obsah</vt:lpstr>
      <vt:lpstr>Zatřídění styčníku dle tuhosti</vt:lpstr>
      <vt:lpstr>Tuhost styčníků</vt:lpstr>
      <vt:lpstr>Tuhost styčníků</vt:lpstr>
      <vt:lpstr>Tuhost styčníků</vt:lpstr>
      <vt:lpstr>Tuhost styčníků</vt:lpstr>
      <vt:lpstr>Ocel – pracovní diagram</vt:lpstr>
      <vt:lpstr>Napětí</vt:lpstr>
      <vt:lpstr>von Misesovo napětí</vt:lpstr>
      <vt:lpstr>von Misesovo napětí</vt:lpstr>
      <vt:lpstr>Tah &amp; Tlak </vt:lpstr>
      <vt:lpstr>Zatřídění průřezu</vt:lpstr>
      <vt:lpstr>Příklad: Zatřídění průřezu</vt:lpstr>
      <vt:lpstr>Boulení průřezu v tlaku (třída 4)</vt:lpstr>
      <vt:lpstr>Oslabený průřez</vt:lpstr>
      <vt:lpstr>Příklad: Oslabený průřez</vt:lpstr>
      <vt:lpstr>Ohyb – tuhost </vt:lpstr>
      <vt:lpstr>Ohyb – únosnost </vt:lpstr>
      <vt:lpstr>Plastický modul průřezu</vt:lpstr>
      <vt:lpstr>Plastický modul průřezu</vt:lpstr>
      <vt:lpstr>Ohyb – třída průřezu</vt:lpstr>
      <vt:lpstr>Ohyb – třída průřezu</vt:lpstr>
      <vt:lpstr>Příklad: M_el  ,  M_pl </vt:lpstr>
      <vt:lpstr>Smyk</vt:lpstr>
      <vt:lpstr>Smyková plocha</vt:lpstr>
      <vt:lpstr>Příklad: Smyk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361</cp:revision>
  <dcterms:created xsi:type="dcterms:W3CDTF">2016-01-14T08:43:43Z</dcterms:created>
  <dcterms:modified xsi:type="dcterms:W3CDTF">2025-03-19T12:46:30Z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