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97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96" r:id="rId14"/>
    <p:sldId id="288" r:id="rId15"/>
    <p:sldId id="289" r:id="rId16"/>
    <p:sldId id="291" r:id="rId17"/>
    <p:sldId id="292" r:id="rId18"/>
    <p:sldId id="293" r:id="rId19"/>
    <p:sldId id="290" r:id="rId20"/>
    <p:sldId id="294" r:id="rId21"/>
    <p:sldId id="295" r:id="rId22"/>
  </p:sldIdLst>
  <p:sldSz cx="12192000" cy="6858000"/>
  <p:notesSz cx="6858000" cy="9144000"/>
  <p:custDataLst>
    <p:tags r:id="rId2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gg-web.fgg.uni-lj.si/~/pmoze/ESDEP/master/wg11/l0320.htm#SEC_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Aoi8HD3NW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p3FF4yYQ4s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02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11D2-B9B6-853F-F721-63016F11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Předpjaté šrouby – utažení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E18F-7C25-697B-387C-67F8ED87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Torque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Turn-of-nut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(nejlepší)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7E5D08-3B11-A33B-9C19-83319C49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398182"/>
            <a:ext cx="5538986" cy="47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F35D2-7E2A-E982-C9AF-BED87B788A22}"/>
              </a:ext>
            </a:extLst>
          </p:cNvPr>
          <p:cNvSpPr txBox="1"/>
          <p:nvPr/>
        </p:nvSpPr>
        <p:spPr>
          <a:xfrm>
            <a:off x="2711624" y="572331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http://fgg-web.fgg.uni-lj.si/~/pmoze/ESDEP/master/wg11/l0320.htm#SEC_2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244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C06C-111D-D1EA-CC2F-4D6C312A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Předpjaté šrouby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8AEE-0758-5D07-2FA2-72601B5D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02923-5FAF-988C-4727-2C68CE0D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736" y="-243408"/>
            <a:ext cx="9107171" cy="2915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3158D-735E-8293-3E94-57D44C73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762" y="2780928"/>
            <a:ext cx="9030960" cy="4258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C1BE9-19D3-7963-29D0-BDD8AA239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24" y="2142945"/>
            <a:ext cx="985975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5A23-38E6-1AC7-5801-A546E321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Předpjaté šrouby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714E82-09A7-A02A-C004-E0EE165C0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24" y="1814235"/>
            <a:ext cx="9859751" cy="3982006"/>
          </a:xfrm>
        </p:spPr>
      </p:pic>
    </p:spTree>
    <p:extLst>
      <p:ext uri="{BB962C8B-B14F-4D97-AF65-F5344CB8AC3E}">
        <p14:creationId xmlns:p14="http://schemas.microsoft.com/office/powerpoint/2010/main" val="315115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F9F4-8926-778A-C5F3-AEC35ABB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třecích ploch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9B66-FC2C-49E1-679B-4FA068A7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1D04-98F1-A4B0-39B6-AF0A6D6A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9" y="1517515"/>
            <a:ext cx="4980562" cy="3822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07DB9-C8BC-1F0E-5C6D-A2BBA7A3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759" y="1541153"/>
            <a:ext cx="4910737" cy="37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ískovací box SBC350 - ukázka pískování">
            <a:hlinkClick r:id="" action="ppaction://media"/>
            <a:extLst>
              <a:ext uri="{FF2B5EF4-FFF2-40B4-BE49-F238E27FC236}">
                <a16:creationId xmlns:a16="http://schemas.microsoft.com/office/drawing/2014/main" id="{6233AF4B-D4FE-EA4D-6AEC-A37D7A24B9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RYSKACÍ ZAŘÍZENÍ TYP TZNP 6">
            <a:hlinkClick r:id="" action="ppaction://media"/>
            <a:extLst>
              <a:ext uri="{FF2B5EF4-FFF2-40B4-BE49-F238E27FC236}">
                <a16:creationId xmlns:a16="http://schemas.microsoft.com/office/drawing/2014/main" id="{90621EB3-CCD0-77F4-32C8-FDEED473BC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112A-6B6B-38EB-4408-0C93E60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Vytržení skupiny šroubů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29EE3-7FA1-F0E9-621E-3510400B8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054352" cy="4641379"/>
              </a:xfrm>
            </p:spPr>
            <p:txBody>
              <a:bodyPr/>
              <a:lstStyle/>
              <a:p>
                <a:r>
                  <a:rPr lang="cs-CZ" dirty="0"/>
                  <a:t>Obyčejné i předpjaté</a:t>
                </a:r>
              </a:p>
              <a:p>
                <a:r>
                  <a:rPr lang="cs-CZ" dirty="0"/>
                  <a:t>Centricky: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,1,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Excentricky: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,2,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=0,5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</m:oMath>
                </a14:m>
                <a:r>
                  <a:rPr lang="cs-CZ" sz="2400" dirty="0"/>
                  <a:t> oslabená plocha v tahu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𝑛𝑣</m:t>
                        </m:r>
                      </m:sub>
                    </m:sSub>
                  </m:oMath>
                </a14:m>
                <a:r>
                  <a:rPr lang="cs-CZ" sz="2400" dirty="0"/>
                  <a:t> oslabená plocha ve smyku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𝑔𝑣</m:t>
                        </m:r>
                      </m:sub>
                    </m:sSub>
                  </m:oMath>
                </a14:m>
                <a:r>
                  <a:rPr lang="cs-CZ" sz="2400" dirty="0"/>
                  <a:t> plná plocha ve smyku</a:t>
                </a:r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29EE3-7FA1-F0E9-621E-3510400B8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054352" cy="4641379"/>
              </a:xfrm>
              <a:blipFill>
                <a:blip r:embed="rId2"/>
                <a:stretch>
                  <a:fillRect l="-2413" t="-1445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9DDBD1-D25B-3D9F-C240-EFB5A201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484785"/>
            <a:ext cx="6314128" cy="3847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F7C10-25C7-3F68-534A-2F9EBC45D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712" y="1340768"/>
            <a:ext cx="369714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42AA-91CA-9E8F-83E9-9390DAC1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29E92-807B-40AD-CCE9-C6C2CE97A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98369" cy="4641379"/>
              </a:xfrm>
            </p:spPr>
            <p:txBody>
              <a:bodyPr/>
              <a:lstStyle/>
              <a:p>
                <a:r>
                  <a:rPr lang="cs-CZ" sz="2400" dirty="0"/>
                  <a:t>Šrouby 9xM20 8.8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=22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=800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𝑦𝑏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=640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=245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it-IT" sz="2400" dirty="0"/>
                  <a:t>Třída třecího povrchu A: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235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29E92-807B-40AD-CCE9-C6C2CE97A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98369" cy="4641379"/>
              </a:xfrm>
              <a:blipFill>
                <a:blip r:embed="rId2"/>
                <a:stretch>
                  <a:fillRect l="-175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FE2933-1260-CE97-DA18-FA082E3E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12776"/>
            <a:ext cx="5227526" cy="4713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204BB-3512-4E71-8784-4BFF5E3D13A3}"/>
              </a:ext>
            </a:extLst>
          </p:cNvPr>
          <p:cNvSpPr txBox="1"/>
          <p:nvPr/>
        </p:nvSpPr>
        <p:spPr>
          <a:xfrm>
            <a:off x="9120336" y="515719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900 </a:t>
            </a:r>
            <a:r>
              <a:rPr lang="cs-CZ" dirty="0" err="1"/>
              <a:t>kN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3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E365B-ABDA-B079-70F0-EDF7180A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620688"/>
            <a:ext cx="7720368" cy="4523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F42AA-91CA-9E8F-83E9-9390DAC1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cs-CZ" dirty="0"/>
              <a:t>. 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29E92-807B-40AD-CCE9-C6C2CE97A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98369" cy="4641379"/>
              </a:xfrm>
            </p:spPr>
            <p:txBody>
              <a:bodyPr/>
              <a:lstStyle/>
              <a:p>
                <a:r>
                  <a:rPr lang="cs-CZ" sz="2400" dirty="0"/>
                  <a:t>Šrouby </a:t>
                </a:r>
                <a:r>
                  <a:rPr lang="en-US" sz="2400" dirty="0"/>
                  <a:t>12</a:t>
                </a:r>
                <a:r>
                  <a:rPr lang="cs-CZ" sz="2400" dirty="0" err="1"/>
                  <a:t>xM</a:t>
                </a:r>
                <a:r>
                  <a:rPr lang="en-US" sz="2400" dirty="0"/>
                  <a:t>16</a:t>
                </a:r>
                <a:r>
                  <a:rPr lang="cs-CZ" sz="2400" dirty="0"/>
                  <a:t> 8.8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=16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=800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𝑦𝑏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=640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157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it-IT" sz="2400" dirty="0"/>
                  <a:t>Třída třecího povrchu B: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400" dirty="0"/>
                  <a:t>4</a:t>
                </a:r>
              </a:p>
              <a:p>
                <a:r>
                  <a:rPr lang="en-US" sz="2400" dirty="0"/>
                  <a:t>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235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cs-CZ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29E92-807B-40AD-CCE9-C6C2CE97A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98369" cy="4641379"/>
              </a:xfrm>
              <a:blipFill>
                <a:blip r:embed="rId3"/>
                <a:stretch>
                  <a:fillRect l="-1758" t="-920" b="-6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9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189191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Šroubové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dodatečné modifikace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Předpjaté šrouby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Vytržení skupiny šroubů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5. příklad: Třecí spoj – síla v rovině spoje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6. příklad: Třecí spoj – konzola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5C00-8733-A9CE-B748-FAED92EB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Střih – Vložky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A1752-7482-F084-275D-18063BF0A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6040" y="1484785"/>
                <a:ext cx="5126360" cy="4641379"/>
              </a:xfrm>
            </p:spPr>
            <p:txBody>
              <a:bodyPr/>
              <a:lstStyle/>
              <a:p>
                <a:r>
                  <a:rPr lang="cs-CZ" dirty="0"/>
                  <a:t>Redukce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součinitelem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A1752-7482-F084-275D-18063BF0A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6040" y="1484785"/>
                <a:ext cx="5126360" cy="4641379"/>
              </a:xfrm>
              <a:blipFill>
                <a:blip r:embed="rId2"/>
                <a:stretch>
                  <a:fillRect l="-2378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341AB6-A34D-B7FA-82B8-A038D25F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4785"/>
            <a:ext cx="5043182" cy="30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9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4035-123D-5704-FAC6-8368ECEC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Otlačení – Přeplátovaný spoj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5E379-31BE-E495-161B-7FA6BA94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0216" y="1484785"/>
                <a:ext cx="354218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5E379-31BE-E495-161B-7FA6BA94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0216" y="1484785"/>
                <a:ext cx="3542184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580281-E3A0-D0AF-C405-61384EE1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4785"/>
            <a:ext cx="7104112" cy="31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B297-DEE1-A145-2AF9-088CF6EC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Otlačení – Síla působící šikmo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99DCC5-F46F-D17D-4D91-E7D831E9C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131" y="1484313"/>
            <a:ext cx="5798753" cy="295279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8F73A-56AB-0147-E70E-EEC1B686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484785"/>
            <a:ext cx="3902224" cy="9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F2D5-D13E-C0C5-1C54-5EFD5373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Otlačení – Otvory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EAE6E-D7BC-F5CF-924A-D23DC91C8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Nadměrné otvory: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Redukce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součinitelem 0,8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Prodloužené otvory – síla kolmo na otvor: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Redukce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součinitelem 0,6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EAE6E-D7BC-F5CF-924A-D23DC91C8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8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196-A214-A46F-51E3-F55803CB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Střih i otlačení – Dlouhé spoje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FE4450-D2CD-AC34-03EE-422F01776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011" y="4997971"/>
            <a:ext cx="7397635" cy="99412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D2342-E438-2759-04FD-60AF5D85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81863"/>
            <a:ext cx="6096000" cy="32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9373-C398-8C55-2E37-C68E54D0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Předpjaté šrouby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5860C-3AF8-9DFA-164C-8CB6163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76320" y="1484785"/>
                <a:ext cx="2606080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=0,7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cs-CZ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𝑠𝑒𝑟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=1,1</m:t>
                      </m:r>
                    </m:oMath>
                  </m:oMathPara>
                </a14:m>
                <a:endParaRPr lang="cs-CZ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5860C-3AF8-9DFA-164C-8CB6163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76320" y="1484785"/>
                <a:ext cx="2606080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594789-64CF-10F9-7E04-C5E962600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805474"/>
            <a:ext cx="4896544" cy="1021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D5EA1-B6C2-D74B-2450-F0FC7DF2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556792"/>
            <a:ext cx="3229426" cy="20767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F1035-E654-C925-0355-E5FBB10B45DB}"/>
              </a:ext>
            </a:extLst>
          </p:cNvPr>
          <p:cNvSpPr txBox="1">
            <a:spLocks/>
          </p:cNvSpPr>
          <p:nvPr/>
        </p:nvSpPr>
        <p:spPr>
          <a:xfrm>
            <a:off x="4703122" y="1700808"/>
            <a:ext cx="260608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Kategorie C</a:t>
            </a:r>
          </a:p>
          <a:p>
            <a:endParaRPr lang="cs-CZ" dirty="0"/>
          </a:p>
          <a:p>
            <a:r>
              <a:rPr lang="cs-CZ" dirty="0"/>
              <a:t>Kategorie B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BEA1C0-D4B0-52FF-B955-811722207CEB}"/>
              </a:ext>
            </a:extLst>
          </p:cNvPr>
          <p:cNvSpPr txBox="1">
            <a:spLocks/>
          </p:cNvSpPr>
          <p:nvPr/>
        </p:nvSpPr>
        <p:spPr>
          <a:xfrm>
            <a:off x="5994670" y="3933056"/>
            <a:ext cx="260608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Interakce tahu a prokluzu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64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692f7fa4-da45-4fc1-ba54-f670c8f0989d"/>
  <p:tag name="SLIDO_EVENT_SECTION_UUID" val="4b780b04-e578-4779-ade2-052838d6bded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23378</TotalTime>
  <Words>386</Words>
  <Application>Microsoft Office PowerPoint</Application>
  <PresentationFormat>Widescreen</PresentationFormat>
  <Paragraphs>94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Střih – Vložky</vt:lpstr>
      <vt:lpstr>Otlačení – Přeplátovaný spoj</vt:lpstr>
      <vt:lpstr>Otlačení – Síla působící šikmo</vt:lpstr>
      <vt:lpstr>Otlačení – Otvory </vt:lpstr>
      <vt:lpstr>Střih i otlačení – Dlouhé spoje</vt:lpstr>
      <vt:lpstr>Předpjaté šrouby</vt:lpstr>
      <vt:lpstr>Předpjaté šrouby – utažení </vt:lpstr>
      <vt:lpstr>Předpjaté šrouby</vt:lpstr>
      <vt:lpstr>Předpjaté šrouby</vt:lpstr>
      <vt:lpstr>Úprava třecích ploch</vt:lpstr>
      <vt:lpstr>PowerPoint Presentation</vt:lpstr>
      <vt:lpstr>PowerPoint Presentation</vt:lpstr>
      <vt:lpstr>Vytržení skupiny šroubů</vt:lpstr>
      <vt:lpstr>5. příklad</vt:lpstr>
      <vt:lpstr>6. 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329</cp:revision>
  <dcterms:created xsi:type="dcterms:W3CDTF">2016-01-14T08:43:43Z</dcterms:created>
  <dcterms:modified xsi:type="dcterms:W3CDTF">2024-02-05T07:34:33Z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