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81" r:id="rId6"/>
    <p:sldId id="258" r:id="rId7"/>
    <p:sldId id="317" r:id="rId8"/>
    <p:sldId id="300" r:id="rId9"/>
    <p:sldId id="299" r:id="rId10"/>
    <p:sldId id="306" r:id="rId11"/>
    <p:sldId id="308" r:id="rId12"/>
    <p:sldId id="302" r:id="rId13"/>
    <p:sldId id="303" r:id="rId14"/>
    <p:sldId id="304" r:id="rId15"/>
    <p:sldId id="309" r:id="rId16"/>
    <p:sldId id="305" r:id="rId17"/>
    <p:sldId id="307" r:id="rId18"/>
    <p:sldId id="310" r:id="rId19"/>
    <p:sldId id="313" r:id="rId20"/>
    <p:sldId id="314" r:id="rId21"/>
    <p:sldId id="315" r:id="rId22"/>
    <p:sldId id="316" r:id="rId23"/>
  </p:sldIdLst>
  <p:sldSz cx="12192000" cy="6858000"/>
  <p:notesSz cx="6858000" cy="9144000"/>
  <p:custDataLst>
    <p:tags r:id="rId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E4002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85181" autoAdjust="0"/>
  </p:normalViewPr>
  <p:slideViewPr>
    <p:cSldViewPr>
      <p:cViewPr varScale="1">
        <p:scale>
          <a:sx n="112" d="100"/>
          <a:sy n="112" d="100"/>
        </p:scale>
        <p:origin x="902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47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/24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www.researchgate.net/publication/349146566_Moment_Resisting_Connection_with_Curved_Endplates_Behaviour_Study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gg-web.fgg.uni-lj.si/~/pmoze/ESDEP/master/wg11/l0310.htm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3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em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ideastatica.com/support-center/bolts-loaded-in-she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ld.m@fce.vutbr.cz" TargetMode="External"/><Relationship Id="rId5" Type="http://schemas.openxmlformats.org/officeDocument/2006/relationships/hyperlink" Target="https://www.fce.vutbr.cz/KDK/vild.m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emf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9.emf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2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2/2024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Prvky kovových konstrukcí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F7B7-4F0E-AD93-F49D-E339238C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Tah: Únosnost v protlačení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AE1D840-EA99-52D1-FB1A-99184BD26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9776" y="1484785"/>
                <a:ext cx="3312368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AE1D840-EA99-52D1-FB1A-99184BD26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1484785"/>
                <a:ext cx="3312368" cy="4641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8F5067-0E0A-6C98-6787-EBC7983DFB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cs-CZ" sz="2400" dirty="0"/>
                  <a:t>– průměr hlavy šroubu (matice)</a:t>
                </a: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sz="2400" dirty="0"/>
                  <a:t> – tloušťka plechu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cs-CZ" sz="2400" dirty="0"/>
                  <a:t> – pevnost plechu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cs-CZ" sz="1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8F5067-0E0A-6C98-6787-EBC7983D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  <a:blipFill>
                <a:blip r:embed="rId3"/>
                <a:stretch>
                  <a:fillRect l="-215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6C5D74C-6329-50C9-56E6-63EDB7EFF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8267"/>
          <a:stretch/>
        </p:blipFill>
        <p:spPr>
          <a:xfrm>
            <a:off x="4367808" y="4365104"/>
            <a:ext cx="7085321" cy="176106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885D0F-CABC-DD27-9403-CD5D1A73E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484784"/>
            <a:ext cx="2664296" cy="29114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D5900D-3575-9631-460A-A8CBEFBB0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89" b="16078"/>
          <a:stretch/>
        </p:blipFill>
        <p:spPr bwMode="auto">
          <a:xfrm>
            <a:off x="447683" y="4437112"/>
            <a:ext cx="3700945" cy="12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A2D6C-2181-D4C0-A52A-D4B16CADA1AC}"/>
              </a:ext>
            </a:extLst>
          </p:cNvPr>
          <p:cNvSpPr txBox="1"/>
          <p:nvPr/>
        </p:nvSpPr>
        <p:spPr>
          <a:xfrm>
            <a:off x="45750" y="5733256"/>
            <a:ext cx="4968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hlinkClick r:id="rId7"/>
              </a:rPr>
              <a:t>Mudrov</a:t>
            </a:r>
            <a:r>
              <a:rPr lang="en-US" sz="1200" dirty="0">
                <a:hlinkClick r:id="rId7"/>
              </a:rPr>
              <a:t>, Andrej &amp; </a:t>
            </a:r>
            <a:r>
              <a:rPr lang="en-US" sz="1200" dirty="0" err="1">
                <a:hlinkClick r:id="rId7"/>
              </a:rPr>
              <a:t>Šapalas</a:t>
            </a:r>
            <a:r>
              <a:rPr lang="en-US" sz="1200" dirty="0">
                <a:hlinkClick r:id="rId7"/>
              </a:rPr>
              <a:t>, </a:t>
            </a:r>
            <a:r>
              <a:rPr lang="en-US" sz="1200" dirty="0" err="1">
                <a:hlinkClick r:id="rId7"/>
              </a:rPr>
              <a:t>Antanas</a:t>
            </a:r>
            <a:r>
              <a:rPr lang="en-US" sz="1200" dirty="0">
                <a:hlinkClick r:id="rId7"/>
              </a:rPr>
              <a:t> &amp; </a:t>
            </a:r>
            <a:r>
              <a:rPr lang="en-US" sz="1200" dirty="0" err="1">
                <a:hlinkClick r:id="rId7"/>
              </a:rPr>
              <a:t>Šaučiuvėnas</a:t>
            </a:r>
            <a:r>
              <a:rPr lang="en-US" sz="1200" dirty="0">
                <a:hlinkClick r:id="rId7"/>
              </a:rPr>
              <a:t>, </a:t>
            </a:r>
            <a:r>
              <a:rPr lang="en-US" sz="1200" dirty="0" err="1">
                <a:hlinkClick r:id="rId7"/>
              </a:rPr>
              <a:t>Gintas</a:t>
            </a:r>
            <a:r>
              <a:rPr lang="en-US" sz="1200" dirty="0">
                <a:hlinkClick r:id="rId7"/>
              </a:rPr>
              <a:t> &amp; </a:t>
            </a:r>
            <a:r>
              <a:rPr lang="en-US" sz="1200" dirty="0" err="1">
                <a:hlinkClick r:id="rId7"/>
              </a:rPr>
              <a:t>Urbonas</a:t>
            </a:r>
            <a:r>
              <a:rPr lang="en-US" sz="1200" dirty="0">
                <a:hlinkClick r:id="rId7"/>
              </a:rPr>
              <a:t>, </a:t>
            </a:r>
            <a:r>
              <a:rPr lang="en-US" sz="1200" dirty="0" err="1">
                <a:hlinkClick r:id="rId7"/>
              </a:rPr>
              <a:t>Kęstutis</a:t>
            </a:r>
            <a:r>
              <a:rPr lang="en-US" sz="1200" dirty="0">
                <a:hlinkClick r:id="rId7"/>
              </a:rPr>
              <a:t>. (2021). Moment Resisting Connection with Curved Endplates: </a:t>
            </a:r>
            <a:r>
              <a:rPr lang="en-US" sz="1200" dirty="0" err="1">
                <a:hlinkClick r:id="rId7"/>
              </a:rPr>
              <a:t>Behaviour</a:t>
            </a:r>
            <a:r>
              <a:rPr lang="en-US" sz="1200" dirty="0">
                <a:hlinkClick r:id="rId7"/>
              </a:rPr>
              <a:t> Study. Applied Sciences. 11. 1520. 10.3390/app11041520.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892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CCF3-AB61-F421-FB8A-29B1280B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tahu a smyku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22095-ED23-FFB9-9552-26B76DAEC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6422504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𝑅𝑑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𝑅𝑑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≤1,0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22095-ED23-FFB9-9552-26B76DAEC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6422504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47F20F0-7D44-385A-9B89-D9B08CF0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84" y="3140968"/>
            <a:ext cx="2558466" cy="2520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01219-2C62-1A2E-3F19-9CF1EDA94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3" y="3645024"/>
            <a:ext cx="3456384" cy="15080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0EC148-7BC2-4823-DB94-D72AF5DC49BA}"/>
              </a:ext>
            </a:extLst>
          </p:cNvPr>
          <p:cNvCxnSpPr/>
          <p:nvPr/>
        </p:nvCxnSpPr>
        <p:spPr>
          <a:xfrm flipV="1">
            <a:off x="1991544" y="2492896"/>
            <a:ext cx="576064" cy="864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36BC04-528C-D3F4-52D3-0A55808036EC}"/>
              </a:ext>
            </a:extLst>
          </p:cNvPr>
          <p:cNvCxnSpPr>
            <a:cxnSpLocks/>
          </p:cNvCxnSpPr>
          <p:nvPr/>
        </p:nvCxnSpPr>
        <p:spPr>
          <a:xfrm flipH="1" flipV="1">
            <a:off x="3949552" y="2492896"/>
            <a:ext cx="778296" cy="720080"/>
          </a:xfrm>
          <a:prstGeom prst="straightConnector1">
            <a:avLst/>
          </a:prstGeom>
          <a:ln w="381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92FE8-80BB-0FBD-8163-ACEBE5B60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8" y="1484785"/>
            <a:ext cx="4890333" cy="30587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D901B8-434E-EE43-21F6-F77DDC935111}"/>
              </a:ext>
            </a:extLst>
          </p:cNvPr>
          <p:cNvSpPr txBox="1"/>
          <p:nvPr/>
        </p:nvSpPr>
        <p:spPr>
          <a:xfrm>
            <a:off x="8530480" y="4433707"/>
            <a:ext cx="35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http://fgg-web.fgg.uni-lj.si/~/pmoze/ESDEP/master/wg11/l0310.htm</a:t>
            </a:r>
            <a:r>
              <a:rPr lang="cs-CZ" sz="1200" dirty="0"/>
              <a:t> </a:t>
            </a:r>
            <a:endParaRPr lang="en-US" sz="1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9D22EC-830C-9326-E2F4-A51B6B745B53}"/>
              </a:ext>
            </a:extLst>
          </p:cNvPr>
          <p:cNvCxnSpPr/>
          <p:nvPr/>
        </p:nvCxnSpPr>
        <p:spPr>
          <a:xfrm>
            <a:off x="7608168" y="2420888"/>
            <a:ext cx="1872208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52A1D3-6F74-57D0-663C-41CCE8E2E9BA}"/>
              </a:ext>
            </a:extLst>
          </p:cNvPr>
          <p:cNvCxnSpPr>
            <a:cxnSpLocks/>
          </p:cNvCxnSpPr>
          <p:nvPr/>
        </p:nvCxnSpPr>
        <p:spPr>
          <a:xfrm>
            <a:off x="9480376" y="335699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6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4961-636F-957B-7D23-6C194F65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příklad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53B6B5-1A5B-527E-084C-7E2867018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40" y="1484785"/>
            <a:ext cx="3326160" cy="4641379"/>
          </a:xfrm>
        </p:spPr>
        <p:txBody>
          <a:bodyPr/>
          <a:lstStyle/>
          <a:p>
            <a:r>
              <a:rPr lang="cs-CZ" dirty="0"/>
              <a:t>S235</a:t>
            </a:r>
          </a:p>
          <a:p>
            <a:r>
              <a:rPr lang="cs-CZ" dirty="0"/>
              <a:t>rovina prochází částí bez závitu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16FC9A-0F22-E722-98F5-C8FCC392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9536"/>
            <a:ext cx="6782544" cy="52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7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A65E-8D47-E4E2-0441-A2D546CF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Smyk: Únosnost oslabeného průřezu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CD957B4-3B8E-C310-4BE9-CD20F68CD3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5680" y="1484785"/>
                <a:ext cx="4176464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0,9</m:t>
                                  </m:r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𝑛𝑒𝑡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CD957B4-3B8E-C310-4BE9-CD20F68CD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1484785"/>
                <a:ext cx="4176464" cy="4641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91D3B2E-234C-4C12-23A2-FCF6D7FC48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400" dirty="0"/>
                  <a:t> – plný průřez plechu</a:t>
                </a: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</m:oMath>
                </a14:m>
                <a:r>
                  <a:rPr lang="cs-CZ" sz="2400" dirty="0"/>
                  <a:t> – průřez oslabený otvory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cs-CZ" sz="2400" dirty="0"/>
                  <a:t> – mez kluzu plechu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cs-CZ" sz="2400" dirty="0"/>
                  <a:t> – pevnost plechu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=1,0</m:t>
                    </m:r>
                  </m:oMath>
                </a14:m>
                <a:r>
                  <a:rPr lang="cs-CZ" sz="2400" dirty="0"/>
                  <a:t> </a:t>
                </a:r>
                <a:endParaRPr lang="cs-CZ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cs-CZ" sz="1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91D3B2E-234C-4C12-23A2-FCF6D7FC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  <a:blipFill>
                <a:blip r:embed="rId3"/>
                <a:stretch>
                  <a:fillRect l="-1148" t="-920" r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05F5D7D-965E-AC56-8132-B115F1069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83" y="1153986"/>
            <a:ext cx="2946397" cy="2594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5BE8C-62E1-91F6-46CB-F3D73F3CB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08" y="3748631"/>
            <a:ext cx="1354520" cy="2620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E497C3-A78B-7A48-C00B-11F632F31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684" y="3676101"/>
            <a:ext cx="618948" cy="26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7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11AE-7547-B4FF-84E4-849D132F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Šrouby v tahu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82C1F29-64E9-1B76-A781-30CDCB4ABA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352" y="1484785"/>
                <a:ext cx="3096344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82C1F29-64E9-1B76-A781-30CDCB4AB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484785"/>
                <a:ext cx="3096344" cy="4641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8532783-E622-8B09-7B83-018C3F2B59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1744" y="1484785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=0,63</m:t>
                    </m:r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cs-CZ" sz="2400" dirty="0"/>
                  <a:t>– pro zapuštěné </a:t>
                </a: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=0,9</m:t>
                    </m:r>
                  </m:oMath>
                </a14:m>
                <a:r>
                  <a:rPr lang="cs-CZ" sz="2400" dirty="0"/>
                  <a:t> – jinak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cs-CZ" sz="2400" dirty="0"/>
                  <a:t> – pevnost šroubu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dirty="0"/>
                  <a:t> – plocha jádra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cs-CZ" sz="1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8532783-E622-8B09-7B83-018C3F2B5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1484785"/>
                <a:ext cx="4248472" cy="4641379"/>
              </a:xfrm>
              <a:prstGeom prst="rect">
                <a:avLst/>
              </a:prstGeom>
              <a:blipFill>
                <a:blip r:embed="rId3"/>
                <a:stretch>
                  <a:fillRect l="-1148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6EB3C5-0B31-75C2-420E-481C8FF731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0032" y="1484784"/>
                <a:ext cx="3312368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36EB3C5-0B31-75C2-420E-481C8FF73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032" y="1484784"/>
                <a:ext cx="3312368" cy="4641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F0295AC-3623-E2E2-14D1-944517D4BB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40216" y="3573016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cs-CZ" sz="2400" dirty="0"/>
                  <a:t>– průměr hlavy šroubu (matice)</a:t>
                </a: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sz="2400" dirty="0"/>
                  <a:t> – tloušťka plechu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cs-CZ" sz="2400" dirty="0"/>
                  <a:t> – pevnost plechu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cs-CZ" sz="1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F0295AC-3623-E2E2-14D1-944517D4B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216" y="3573016"/>
                <a:ext cx="4248472" cy="4641379"/>
              </a:xfrm>
              <a:prstGeom prst="rect">
                <a:avLst/>
              </a:prstGeom>
              <a:blipFill>
                <a:blip r:embed="rId5"/>
                <a:stretch>
                  <a:fillRect l="-2296" t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8E9BB04-117B-87C5-C270-B7BB604AA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68267"/>
          <a:stretch/>
        </p:blipFill>
        <p:spPr>
          <a:xfrm>
            <a:off x="407368" y="4293096"/>
            <a:ext cx="7085321" cy="1761060"/>
          </a:xfrm>
        </p:spPr>
      </p:pic>
    </p:spTree>
    <p:extLst>
      <p:ext uri="{BB962C8B-B14F-4D97-AF65-F5344CB8AC3E}">
        <p14:creationId xmlns:p14="http://schemas.microsoft.com/office/powerpoint/2010/main" val="373604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46D1-C535-F77A-80FB-C8E368FF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příklad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689E-06C6-A193-BE03-93C6060D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304" y="1484785"/>
            <a:ext cx="3024336" cy="4641379"/>
          </a:xfrm>
        </p:spPr>
        <p:txBody>
          <a:bodyPr/>
          <a:lstStyle/>
          <a:p>
            <a:r>
              <a:rPr lang="en-US" dirty="0"/>
              <a:t>S235</a:t>
            </a:r>
          </a:p>
          <a:p>
            <a:r>
              <a:rPr lang="en-US" dirty="0"/>
              <a:t>IPE 450</a:t>
            </a:r>
          </a:p>
          <a:p>
            <a:r>
              <a:rPr lang="en-US" i="1" dirty="0"/>
              <a:t>V</a:t>
            </a:r>
            <a:r>
              <a:rPr lang="en-US" dirty="0"/>
              <a:t> </a:t>
            </a:r>
            <a:r>
              <a:rPr lang="cs-CZ" dirty="0"/>
              <a:t>přenese stojina</a:t>
            </a:r>
          </a:p>
          <a:p>
            <a:r>
              <a:rPr lang="cs-CZ" i="1" dirty="0"/>
              <a:t>M</a:t>
            </a:r>
            <a:r>
              <a:rPr lang="cs-CZ" dirty="0"/>
              <a:t> se rozdělí mezi stojinu a pásnice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C7719C-345D-FD75-6F4F-0F7D8DBF1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75" t="10689" r="28630" b="16666"/>
          <a:stretch/>
        </p:blipFill>
        <p:spPr>
          <a:xfrm>
            <a:off x="335360" y="980728"/>
            <a:ext cx="8191443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2056-E164-58A8-1E97-3070C6AA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příklad – postup návrhu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35CC5-F54A-7B60-694E-7F7EF9FA35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Zásady: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Moment setrvačnosti příložek na stojině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cs-CZ" sz="2400" dirty="0"/>
                  <a:t> je větší než stojiny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Průřezová plocha příložek na pásnici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cs-CZ" sz="2400" dirty="0"/>
                  <a:t> je větší než plocha pásnice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cs-CZ" sz="2400" dirty="0"/>
              </a:p>
              <a:p>
                <a:r>
                  <a:rPr lang="cs-CZ" dirty="0"/>
                  <a:t>Předpoklady: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sz="2400" dirty="0"/>
                  <a:t> přenáší stojina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cs-CZ" sz="2400" dirty="0"/>
                  <a:t> se rozdělí mezi pásnice a stojinu v poměru momentů setrvačnosti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35CC5-F54A-7B60-694E-7F7EF9FA3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34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9502666-0C8F-96C0-553F-C22A591E3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9" t="9305" r="56885" b="21945"/>
          <a:stretch/>
        </p:blipFill>
        <p:spPr>
          <a:xfrm>
            <a:off x="4367808" y="980728"/>
            <a:ext cx="4032448" cy="5359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8855B-6627-B6DC-1A91-2B029A31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příklad – Šrouby na stojině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A222E-268B-31A4-A0B7-9155766DB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10301" r="52362" b="13910"/>
          <a:stretch/>
        </p:blipFill>
        <p:spPr>
          <a:xfrm>
            <a:off x="622144" y="1154611"/>
            <a:ext cx="3817671" cy="5010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37CD06-86D8-F28E-935E-0C821CE3A555}"/>
                  </a:ext>
                </a:extLst>
              </p:cNvPr>
              <p:cNvSpPr txBox="1"/>
              <p:nvPr/>
            </p:nvSpPr>
            <p:spPr>
              <a:xfrm>
                <a:off x="8904312" y="3789040"/>
                <a:ext cx="3024336" cy="185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sz="2800" b="0" dirty="0"/>
              </a:p>
              <a:p>
                <a:endParaRPr lang="cs-CZ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37CD06-86D8-F28E-935E-0C821CE3A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3789040"/>
                <a:ext cx="3024336" cy="1853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23B38A4-C07C-6C48-CAB4-0A7671B653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430" t="32481" r="30898" b="27820"/>
          <a:stretch/>
        </p:blipFill>
        <p:spPr>
          <a:xfrm>
            <a:off x="9120336" y="1412777"/>
            <a:ext cx="2520280" cy="237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D5BE9E-FF47-77EA-C9C2-1E8419A50D04}"/>
                  </a:ext>
                </a:extLst>
              </p:cNvPr>
              <p:cNvSpPr txBox="1"/>
              <p:nvPr/>
            </p:nvSpPr>
            <p:spPr>
              <a:xfrm>
                <a:off x="4367808" y="4581128"/>
                <a:ext cx="1693476" cy="688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D5BE9E-FF47-77EA-C9C2-1E8419A50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08" y="4581128"/>
                <a:ext cx="1693476" cy="688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69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91C0-41B4-3D56-EE12-F3ED7209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příklad – Šrouby na pásnici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79914E1-767A-BB7D-A340-E22087E8336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609600" y="1484313"/>
                <a:ext cx="4463273" cy="2788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79914E1-767A-BB7D-A340-E22087E8336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313"/>
                <a:ext cx="4463273" cy="27885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06596-ED11-0854-6A2C-2AF3380EE594}"/>
                  </a:ext>
                </a:extLst>
              </p:cNvPr>
              <p:cNvSpPr txBox="1"/>
              <p:nvPr/>
            </p:nvSpPr>
            <p:spPr>
              <a:xfrm>
                <a:off x="8112224" y="1592427"/>
                <a:ext cx="3024336" cy="2734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0" dirty="0">
                    <a:ea typeface="Cambria" panose="02040503050406030204" pitchFamily="18" charset="0"/>
                  </a:rPr>
                  <a:t>Posudky: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sz="28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sz="2800" b="0" dirty="0"/>
              </a:p>
              <a:p>
                <a:endParaRPr lang="cs-CZ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806596-ED11-0854-6A2C-2AF3380EE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24" y="1592427"/>
                <a:ext cx="3024336" cy="2734403"/>
              </a:xfrm>
              <a:prstGeom prst="rect">
                <a:avLst/>
              </a:prstGeom>
              <a:blipFill>
                <a:blip r:embed="rId3"/>
                <a:stretch>
                  <a:fillRect l="-4234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156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EDD-330F-A811-BCD4-ED189C7D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na procvičení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E247-7452-2E3E-684E-719ACDE43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https://www.ideastatica.com/support-center/bolts-loaded-in-shear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1026" name="Picture 2" descr="Support Center">
            <a:extLst>
              <a:ext uri="{FF2B5EF4-FFF2-40B4-BE49-F238E27FC236}">
                <a16:creationId xmlns:a16="http://schemas.microsoft.com/office/drawing/2014/main" id="{2B5C88B8-DF5F-3A04-9A6A-4638763D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564904"/>
            <a:ext cx="7620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4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" action="ppaction://noaction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5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6"/>
              </a:rPr>
              <a:t>martin.vild</a:t>
            </a:r>
            <a:r>
              <a:rPr lang="cs-CZ" dirty="0">
                <a:hlinkClick r:id="rId6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</p:txBody>
      </p:sp>
    </p:spTree>
    <p:extLst>
      <p:ext uri="{BB962C8B-B14F-4D97-AF65-F5344CB8AC3E}">
        <p14:creationId xmlns:p14="http://schemas.microsoft.com/office/powerpoint/2010/main" val="138031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dirty="0"/>
              <a:t>Šroubové spoje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2. příklad: Moment a síla v rovině přípoje</a:t>
            </a:r>
          </a:p>
          <a:p>
            <a:pPr marL="1657350" lvl="2" indent="-514350">
              <a:buFont typeface="Arial" panose="020B0604020202020204" pitchFamily="34" charset="0"/>
              <a:buChar char="•"/>
            </a:pPr>
            <a:r>
              <a:rPr lang="cs-CZ" dirty="0"/>
              <a:t>šrouby ve smyku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3. příklad: Konzola s čelní deskou</a:t>
            </a:r>
          </a:p>
          <a:p>
            <a:pPr marL="1657350" lvl="2" indent="-514350">
              <a:buFont typeface="Arial" panose="020B0604020202020204" pitchFamily="34" charset="0"/>
              <a:buChar char="•"/>
            </a:pPr>
            <a:r>
              <a:rPr lang="cs-CZ" dirty="0"/>
              <a:t>šrouby v tahu</a:t>
            </a:r>
          </a:p>
          <a:p>
            <a:pPr marL="1657350" lvl="2" indent="-514350">
              <a:buFont typeface="Arial" panose="020B0604020202020204" pitchFamily="34" charset="0"/>
              <a:buChar char="•"/>
            </a:pPr>
            <a:r>
              <a:rPr lang="cs-CZ" dirty="0"/>
              <a:t>páčení šroubů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cs-CZ" dirty="0"/>
              <a:t>4. příklad: Šroubový spoj ohýbaného nosníku</a:t>
            </a:r>
          </a:p>
          <a:p>
            <a:pPr marL="1657350" lvl="2" indent="-514350">
              <a:buFont typeface="Arial" panose="020B0604020202020204" pitchFamily="34" charset="0"/>
              <a:buChar char="•"/>
            </a:pPr>
            <a:r>
              <a:rPr lang="cs-CZ" dirty="0"/>
              <a:t>rozdělení sil ve šroubech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DC2F8-6040-94E4-D960-28E74C56001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AD97D-AC1F-19E0-8531-DA81D116300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6833D2-3033-0095-6524-9340C07EABC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Co musíme posoudit u šroubů ve smyku?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3F34C-6384-ABF1-C9C4-88A0499303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2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4B34-2921-A7B4-02C3-42C230F7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Smyk: Únosnost ve střihu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60099-FCA4-464B-F5B3-C027E3587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776" y="1484785"/>
                <a:ext cx="3096344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60099-FCA4-464B-F5B3-C027E3587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776" y="1484785"/>
                <a:ext cx="3096344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088A8C-D6BE-507C-F105-7140DAD57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23" y="1556792"/>
            <a:ext cx="2944156" cy="3269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80DB075-9521-A042-0233-A01EA48C4C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96200" y="1484785"/>
                <a:ext cx="396044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2400" dirty="0"/>
                  <a:t> – počet střihových rovin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cs-CZ" sz="2400" dirty="0"/>
                  <a:t> – mez pevnosti šroubu</a:t>
                </a:r>
              </a:p>
              <a:p>
                <a:endParaRPr lang="cs-CZ" sz="1200" dirty="0"/>
              </a:p>
              <a:p>
                <a:r>
                  <a:rPr lang="cs-CZ" sz="2400" dirty="0"/>
                  <a:t>Rovina prochází závitem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dirty="0"/>
                  <a:t> – plocha jádra</a:t>
                </a:r>
                <a:endParaRPr lang="cs-CZ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cs-CZ" sz="2400" dirty="0"/>
                  <a:t> – pro 4.6, 5.6, 8.8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cs-CZ" sz="2400" dirty="0"/>
                  <a:t> – pro 4.8, 5.8, 10.9</a:t>
                </a:r>
              </a:p>
              <a:p>
                <a:endParaRPr lang="cs-CZ" sz="1200" dirty="0"/>
              </a:p>
              <a:p>
                <a:r>
                  <a:rPr lang="cs-CZ" sz="2400" dirty="0"/>
                  <a:t>Rovina neprochází závitem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400" dirty="0"/>
                  <a:t> – plocha dříku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80DB075-9521-A042-0233-A01EA48C4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1484785"/>
                <a:ext cx="3960440" cy="4641379"/>
              </a:xfrm>
              <a:prstGeom prst="rect">
                <a:avLst/>
              </a:prstGeom>
              <a:blipFill>
                <a:blip r:embed="rId4"/>
                <a:stretch>
                  <a:fillRect l="-2308" t="-920" r="-2154" b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5B9D0DD-1B98-6BFE-F9DD-B535CC496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42" y="5041907"/>
            <a:ext cx="6551771" cy="9083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9C0421-A765-CCAB-4130-724F32EE7FD6}"/>
              </a:ext>
            </a:extLst>
          </p:cNvPr>
          <p:cNvCxnSpPr>
            <a:cxnSpLocks/>
          </p:cNvCxnSpPr>
          <p:nvPr/>
        </p:nvCxnSpPr>
        <p:spPr>
          <a:xfrm>
            <a:off x="1559496" y="5496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24D95C-805C-4BAA-D2E1-E9BDE4591473}"/>
              </a:ext>
            </a:extLst>
          </p:cNvPr>
          <p:cNvCxnSpPr>
            <a:cxnSpLocks/>
          </p:cNvCxnSpPr>
          <p:nvPr/>
        </p:nvCxnSpPr>
        <p:spPr>
          <a:xfrm>
            <a:off x="3609067" y="537321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AF69C4-554E-E884-F609-2D6AA1B11966}"/>
              </a:ext>
            </a:extLst>
          </p:cNvPr>
          <p:cNvCxnSpPr>
            <a:cxnSpLocks/>
          </p:cNvCxnSpPr>
          <p:nvPr/>
        </p:nvCxnSpPr>
        <p:spPr>
          <a:xfrm>
            <a:off x="3609228" y="5496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161B4C-FDC9-4FC6-ED1A-760C46452603}"/>
              </a:ext>
            </a:extLst>
          </p:cNvPr>
          <p:cNvCxnSpPr>
            <a:cxnSpLocks/>
          </p:cNvCxnSpPr>
          <p:nvPr/>
        </p:nvCxnSpPr>
        <p:spPr>
          <a:xfrm>
            <a:off x="5951984" y="537321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F73C3-79D4-0DEC-EFCF-105E3C21B683}"/>
              </a:ext>
            </a:extLst>
          </p:cNvPr>
          <p:cNvCxnSpPr>
            <a:cxnSpLocks/>
          </p:cNvCxnSpPr>
          <p:nvPr/>
        </p:nvCxnSpPr>
        <p:spPr>
          <a:xfrm>
            <a:off x="5951984" y="551723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50F0B7-3E90-2726-24BC-5D2095AAAE75}"/>
              </a:ext>
            </a:extLst>
          </p:cNvPr>
          <p:cNvCxnSpPr>
            <a:cxnSpLocks/>
          </p:cNvCxnSpPr>
          <p:nvPr/>
        </p:nvCxnSpPr>
        <p:spPr>
          <a:xfrm>
            <a:off x="5951984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91DA11-1BFD-E078-1696-6AE90E240B0E}"/>
                  </a:ext>
                </a:extLst>
              </p:cNvPr>
              <p:cNvSpPr txBox="1"/>
              <p:nvPr/>
            </p:nvSpPr>
            <p:spPr>
              <a:xfrm>
                <a:off x="1259800" y="5868602"/>
                <a:ext cx="815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91DA11-1BFD-E078-1696-6AE90E240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00" y="5868602"/>
                <a:ext cx="8154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77B492-0055-4F4F-00BB-64011C22D8EF}"/>
                  </a:ext>
                </a:extLst>
              </p:cNvPr>
              <p:cNvSpPr txBox="1"/>
              <p:nvPr/>
            </p:nvSpPr>
            <p:spPr>
              <a:xfrm>
                <a:off x="3503712" y="5872850"/>
                <a:ext cx="815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77B492-0055-4F4F-00BB-64011C22D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5872850"/>
                <a:ext cx="8154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AA280F-CB18-788C-F7F9-0D0F33AB6DDF}"/>
                  </a:ext>
                </a:extLst>
              </p:cNvPr>
              <p:cNvSpPr txBox="1"/>
              <p:nvPr/>
            </p:nvSpPr>
            <p:spPr>
              <a:xfrm>
                <a:off x="5663952" y="5866158"/>
                <a:ext cx="815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AA280F-CB18-788C-F7F9-0D0F33AB6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5866158"/>
                <a:ext cx="8154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83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4B34-2921-A7B4-02C3-42C230F7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Smyk: Únosnost v otlačení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60099-FCA4-464B-F5B3-C027E3587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776" y="1484785"/>
                <a:ext cx="3096344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𝑢𝑏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2,8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−1,7</m:t>
                              </m:r>
                            </m:e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  <m:f>
                                <m:f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−1,7</m:t>
                              </m:r>
                            </m:e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60099-FCA4-464B-F5B3-C027E3587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776" y="1484785"/>
                <a:ext cx="3096344" cy="4641379"/>
              </a:xfrm>
              <a:blipFill>
                <a:blip r:embed="rId2"/>
                <a:stretch>
                  <a:fillRect b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80DB075-9521-A042-0233-A01EA48C4C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2400" dirty="0"/>
                  <a:t> – průměr šroubu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sz="2400" dirty="0"/>
                  <a:t> – nejmenší součet tlouštěk otlačovaných v jednom směru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cs-CZ" sz="2400" dirty="0"/>
                  <a:t> – mez pevnosti základního materiálu</a:t>
                </a:r>
              </a:p>
              <a:p>
                <a:endParaRPr lang="cs-CZ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cs-CZ" sz="2000" dirty="0"/>
                  <a:t> </a:t>
                </a:r>
              </a:p>
              <a:p>
                <a:endParaRPr lang="cs-CZ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80DB075-9521-A042-0233-A01EA48C4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  <a:blipFill>
                <a:blip r:embed="rId3"/>
                <a:stretch>
                  <a:fillRect l="-2152" t="-920" r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809C08E-3646-4020-B21C-CBCC48AF6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772816"/>
            <a:ext cx="3384376" cy="1566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8B4C06-FDF2-E96C-3014-DA4370E6F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96" y="4149080"/>
            <a:ext cx="323305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1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16F8-E8BD-CAF6-5531-CFBDC187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Šrouby ve smyku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EB22D7A-5442-DB6C-B156-38080B4927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7408" y="1487861"/>
                <a:ext cx="3096344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𝑢𝑏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cs-CZ" sz="2400" dirty="0"/>
                  <a:t> nebo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0,5</m:t>
                    </m:r>
                  </m:oMath>
                </a14:m>
                <a:endParaRPr lang="cs-CZ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cs-CZ" sz="2400" dirty="0"/>
                  <a:t> – mez pevnosti šroubu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dirty="0"/>
                  <a:t> nebo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cs-CZ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EB22D7A-5442-DB6C-B156-38080B492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408" y="1487861"/>
                <a:ext cx="3096344" cy="4641379"/>
              </a:xfrm>
              <a:blipFill>
                <a:blip r:embed="rId2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B793C93-5484-3768-87E1-78197B21CB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9776" y="1484785"/>
                <a:ext cx="3096344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sz="1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0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cs-CZ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00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cs-CZ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0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cs-CZ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𝑢𝑏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00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  <m:t>2,8</m:t>
                              </m:r>
                              <m:f>
                                <m:fPr>
                                  <m:ctrlPr>
                                    <a:rPr lang="cs-CZ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  <m:t>−1,7</m:t>
                              </m:r>
                            </m:e>
                            <m:e>
                              <m: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  <m:f>
                                <m:fPr>
                                  <m:ctrlPr>
                                    <a:rPr lang="cs-CZ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  <m:t>−1,7</m:t>
                              </m:r>
                            </m:e>
                            <m:e>
                              <m: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B793C93-5484-3768-87E1-78197B21C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1484785"/>
                <a:ext cx="3096344" cy="4641379"/>
              </a:xfrm>
              <a:prstGeom prst="rect">
                <a:avLst/>
              </a:prstGeom>
              <a:blipFill>
                <a:blip r:embed="rId3"/>
                <a:stretch>
                  <a:fillRect b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C48B861-3C0E-8EBC-A5BF-2ECC962494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2400" dirty="0"/>
                  <a:t> – průměr šroubu</a:t>
                </a:r>
              </a:p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sz="2400" dirty="0"/>
                  <a:t> – nejmenší součet tlouštěk otlačovaných v jednom směru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cs-CZ" sz="2400" dirty="0"/>
                  <a:t> – mez pevnosti základního materiálu</a:t>
                </a:r>
              </a:p>
              <a:p>
                <a:endParaRPr lang="cs-CZ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sz="2000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"/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cs-CZ" sz="2000" dirty="0"/>
                  <a:t> </a:t>
                </a:r>
              </a:p>
              <a:p>
                <a:endParaRPr lang="cs-CZ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i="1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C48B861-3C0E-8EBC-A5BF-2ECC96249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  <a:blipFill>
                <a:blip r:embed="rId4"/>
                <a:stretch>
                  <a:fillRect l="-2152" t="-920" r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80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5442-FEF4-99F0-9960-A4BE3E6E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příklad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43F72B8-2F97-B055-C0ED-C8462C01D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052736"/>
            <a:ext cx="4335110" cy="5256584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364C5C-BCAD-CA33-3DC3-06C3EAD4F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58" y="1268415"/>
            <a:ext cx="3201468" cy="4824281"/>
          </a:xfrm>
          <a:prstGeom prst="rect">
            <a:avLst/>
          </a:prstGeom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BEEE35A9-CE8C-9054-9BF2-33A08CB9AE76}"/>
              </a:ext>
            </a:extLst>
          </p:cNvPr>
          <p:cNvSpPr txBox="1">
            <a:spLocks/>
          </p:cNvSpPr>
          <p:nvPr/>
        </p:nvSpPr>
        <p:spPr>
          <a:xfrm>
            <a:off x="8256240" y="1484785"/>
            <a:ext cx="332616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S235</a:t>
            </a:r>
          </a:p>
          <a:p>
            <a:r>
              <a:rPr lang="cs-CZ"/>
              <a:t>rovina prochází částí bez závitu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2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F7B7-4F0E-AD93-F49D-E339238C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Tah: Únosnost v tahu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AE1D840-EA99-52D1-FB1A-99184BD26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9776" y="1484785"/>
                <a:ext cx="3096344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𝐸𝑑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endParaRPr lang="cs-CZ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AE1D840-EA99-52D1-FB1A-99184BD26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1484785"/>
                <a:ext cx="3096344" cy="4641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8F5067-0E0A-6C98-6787-EBC7983DFB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=0,63</m:t>
                    </m:r>
                  </m:oMath>
                </a14:m>
                <a:r>
                  <a:rPr lang="cs-CZ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cs-CZ" sz="2400" dirty="0"/>
                  <a:t>– pro zapuštěné </a:t>
                </a: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=0,9</m:t>
                    </m:r>
                  </m:oMath>
                </a14:m>
                <a:r>
                  <a:rPr lang="cs-CZ" sz="2400" dirty="0"/>
                  <a:t> – jinak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cs-CZ" sz="2400" dirty="0"/>
                  <a:t> – pevnost šroubu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dirty="0"/>
                  <a:t> – plocha jádra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r>
                  <a:rPr lang="cs-CZ" sz="2400" dirty="0"/>
                  <a:t> </a:t>
                </a:r>
                <a:endParaRPr lang="cs-CZ" sz="1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B8F5067-0E0A-6C98-6787-EBC7983D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1484785"/>
                <a:ext cx="4248472" cy="4641379"/>
              </a:xfrm>
              <a:prstGeom prst="rect">
                <a:avLst/>
              </a:prstGeom>
              <a:blipFill>
                <a:blip r:embed="rId3"/>
                <a:stretch>
                  <a:fillRect l="-1148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6C5D74C-6329-50C9-56E6-63EDB7EFF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8267"/>
          <a:stretch/>
        </p:blipFill>
        <p:spPr>
          <a:xfrm>
            <a:off x="4367808" y="4365104"/>
            <a:ext cx="7085321" cy="17610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603C5-B2B8-A454-5A83-B167E7FA19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362"/>
          <a:stretch/>
        </p:blipFill>
        <p:spPr>
          <a:xfrm>
            <a:off x="263352" y="1384970"/>
            <a:ext cx="3766989" cy="2404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CCC1AF-233A-EE9C-D27F-BCF4CDF4E2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468"/>
          <a:stretch/>
        </p:blipFill>
        <p:spPr>
          <a:xfrm>
            <a:off x="580261" y="3993731"/>
            <a:ext cx="357152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4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52b4d1e7-0ba5-451c-8e38-105dbbe06e08"/>
  <p:tag name="SLIDO_EVENT_SECTION_UUID" val="baace8f9-a7ac-469a-a664-cf400bbbaf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Y0OTk1ODF9"/>
  <p:tag name="SLIDO_TYPE" val="SlidoPoll"/>
  <p:tag name="SLIDO_POLL_UUID" val="5bdcd094-111b-4e23-9ea9-d672b030006e"/>
  <p:tag name="SLIDO_TIMELINE" val="W3sicG9sbFF1ZXN0aW9uVXVpZCI6IjRiYTNkNTdhLWNkNzktNGExYi1iNDZmLWY5YWM1ZGQ2NTFjYSIsInNob3dSZXN1bHRzIjpmYWxzZSwic2hvd0NvcnJlY3RBbnN3ZXJzIjpmYWxzZSwidm90aW5nTG9ja2VkIjpmYWxzZX0seyJwb2xsUXVlc3Rpb25VdWlkIjoiNGJhM2Q1N2EtY2Q3OS00YTFiLWI0NmYtZjlhYzVkZDY1MWNhIiwic2hvd1Jlc3VsdHMiOnRydWUsInNob3dDb3JyZWN0QW5zd2VycyI6dHJ1ZSwidm90aW5nTG9ja2VkIjpmYWxzZX1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25087</TotalTime>
  <Words>724</Words>
  <Application>Microsoft Office PowerPoint</Application>
  <PresentationFormat>Widescreen</PresentationFormat>
  <Paragraphs>171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Noto Sans</vt:lpstr>
      <vt:lpstr>Wingdings</vt:lpstr>
      <vt:lpstr>Motiv systému Office</vt:lpstr>
      <vt:lpstr>Prvky kovových konstrukcí</vt:lpstr>
      <vt:lpstr>Prezentuje</vt:lpstr>
      <vt:lpstr>Obsah</vt:lpstr>
      <vt:lpstr>PowerPoint Presentation</vt:lpstr>
      <vt:lpstr>Smyk: Únosnost ve střihu</vt:lpstr>
      <vt:lpstr>Smyk: Únosnost v otlačení</vt:lpstr>
      <vt:lpstr>Šrouby ve smyku</vt:lpstr>
      <vt:lpstr>2. příklad</vt:lpstr>
      <vt:lpstr>Tah: Únosnost v tahu</vt:lpstr>
      <vt:lpstr>Tah: Únosnost v protlačení</vt:lpstr>
      <vt:lpstr>Kombinace tahu a smyku</vt:lpstr>
      <vt:lpstr>3. příklad</vt:lpstr>
      <vt:lpstr>Smyk: Únosnost oslabeného průřezu</vt:lpstr>
      <vt:lpstr>Šrouby v tahu</vt:lpstr>
      <vt:lpstr>4. příklad</vt:lpstr>
      <vt:lpstr>4. příklad – postup návrhu</vt:lpstr>
      <vt:lpstr>4. příklad – Šrouby na stojině</vt:lpstr>
      <vt:lpstr>4. příklad – Šrouby na pásnici</vt:lpstr>
      <vt:lpstr>Příklad na procvičení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326</cp:revision>
  <dcterms:created xsi:type="dcterms:W3CDTF">2016-01-14T08:43:43Z</dcterms:created>
  <dcterms:modified xsi:type="dcterms:W3CDTF">2024-02-04T08:08:04Z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  <property fmtid="{D5CDD505-2E9C-101B-9397-08002B2CF9AE}" pid="3" name="SlidoAppVersion">
    <vt:lpwstr>1.5.3.3511</vt:lpwstr>
  </property>
</Properties>
</file>