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7" r:id="rId5"/>
    <p:sldId id="256" r:id="rId6"/>
    <p:sldId id="258" r:id="rId7"/>
    <p:sldId id="266" r:id="rId8"/>
    <p:sldId id="272" r:id="rId9"/>
    <p:sldId id="271" r:id="rId10"/>
    <p:sldId id="273" r:id="rId11"/>
    <p:sldId id="274" r:id="rId12"/>
    <p:sldId id="267" r:id="rId13"/>
    <p:sldId id="285" r:id="rId14"/>
    <p:sldId id="268" r:id="rId15"/>
    <p:sldId id="269" r:id="rId16"/>
    <p:sldId id="286" r:id="rId17"/>
    <p:sldId id="275" r:id="rId18"/>
    <p:sldId id="276" r:id="rId19"/>
    <p:sldId id="277" r:id="rId20"/>
    <p:sldId id="287" r:id="rId21"/>
    <p:sldId id="278" r:id="rId22"/>
    <p:sldId id="288" r:id="rId23"/>
    <p:sldId id="289" r:id="rId24"/>
    <p:sldId id="282" r:id="rId25"/>
    <p:sldId id="261" r:id="rId26"/>
    <p:sldId id="262" r:id="rId27"/>
    <p:sldId id="263" r:id="rId28"/>
    <p:sldId id="290" r:id="rId29"/>
    <p:sldId id="284" r:id="rId30"/>
    <p:sldId id="291" r:id="rId31"/>
    <p:sldId id="283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Brno University</a:t>
            </a:r>
            <a:r>
              <a:rPr lang="en-US" sz="1400" b="1" baseline="0" dirty="0">
                <a:solidFill>
                  <a:schemeClr val="bg1"/>
                </a:solidFill>
              </a:rPr>
              <a:t> of Technology </a:t>
            </a:r>
            <a:r>
              <a:rPr lang="cs-CZ" sz="1400" b="1" dirty="0">
                <a:solidFill>
                  <a:schemeClr val="bg1"/>
                </a:solidFill>
                <a:latin typeface="Calibri"/>
              </a:rPr>
              <a:t>• </a:t>
            </a:r>
            <a:r>
              <a:rPr lang="en-US" sz="1400" b="1" dirty="0">
                <a:solidFill>
                  <a:schemeClr val="bg1"/>
                </a:solidFill>
              </a:rPr>
              <a:t>Faculty of Civil Engineering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</a:t>
            </a:r>
            <a:r>
              <a:rPr lang="en-US" sz="1400" b="1" dirty="0">
                <a:solidFill>
                  <a:schemeClr val="bg1"/>
                </a:solidFill>
              </a:rPr>
              <a:t>28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st10.vsb.cz/michalcova/Pruznost16_komb/K_02_16_krouceni%20teorie.pdf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martin.vild@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://www.scopus.com/inward/authorDetails.url?authorID=56188615700&amp;partnerID=MN8TOARS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hyperlink" Target="https://theconstructor.org/structural-engg/steel-concrete-composite-beams/69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FeHYFPElvE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oORi_2Vkcg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BrendanHasty" TargetMode="External"/><Relationship Id="rId2" Type="http://schemas.openxmlformats.org/officeDocument/2006/relationships/hyperlink" Target="https://www.youtube.com/playlist?list=PLEYqyyrm-hQ3wtF34smyJSAOqUJqnf1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3qK4LRBzUfAaxWec8" TargetMode="External"/><Relationship Id="rId4" Type="http://schemas.openxmlformats.org/officeDocument/2006/relationships/hyperlink" Target="https://www.youtube.com/@MatPicardal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0.png"/><Relationship Id="rId7" Type="http://schemas.openxmlformats.org/officeDocument/2006/relationships/image" Target="../media/image62.png"/><Relationship Id="rId12" Type="http://schemas.openxmlformats.org/officeDocument/2006/relationships/image" Target="../media/image6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0.png"/><Relationship Id="rId5" Type="http://schemas.openxmlformats.org/officeDocument/2006/relationships/image" Target="../media/image47.png"/><Relationship Id="rId10" Type="http://schemas.openxmlformats.org/officeDocument/2006/relationships/image" Target="../media/image520.png"/><Relationship Id="rId4" Type="http://schemas.openxmlformats.org/officeDocument/2006/relationships/image" Target="../media/image61.png"/><Relationship Id="rId9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Cross-section properties II</a:t>
            </a:r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D846-3056-0090-4633-65413E65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Sectorial product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9A6B9-B25C-61F9-9E53-38BF045FD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		</a:t>
                </a:r>
                <a:r>
                  <a:rPr lang="en-US" dirty="0"/>
                  <a:t>[±m</a:t>
                </a:r>
                <a:r>
                  <a:rPr lang="en-US" baseline="30000" dirty="0"/>
                  <a:t>5</a:t>
                </a:r>
                <a:r>
                  <a:rPr lang="en-US" dirty="0"/>
                  <a:t>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𝑤𝑦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		</a:t>
                </a:r>
                <a:r>
                  <a:rPr lang="en-US" dirty="0"/>
                  <a:t>[±m</a:t>
                </a:r>
                <a:r>
                  <a:rPr lang="en-US" baseline="30000" dirty="0"/>
                  <a:t>5</a:t>
                </a:r>
                <a:r>
                  <a:rPr lang="en-US" dirty="0"/>
                  <a:t>]</a:t>
                </a:r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9A6B9-B25C-61F9-9E53-38BF045FD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72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of gyration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dirty="0"/>
                  <a:t> 	</a:t>
                </a:r>
                <a:r>
                  <a:rPr lang="en-US" dirty="0"/>
                  <a:t>[</a:t>
                </a:r>
                <a:r>
                  <a:rPr lang="cs-CZ" dirty="0"/>
                  <a:t>+</a:t>
                </a:r>
                <a:r>
                  <a:rPr lang="en-US" dirty="0"/>
                  <a:t>m]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dirty="0"/>
                  <a:t> 	</a:t>
                </a:r>
                <a:r>
                  <a:rPr lang="en-US" dirty="0"/>
                  <a:t>[</a:t>
                </a:r>
                <a:r>
                  <a:rPr lang="cs-CZ" dirty="0"/>
                  <a:t>+</a:t>
                </a:r>
                <a:r>
                  <a:rPr lang="en-US" dirty="0"/>
                  <a:t>m]</a:t>
                </a:r>
              </a:p>
              <a:p>
                <a:endParaRPr lang="cs-CZ" dirty="0"/>
              </a:p>
              <a:p>
                <a:r>
                  <a:rPr lang="en-US" dirty="0"/>
                  <a:t>Use</a:t>
                </a:r>
                <a:r>
                  <a:rPr lang="cs-CZ" dirty="0"/>
                  <a:t>: </a:t>
                </a:r>
                <a:r>
                  <a:rPr lang="en-US" dirty="0"/>
                  <a:t>Member slenderness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92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moment of inertia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en-US" dirty="0"/>
                  <a:t>[m</a:t>
                </a:r>
                <a:r>
                  <a:rPr lang="en-US" baseline="30000" dirty="0"/>
                  <a:t>4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For hollow sections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B4C04BB-62F6-309C-7C7D-4EC9C17A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140968"/>
            <a:ext cx="3591426" cy="2591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FBADA-A1E3-1B9A-1D9A-4AC121125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642" y="3156812"/>
            <a:ext cx="2715004" cy="24196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7B9F11-81E1-9BB4-A34F-92B584983252}"/>
              </a:ext>
            </a:extLst>
          </p:cNvPr>
          <p:cNvSpPr txBox="1"/>
          <p:nvPr/>
        </p:nvSpPr>
        <p:spPr>
          <a:xfrm>
            <a:off x="620114" y="5907682"/>
            <a:ext cx="5822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http://fast10.vsb.cz/michalcova/Pruznost16_komb/K_02_16_krouceni%20teorie.pdf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141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Torsion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4478288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4478288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63315F20-3884-8BFC-6262-CA3284EA58EB}"/>
                  </a:ext>
                </a:extLst>
              </p:cNvPr>
              <p:cNvSpPr/>
              <p:nvPr/>
            </p:nvSpPr>
            <p:spPr>
              <a:xfrm>
                <a:off x="1703512" y="4005064"/>
                <a:ext cx="2592288" cy="756664"/>
              </a:xfrm>
              <a:prstGeom prst="wedgeRectCallout">
                <a:avLst>
                  <a:gd name="adj1" fmla="val -20181"/>
                  <a:gd name="adj2" fmla="val -1083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Correction coefficient</a:t>
                </a:r>
                <a:r>
                  <a:rPr lang="cs-CZ" dirty="0"/>
                  <a:t>: </a:t>
                </a:r>
                <a:br>
                  <a:rPr lang="cs-CZ" dirty="0"/>
                </a:br>
                <a:r>
                  <a:rPr lang="en-US" dirty="0"/>
                  <a:t>I-shape: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≈1,3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63315F20-3884-8BFC-6262-CA3284EA5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005064"/>
                <a:ext cx="2592288" cy="756664"/>
              </a:xfrm>
              <a:prstGeom prst="wedgeRectCallout">
                <a:avLst>
                  <a:gd name="adj1" fmla="val -20181"/>
                  <a:gd name="adj2" fmla="val -108361"/>
                </a:avLst>
              </a:prstGeom>
              <a:blipFill>
                <a:blip r:embed="rId3"/>
                <a:stretch>
                  <a:fillRect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B6413B9-6E1F-3AB6-6D13-0F1133358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108" y="980728"/>
            <a:ext cx="4865156" cy="468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8C783-3114-4473-7394-DE278408E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480" y="2099995"/>
            <a:ext cx="1419423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70F6-E3FC-9479-0384-60206E3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shear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1A409-0FDD-3E8C-965E-5EEB90CF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519" y="1077209"/>
            <a:ext cx="4191585" cy="5048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1C4A7-3A21-306A-6FBF-6B378F56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04020"/>
            <a:ext cx="2838923" cy="122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776F48-B14C-CBCD-7982-DF784FC8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4" y="2733670"/>
            <a:ext cx="6408712" cy="9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70F6-E3FC-9479-0384-60206E3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shear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F3412-1918-23A3-ED14-4909D92D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48" y="952154"/>
            <a:ext cx="4829849" cy="4953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06AA7-0499-817A-B34C-50ED2FBE2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28" y="1412776"/>
            <a:ext cx="6790276" cy="1872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4EA49E-53D0-0B4F-5AAF-68485AF17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03" y="3933056"/>
            <a:ext cx="370574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C984-54EB-5390-434B-9D44D8AF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sectorial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BA11-FEDE-2268-957D-8E441D693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Sectorial first moment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Warping constant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7048C-B853-958B-EB37-85B9AD8FA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058157"/>
            <a:ext cx="3943900" cy="5068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ECE58-AB50-42CC-C8D4-F81C8DC36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235768"/>
            <a:ext cx="1788703" cy="425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A781A-D10C-2AB7-0E88-A15F8FF2F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799" y="2729838"/>
            <a:ext cx="6050330" cy="425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8CF08-4583-5605-AD9F-D17EA7CD6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797" y="4127127"/>
            <a:ext cx="3074702" cy="794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0817B1-623E-AF39-BF75-E1EDB15AE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702" y="5013176"/>
            <a:ext cx="6313458" cy="12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A310-E78C-A760-72DA-32EA70D4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– Torsion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C265-0D44-F2CF-2370-FCB1B6CA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passes through center of shear</a:t>
            </a:r>
            <a:r>
              <a:rPr lang="cs-CZ" dirty="0"/>
              <a:t> → </a:t>
            </a:r>
            <a:r>
              <a:rPr lang="en-US" dirty="0"/>
              <a:t>No torsion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730CF-40A7-6D6C-D2F6-3BDD6C5F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678856"/>
            <a:ext cx="4248472" cy="305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95462-8BC5-C8F9-D139-279F955B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76592"/>
            <a:ext cx="5496171" cy="3054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33F031-9800-88C5-B55C-6A048FD3CCFC}"/>
              </a:ext>
            </a:extLst>
          </p:cNvPr>
          <p:cNvSpPr/>
          <p:nvPr/>
        </p:nvSpPr>
        <p:spPr>
          <a:xfrm>
            <a:off x="1091444" y="2177540"/>
            <a:ext cx="3456384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Load through center of gravity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973B8-8135-DA65-FF5A-C189B01FAD69}"/>
              </a:ext>
            </a:extLst>
          </p:cNvPr>
          <p:cNvSpPr/>
          <p:nvPr/>
        </p:nvSpPr>
        <p:spPr>
          <a:xfrm>
            <a:off x="7115893" y="2177538"/>
            <a:ext cx="3456384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Load through center of shear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D53EF4-BE44-BBBE-111B-31DD9CCFBA31}"/>
                  </a:ext>
                </a:extLst>
              </p:cNvPr>
              <p:cNvSpPr txBox="1"/>
              <p:nvPr/>
            </p:nvSpPr>
            <p:spPr>
              <a:xfrm>
                <a:off x="9731619" y="5613332"/>
                <a:ext cx="1397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D53EF4-BE44-BBBE-111B-31DD9CCF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619" y="5613332"/>
                <a:ext cx="1397306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5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F75E-ABE8-ED08-539A-906BC264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Torsion – warping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76A7-8F27-5B55-423B-7E3B9A33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 stress due to warping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			</a:t>
            </a:r>
            <a:r>
              <a:rPr lang="en-US" dirty="0"/>
              <a:t>[MPa]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6CBC2-6A5D-985C-31A6-6FAA07A8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276872"/>
            <a:ext cx="1867161" cy="1019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AA8D9-F275-4620-B9A7-4F1A19B3A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1988840"/>
            <a:ext cx="4387159" cy="42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6EA9-62A0-9A8D-DAEC-658C2A01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Torsion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1A054F8-66DB-EEAC-285B-53BB9B5DC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185132"/>
              </p:ext>
            </p:extLst>
          </p:nvPr>
        </p:nvGraphicFramePr>
        <p:xfrm>
          <a:off x="645367" y="2060848"/>
          <a:ext cx="1097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52">
                  <a:extLst>
                    <a:ext uri="{9D8B030D-6E8A-4147-A177-3AD203B41FA5}">
                      <a16:colId xmlns:a16="http://schemas.microsoft.com/office/drawing/2014/main" val="2146434304"/>
                    </a:ext>
                  </a:extLst>
                </a:gridCol>
                <a:gridCol w="7718648">
                  <a:extLst>
                    <a:ext uri="{9D8B030D-6E8A-4147-A177-3AD203B41FA5}">
                      <a16:colId xmlns:a16="http://schemas.microsoft.com/office/drawing/2014/main" val="287889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St. </a:t>
                      </a:r>
                      <a:r>
                        <a:rPr lang="en-US" dirty="0" err="1"/>
                        <a:t>Venant</a:t>
                      </a:r>
                      <a:r>
                        <a:rPr lang="en-US" dirty="0"/>
                        <a:t> torsion</a:t>
                      </a:r>
                    </a:p>
                  </a:txBody>
                  <a:tcPr>
                    <a:solidFill>
                      <a:srgbClr val="658D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Warping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5522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4B19976-7668-DDAF-E308-DD393544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2636912"/>
            <a:ext cx="3720138" cy="361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3E36B-9661-41E8-79E0-7A8B84BB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06" y="2717417"/>
            <a:ext cx="3550778" cy="3408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94524-F7D6-BDB4-2C88-092A77141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2722528"/>
            <a:ext cx="3537902" cy="34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6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en-US" dirty="0"/>
              <a:t>Presenting</a:t>
            </a:r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FCE BUT – Assistant professor</a:t>
            </a:r>
          </a:p>
          <a:p>
            <a:endParaRPr lang="en-US" dirty="0"/>
          </a:p>
          <a:p>
            <a:r>
              <a:rPr lang="en-US" dirty="0"/>
              <a:t>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Steel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Finite element analysis</a:t>
            </a:r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rId5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en-US" dirty="0"/>
              <a:t>Committee member: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cs-CZ" dirty="0">
                <a:hlinkClick r:id="rId7"/>
              </a:rPr>
              <a:t>martin.vild@vutbr.cz</a:t>
            </a:r>
            <a:endParaRPr lang="cs-CZ" dirty="0"/>
          </a:p>
          <a:p>
            <a:endParaRPr lang="en-US" sz="600" dirty="0"/>
          </a:p>
          <a:p>
            <a:r>
              <a:rPr lang="en-US" dirty="0"/>
              <a:t>Office: C203</a:t>
            </a:r>
          </a:p>
          <a:p>
            <a:r>
              <a:rPr lang="en-US" dirty="0"/>
              <a:t>Consultations:</a:t>
            </a:r>
          </a:p>
          <a:p>
            <a:r>
              <a:rPr lang="en-US" dirty="0"/>
              <a:t>Thursday </a:t>
            </a:r>
            <a:r>
              <a:rPr lang="cs-CZ" dirty="0"/>
              <a:t>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69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7022-B4D7-7712-8879-8AEAEF8A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Composite</a:t>
            </a:r>
            <a:r>
              <a:rPr lang="cs-CZ" dirty="0"/>
              <a:t> </a:t>
            </a:r>
            <a:r>
              <a:rPr lang="cs-CZ" dirty="0" err="1"/>
              <a:t>steel-concrete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925A-4D71-08DD-3B24-C896C0329039}"/>
              </a:ext>
            </a:extLst>
          </p:cNvPr>
          <p:cNvSpPr txBox="1"/>
          <p:nvPr/>
        </p:nvSpPr>
        <p:spPr>
          <a:xfrm>
            <a:off x="6511086" y="6033849"/>
            <a:ext cx="5680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https://theconstructor.org/structural-engg/steel-concrete-composite-beams/6912/</a:t>
            </a:r>
            <a:r>
              <a:rPr lang="cs-CZ" sz="1200" dirty="0"/>
              <a:t> </a:t>
            </a:r>
            <a:endParaRPr lang="en-US" sz="1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F9AA40-ECC2-5B2F-6285-5BAEE24D9D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924944"/>
            <a:ext cx="5184576" cy="29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FF726-5C50-0E1D-A984-B6FB379A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2924944"/>
            <a:ext cx="1540777" cy="25564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59FF71-B40F-CA04-D589-9A4CB21A1337}"/>
              </a:ext>
            </a:extLst>
          </p:cNvPr>
          <p:cNvSpPr/>
          <p:nvPr/>
        </p:nvSpPr>
        <p:spPr>
          <a:xfrm>
            <a:off x="609600" y="2564904"/>
            <a:ext cx="2390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5821FE-4BC8-BBBC-496C-F61BA01EEACB}"/>
              </a:ext>
            </a:extLst>
          </p:cNvPr>
          <p:cNvCxnSpPr>
            <a:cxnSpLocks/>
          </p:cNvCxnSpPr>
          <p:nvPr/>
        </p:nvCxnSpPr>
        <p:spPr>
          <a:xfrm>
            <a:off x="4439816" y="3212976"/>
            <a:ext cx="1512169" cy="22322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7C4F1-182C-C954-6B97-F9ED2C66763C}"/>
              </a:ext>
            </a:extLst>
          </p:cNvPr>
          <p:cNvCxnSpPr>
            <a:cxnSpLocks/>
          </p:cNvCxnSpPr>
          <p:nvPr/>
        </p:nvCxnSpPr>
        <p:spPr>
          <a:xfrm>
            <a:off x="4583832" y="2535180"/>
            <a:ext cx="0" cy="29252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AA9C4A-08AD-4FF6-DD18-C7486CB99F8B}"/>
              </a:ext>
            </a:extLst>
          </p:cNvPr>
          <p:cNvCxnSpPr>
            <a:cxnSpLocks/>
          </p:cNvCxnSpPr>
          <p:nvPr/>
        </p:nvCxnSpPr>
        <p:spPr>
          <a:xfrm flipH="1">
            <a:off x="4414757" y="3212976"/>
            <a:ext cx="1640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252C36-42A7-C486-37A4-AEB88DB80601}"/>
              </a:ext>
            </a:extLst>
          </p:cNvPr>
          <p:cNvCxnSpPr>
            <a:cxnSpLocks/>
          </p:cNvCxnSpPr>
          <p:nvPr/>
        </p:nvCxnSpPr>
        <p:spPr>
          <a:xfrm flipH="1">
            <a:off x="4583832" y="5445224"/>
            <a:ext cx="13681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F8D3E-1E40-8490-55C7-EBF54241BDB0}"/>
                  </a:ext>
                </a:extLst>
              </p:cNvPr>
              <p:cNvSpPr txBox="1"/>
              <p:nvPr/>
            </p:nvSpPr>
            <p:spPr>
              <a:xfrm>
                <a:off x="5025152" y="4725144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F8D3E-1E40-8490-55C7-EBF54241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52" y="4725144"/>
                <a:ext cx="604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633516-9B5B-893C-1403-7B513785E4D8}"/>
                  </a:ext>
                </a:extLst>
              </p:cNvPr>
              <p:cNvSpPr txBox="1"/>
              <p:nvPr/>
            </p:nvSpPr>
            <p:spPr>
              <a:xfrm>
                <a:off x="4112431" y="2340169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633516-9B5B-893C-1403-7B513785E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31" y="2340169"/>
                <a:ext cx="604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17A0AC-0ED3-B8CA-A48F-AD355B730BC9}"/>
              </a:ext>
            </a:extLst>
          </p:cNvPr>
          <p:cNvCxnSpPr>
            <a:cxnSpLocks/>
          </p:cNvCxnSpPr>
          <p:nvPr/>
        </p:nvCxnSpPr>
        <p:spPr>
          <a:xfrm>
            <a:off x="4295800" y="2535180"/>
            <a:ext cx="0" cy="3177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33E2E-0816-1C84-4CFC-9309F2C3FAEE}"/>
              </a:ext>
            </a:extLst>
          </p:cNvPr>
          <p:cNvCxnSpPr>
            <a:cxnSpLocks/>
          </p:cNvCxnSpPr>
          <p:nvPr/>
        </p:nvCxnSpPr>
        <p:spPr>
          <a:xfrm flipH="1">
            <a:off x="4295800" y="2852936"/>
            <a:ext cx="2830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1BBD85-7DE3-94ED-114C-7FEED9313975}"/>
              </a:ext>
            </a:extLst>
          </p:cNvPr>
          <p:cNvCxnSpPr>
            <a:cxnSpLocks/>
          </p:cNvCxnSpPr>
          <p:nvPr/>
        </p:nvCxnSpPr>
        <p:spPr>
          <a:xfrm flipH="1">
            <a:off x="4273252" y="2564904"/>
            <a:ext cx="3055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35B7BB-0D58-2207-A123-0005EB56BC1D}"/>
                  </a:ext>
                </a:extLst>
              </p:cNvPr>
              <p:cNvSpPr txBox="1"/>
              <p:nvPr/>
            </p:nvSpPr>
            <p:spPr>
              <a:xfrm>
                <a:off x="4112431" y="2083205"/>
                <a:ext cx="54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35B7BB-0D58-2207-A123-0005EB56B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31" y="2083205"/>
                <a:ext cx="546625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B18018-6A35-0AA0-6021-1C024BA047DD}"/>
                  </a:ext>
                </a:extLst>
              </p:cNvPr>
              <p:cNvSpPr txBox="1"/>
              <p:nvPr/>
            </p:nvSpPr>
            <p:spPr>
              <a:xfrm>
                <a:off x="4865299" y="5444298"/>
                <a:ext cx="569067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B18018-6A35-0AA0-6021-1C024BA0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99" y="5444298"/>
                <a:ext cx="569067" cy="391261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05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FA14-0BA8-16EF-B93D-54EE71ED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Buckling</a:t>
            </a:r>
            <a:endParaRPr lang="en-US" dirty="0"/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F52E274-0D48-35A0-EB28-CAADCE2EC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81554"/>
            <a:ext cx="10972800" cy="40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5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ompression failure of a timber block parallel to the grain: Materials Lab on-line">
            <a:hlinkClick r:id="" action="ppaction://media"/>
            <a:extLst>
              <a:ext uri="{FF2B5EF4-FFF2-40B4-BE49-F238E27FC236}">
                <a16:creationId xmlns:a16="http://schemas.microsoft.com/office/drawing/2014/main" id="{42EF4EB2-F7A8-B9F2-463B-9E815C7B88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 Beam - Lateral Torsional Buckling Test">
            <a:hlinkClick r:id="" action="ppaction://media"/>
            <a:extLst>
              <a:ext uri="{FF2B5EF4-FFF2-40B4-BE49-F238E27FC236}">
                <a16:creationId xmlns:a16="http://schemas.microsoft.com/office/drawing/2014/main" id="{496312A0-86FD-A0C2-0554-2CA3EBE56A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E3E7-B5BA-81EC-D024-17AD8484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2D99-12D0-33F5-4EBD-90D902018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4285BB-E037-71F0-BF3D-961BADB8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0"/>
            <a:ext cx="6386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12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D228-45B2-9D34-CB84-D856CBCE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F075-20B4-7C75-637B-F83D1271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engineer must</a:t>
            </a:r>
            <a:r>
              <a:rPr lang="cs-CZ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 structural systems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 design procedures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 failure modes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Estimate results – cross-sections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Check computational model by simple surrogate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D93D7-456B-1238-5055-E5276D827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25"/>
          <a:stretch/>
        </p:blipFill>
        <p:spPr>
          <a:xfrm>
            <a:off x="8904312" y="1338072"/>
            <a:ext cx="2809146" cy="2756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323DE-65E1-9ACA-E8C4-103544220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3344" y="4676792"/>
            <a:ext cx="1187104" cy="158312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3BC5874-ACCD-4870-CCD9-9A29D9887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699" y="4687408"/>
            <a:ext cx="1196501" cy="1585469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27BBA67-1C01-1C41-5908-806F67F18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095" y="4664793"/>
            <a:ext cx="1295857" cy="16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35E3-3399-BAA8-2526-CFB79FCE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of structural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458E-F910-14F9-AF88-2100FFA38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Engineering</a:t>
            </a:r>
            <a:r>
              <a:rPr lang="cs-CZ" dirty="0"/>
              <a:t> office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Not only in Czechia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Authorized engineer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Manufacturer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Software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91EDF-928B-FFD8-0848-CCFAADC1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745730"/>
            <a:ext cx="2736304" cy="363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9F7A0-1D69-1A23-34F7-6A41E600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4401504"/>
            <a:ext cx="3360474" cy="528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ACFE2C-B00A-8AEB-470B-22A45B38D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5222526"/>
            <a:ext cx="1512168" cy="582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96BFD-E67B-5F66-C351-C8BC145FD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1525374"/>
            <a:ext cx="1038370" cy="876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3E3A6-2DF6-A6BA-9155-AB74F7763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079" y="1674280"/>
            <a:ext cx="1009791" cy="619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A4CF14-ACF5-EEC6-AD56-34C24E096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8168" y="1708787"/>
            <a:ext cx="1438476" cy="571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F46C68-1F14-C63A-08CA-546667AD0A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4352" y="1787348"/>
            <a:ext cx="1286054" cy="352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05A95-3727-9078-F0F5-06A1BD4EDB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1584" y="3137585"/>
            <a:ext cx="1390844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0EF6-ED4A-20B1-F628-C6B33BE4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DBEF-0DAC-07D8-60E8-4AD885BD1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2"/>
              </a:rPr>
              <a:t>https://www.fce.vutbr.cz/KDK/pilgr.m/Vyuka-bo01/BO01_cvi.pdf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2"/>
              </a:rPr>
              <a:t>http://fast10.vsb.cz/michalcova/statika11/pr%2010-11-prurezove%20charakterisky%20barevne.pdf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2"/>
              </a:rPr>
              <a:t>http://fast10.vsb.cz/michalcova/Pruznost16_komb/K_02_16_krouceni%20teorie.pdf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https://www.youtube.com/playlist?list=PLEYqyyrm-hQ3wtF34smyJSAOqUJqnf1ch</a:t>
            </a:r>
            <a:r>
              <a:rPr lang="en-US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https://www.youtube.com/c/BrendanHasty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4"/>
              </a:rPr>
              <a:t>https://www.youtube.com/@MatPicardal</a:t>
            </a:r>
            <a:r>
              <a:rPr lang="en-US" sz="2000" dirty="0"/>
              <a:t> </a:t>
            </a:r>
            <a:endParaRPr lang="cs-CZ" sz="2000" dirty="0"/>
          </a:p>
          <a:p>
            <a:endParaRPr lang="en-US" sz="2000" dirty="0"/>
          </a:p>
          <a:p>
            <a:r>
              <a:rPr lang="en-US" sz="2000" dirty="0"/>
              <a:t>Form: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https://forms.gle/3qK4LRBzUfAaxWec8</a:t>
            </a:r>
            <a:r>
              <a:rPr lang="cs-CZ" sz="2000" dirty="0"/>
              <a:t>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7387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CFFE-E0BE-BCCD-D145-3D2F9D6B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F4EDF-5DF6-FD54-3AA4-B8C6C812A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752"/>
                <a:ext cx="3168898" cy="4641379"/>
              </a:xfrm>
            </p:spPr>
            <p:txBody>
              <a:bodyPr/>
              <a:lstStyle/>
              <a:p>
                <a:r>
                  <a:rPr lang="en-US" sz="2400" dirty="0"/>
                  <a:t>IPE 200, S275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400" dirty="0"/>
                  <a:t> mm,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/>
                  <a:t> mm,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=8.5</m:t>
                    </m:r>
                  </m:oMath>
                </a14:m>
                <a:r>
                  <a:rPr lang="en-US" sz="2400" dirty="0"/>
                  <a:t>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=5.6</m:t>
                    </m:r>
                  </m:oMath>
                </a14:m>
                <a:r>
                  <a:rPr lang="en-US" sz="2400" dirty="0"/>
                  <a:t>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US" sz="2400" dirty="0"/>
                  <a:t> kNm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400" dirty="0"/>
                  <a:t> kN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400" dirty="0"/>
                  <a:t> mm</a:t>
                </a:r>
                <a:r>
                  <a:rPr lang="en-US" sz="2400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400" dirty="0"/>
                  <a:t> mm</a:t>
                </a:r>
                <a:r>
                  <a:rPr lang="en-US" sz="2400" baseline="30000" dirty="0"/>
                  <a:t>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400" dirty="0"/>
                  <a:t> kN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400" dirty="0"/>
                  <a:t> kNm</a:t>
                </a:r>
                <a:endParaRPr lang="en-US" sz="2400" baseline="30000" dirty="0"/>
              </a:p>
              <a:p>
                <a:endParaRPr lang="en-US" sz="2400" baseline="30000" dirty="0"/>
              </a:p>
              <a:p>
                <a:endParaRPr lang="en-US" sz="2400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F4EDF-5DF6-FD54-3AA4-B8C6C812A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752"/>
                <a:ext cx="3168898" cy="4641379"/>
              </a:xfrm>
              <a:blipFill>
                <a:blip r:embed="rId2"/>
                <a:stretch>
                  <a:fillRect l="-2885" t="-919" b="-8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9100D-6225-F921-9AE3-02C0AB4D92A0}"/>
              </a:ext>
            </a:extLst>
          </p:cNvPr>
          <p:cNvCxnSpPr>
            <a:cxnSpLocks/>
          </p:cNvCxnSpPr>
          <p:nvPr/>
        </p:nvCxnSpPr>
        <p:spPr>
          <a:xfrm>
            <a:off x="7228590" y="2276872"/>
            <a:ext cx="11154" cy="25354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27F370-AF7B-961A-42A4-8D6A504A451D}"/>
              </a:ext>
            </a:extLst>
          </p:cNvPr>
          <p:cNvCxnSpPr>
            <a:cxnSpLocks/>
          </p:cNvCxnSpPr>
          <p:nvPr/>
        </p:nvCxnSpPr>
        <p:spPr>
          <a:xfrm>
            <a:off x="6672064" y="2276872"/>
            <a:ext cx="0" cy="25354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4BA7D3-1974-47B5-61BA-3A590F5DC61E}"/>
              </a:ext>
            </a:extLst>
          </p:cNvPr>
          <p:cNvCxnSpPr>
            <a:cxnSpLocks/>
          </p:cNvCxnSpPr>
          <p:nvPr/>
        </p:nvCxnSpPr>
        <p:spPr>
          <a:xfrm flipH="1">
            <a:off x="6672064" y="4812311"/>
            <a:ext cx="5676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A0CBF6-6A48-C0B8-B36C-7E69CB99ED67}"/>
              </a:ext>
            </a:extLst>
          </p:cNvPr>
          <p:cNvCxnSpPr>
            <a:cxnSpLocks/>
          </p:cNvCxnSpPr>
          <p:nvPr/>
        </p:nvCxnSpPr>
        <p:spPr>
          <a:xfrm flipH="1">
            <a:off x="6660910" y="2276872"/>
            <a:ext cx="5676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1766A5-6F55-827D-6389-CBE45059BDA9}"/>
                  </a:ext>
                </a:extLst>
              </p:cNvPr>
              <p:cNvSpPr txBox="1"/>
              <p:nvPr/>
            </p:nvSpPr>
            <p:spPr>
              <a:xfrm>
                <a:off x="6503795" y="5051524"/>
                <a:ext cx="1006238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1766A5-6F55-827D-6389-CBE45059B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95" y="5051524"/>
                <a:ext cx="1006238" cy="1166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3CE838-0FBE-3F2D-2AB7-0FE70BCFB6F4}"/>
                  </a:ext>
                </a:extLst>
              </p:cNvPr>
              <p:cNvSpPr txBox="1"/>
              <p:nvPr/>
            </p:nvSpPr>
            <p:spPr>
              <a:xfrm>
                <a:off x="8463878" y="5141906"/>
                <a:ext cx="1043427" cy="127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3CE838-0FBE-3F2D-2AB7-0FE70BCFB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78" y="5141906"/>
                <a:ext cx="1043427" cy="1272977"/>
              </a:xfrm>
              <a:prstGeom prst="rect">
                <a:avLst/>
              </a:prstGeom>
              <a:blipFill>
                <a:blip r:embed="rId4"/>
                <a:stretch>
                  <a:fillRect r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E7D62C-9C73-64F7-4D95-C5BCC31601A7}"/>
                  </a:ext>
                </a:extLst>
              </p:cNvPr>
              <p:cNvSpPr txBox="1"/>
              <p:nvPr/>
            </p:nvSpPr>
            <p:spPr>
              <a:xfrm>
                <a:off x="7386896" y="3373644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E7D62C-9C73-64F7-4D95-C5BCC316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896" y="3373644"/>
                <a:ext cx="604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465292-CD8E-F520-F4FA-6D3A5B520521}"/>
              </a:ext>
            </a:extLst>
          </p:cNvPr>
          <p:cNvCxnSpPr>
            <a:cxnSpLocks/>
          </p:cNvCxnSpPr>
          <p:nvPr/>
        </p:nvCxnSpPr>
        <p:spPr>
          <a:xfrm>
            <a:off x="8046914" y="2302028"/>
            <a:ext cx="1241005" cy="24947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2ABB83-C11F-E384-2C2F-A51D6EF5EC66}"/>
              </a:ext>
            </a:extLst>
          </p:cNvPr>
          <p:cNvCxnSpPr>
            <a:cxnSpLocks/>
          </p:cNvCxnSpPr>
          <p:nvPr/>
        </p:nvCxnSpPr>
        <p:spPr>
          <a:xfrm>
            <a:off x="8688288" y="2276872"/>
            <a:ext cx="0" cy="25354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E86769-B40F-0CC0-21C2-1C10BAA9BB3A}"/>
              </a:ext>
            </a:extLst>
          </p:cNvPr>
          <p:cNvCxnSpPr>
            <a:cxnSpLocks/>
          </p:cNvCxnSpPr>
          <p:nvPr/>
        </p:nvCxnSpPr>
        <p:spPr>
          <a:xfrm flipH="1">
            <a:off x="8040216" y="2276872"/>
            <a:ext cx="6448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8EDAF2-E67F-8BBB-14DA-7A3EF50AC67F}"/>
              </a:ext>
            </a:extLst>
          </p:cNvPr>
          <p:cNvCxnSpPr>
            <a:cxnSpLocks/>
          </p:cNvCxnSpPr>
          <p:nvPr/>
        </p:nvCxnSpPr>
        <p:spPr>
          <a:xfrm flipH="1">
            <a:off x="8688288" y="4797152"/>
            <a:ext cx="6396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1C74B2-9C44-F2E5-29C7-8BCF216706BB}"/>
              </a:ext>
            </a:extLst>
          </p:cNvPr>
          <p:cNvCxnSpPr>
            <a:cxnSpLocks/>
          </p:cNvCxnSpPr>
          <p:nvPr/>
        </p:nvCxnSpPr>
        <p:spPr>
          <a:xfrm>
            <a:off x="10176894" y="2302028"/>
            <a:ext cx="1535730" cy="25739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866BF4-B40A-7B29-03D0-B82540287011}"/>
              </a:ext>
            </a:extLst>
          </p:cNvPr>
          <p:cNvCxnSpPr>
            <a:cxnSpLocks/>
          </p:cNvCxnSpPr>
          <p:nvPr/>
        </p:nvCxnSpPr>
        <p:spPr>
          <a:xfrm>
            <a:off x="10560496" y="2276872"/>
            <a:ext cx="0" cy="2599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BA737F-7F8A-A8E6-3181-025E4158A410}"/>
              </a:ext>
            </a:extLst>
          </p:cNvPr>
          <p:cNvCxnSpPr>
            <a:cxnSpLocks/>
          </p:cNvCxnSpPr>
          <p:nvPr/>
        </p:nvCxnSpPr>
        <p:spPr>
          <a:xfrm flipH="1">
            <a:off x="10560496" y="4875935"/>
            <a:ext cx="11521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AA4830-3BA8-D636-47C8-02B76B863D25}"/>
              </a:ext>
            </a:extLst>
          </p:cNvPr>
          <p:cNvCxnSpPr>
            <a:cxnSpLocks/>
          </p:cNvCxnSpPr>
          <p:nvPr/>
        </p:nvCxnSpPr>
        <p:spPr>
          <a:xfrm flipH="1">
            <a:off x="10136837" y="2302028"/>
            <a:ext cx="4219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65E799-289A-A98A-CBF6-CB4E277B44B3}"/>
                  </a:ext>
                </a:extLst>
              </p:cNvPr>
              <p:cNvSpPr txBox="1"/>
              <p:nvPr/>
            </p:nvSpPr>
            <p:spPr>
              <a:xfrm>
                <a:off x="9532184" y="3417120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65E799-289A-A98A-CBF6-CB4E277B4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184" y="3417120"/>
                <a:ext cx="604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8766CE-FB59-0BBD-599C-26C789573D1A}"/>
                  </a:ext>
                </a:extLst>
              </p:cNvPr>
              <p:cNvSpPr txBox="1"/>
              <p:nvPr/>
            </p:nvSpPr>
            <p:spPr>
              <a:xfrm>
                <a:off x="10136837" y="5253356"/>
                <a:ext cx="2055163" cy="83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8766CE-FB59-0BBD-599C-26C789573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837" y="5253356"/>
                <a:ext cx="2055163" cy="8386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29D15FD-1738-3525-A2AE-35CFE7E9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62" y="1116238"/>
            <a:ext cx="3019251" cy="40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7C5833-6A49-2163-ABF6-334E7C247387}"/>
                  </a:ext>
                </a:extLst>
              </p:cNvPr>
              <p:cNvSpPr txBox="1"/>
              <p:nvPr/>
            </p:nvSpPr>
            <p:spPr>
              <a:xfrm>
                <a:off x="6660910" y="3371811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7C5833-6A49-2163-ABF6-334E7C24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10" y="3371811"/>
                <a:ext cx="60465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E67636-CC67-3F80-24B8-0165BFB2BB3C}"/>
                  </a:ext>
                </a:extLst>
              </p:cNvPr>
              <p:cNvSpPr txBox="1"/>
              <p:nvPr/>
            </p:nvSpPr>
            <p:spPr>
              <a:xfrm>
                <a:off x="8683266" y="4212039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E67636-CC67-3F80-24B8-0165BFB2B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266" y="4212039"/>
                <a:ext cx="60465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1FA826-E5C9-9B4B-B63C-52A127AAAFD2}"/>
                  </a:ext>
                </a:extLst>
              </p:cNvPr>
              <p:cNvSpPr txBox="1"/>
              <p:nvPr/>
            </p:nvSpPr>
            <p:spPr>
              <a:xfrm>
                <a:off x="8201055" y="2448180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1FA826-E5C9-9B4B-B63C-52A127AA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55" y="2448180"/>
                <a:ext cx="60465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966553-BB13-04D6-33FD-7AB71AFE2686}"/>
                  </a:ext>
                </a:extLst>
              </p:cNvPr>
              <p:cNvSpPr txBox="1"/>
              <p:nvPr/>
            </p:nvSpPr>
            <p:spPr>
              <a:xfrm>
                <a:off x="10626372" y="3956586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966553-BB13-04D6-33FD-7AB71AFE2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372" y="3956586"/>
                <a:ext cx="60465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C16D3C-5D9D-E65A-F1EF-B62E31AE8677}"/>
              </a:ext>
            </a:extLst>
          </p:cNvPr>
          <p:cNvSpPr txBox="1"/>
          <p:nvPr/>
        </p:nvSpPr>
        <p:spPr>
          <a:xfrm>
            <a:off x="10992544" y="160769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[MPa]</a:t>
            </a:r>
          </a:p>
        </p:txBody>
      </p:sp>
    </p:spTree>
    <p:extLst>
      <p:ext uri="{BB962C8B-B14F-4D97-AF65-F5344CB8AC3E}">
        <p14:creationId xmlns:p14="http://schemas.microsoft.com/office/powerpoint/2010/main" val="309380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Cross-section properties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Overview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Coordinate systems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Torsion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Hollow section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Open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Buckling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Computational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Perspective of a structural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600200" lvl="2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558D-C351-FCED-CB40-574D62F3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 properties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3613E9-7CE0-0791-DC75-5E692FC8F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344127"/>
              </p:ext>
            </p:extLst>
          </p:nvPr>
        </p:nvGraphicFramePr>
        <p:xfrm>
          <a:off x="609600" y="1484313"/>
          <a:ext cx="109728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136">
                  <a:extLst>
                    <a:ext uri="{9D8B030D-6E8A-4147-A177-3AD203B41FA5}">
                      <a16:colId xmlns:a16="http://schemas.microsoft.com/office/drawing/2014/main" val="37470965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18676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2443323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8733563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3388489"/>
                    </a:ext>
                  </a:extLst>
                </a:gridCol>
                <a:gridCol w="1309936">
                  <a:extLst>
                    <a:ext uri="{9D8B030D-6E8A-4147-A177-3AD203B41FA5}">
                      <a16:colId xmlns:a16="http://schemas.microsoft.com/office/drawing/2014/main" val="323198665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dirty="0"/>
                        <a:t>Cartesian coordinates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/>
                        <a:t>Sectorial coordinates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15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Area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3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Static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S</a:t>
                      </a:r>
                      <a:r>
                        <a:rPr lang="en-US" sz="2400" i="1" baseline="-25000" dirty="0"/>
                        <a:t>y</a:t>
                      </a:r>
                      <a:r>
                        <a:rPr lang="en-US" sz="2400" dirty="0"/>
                        <a:t>, </a:t>
                      </a:r>
                      <a:r>
                        <a:rPr lang="en-US" sz="2400" i="1" dirty="0" err="1"/>
                        <a:t>S</a:t>
                      </a:r>
                      <a:r>
                        <a:rPr lang="en-US" sz="2400" baseline="-25000" dirty="0" err="1"/>
                        <a:t>z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[m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Sectorial first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S</a:t>
                      </a:r>
                      <a:r>
                        <a:rPr lang="cs-CZ" sz="2400" baseline="-25000" dirty="0"/>
                        <a:t>w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[±mm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6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Moment of inertia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I</a:t>
                      </a:r>
                      <a:r>
                        <a:rPr lang="en-US" sz="2400" i="1" baseline="-25000" dirty="0" err="1"/>
                        <a:t>y</a:t>
                      </a:r>
                      <a:r>
                        <a:rPr lang="en-US" sz="2400" i="1" dirty="0"/>
                        <a:t>, </a:t>
                      </a:r>
                      <a:r>
                        <a:rPr lang="en-US" sz="2400" i="1" dirty="0" err="1"/>
                        <a:t>I</a:t>
                      </a:r>
                      <a:r>
                        <a:rPr lang="en-US" sz="2400" i="1" baseline="-25000" dirty="0" err="1"/>
                        <a:t>z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[m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Warping </a:t>
                      </a:r>
                      <a:r>
                        <a:rPr lang="en-US" sz="2400" dirty="0" err="1"/>
                        <a:t>constatnt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/>
                        <a:t>I</a:t>
                      </a:r>
                      <a:r>
                        <a:rPr lang="cs-CZ" sz="2400" baseline="-25000" dirty="0" err="1"/>
                        <a:t>w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[+m</a:t>
                      </a:r>
                      <a:r>
                        <a:rPr lang="cs-CZ" sz="2400" baseline="30000" dirty="0"/>
                        <a:t>6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62851"/>
                  </a:ext>
                </a:extLst>
              </a:tr>
              <a:tr h="522143">
                <a:tc>
                  <a:txBody>
                    <a:bodyPr/>
                    <a:lstStyle/>
                    <a:p>
                      <a:r>
                        <a:rPr lang="en-US" sz="2400" dirty="0"/>
                        <a:t>Deviation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D</a:t>
                      </a:r>
                      <a:r>
                        <a:rPr lang="en-US" sz="2400" i="1" baseline="-25000" dirty="0" err="1"/>
                        <a:t>yz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[m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Sectorial product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/>
                        <a:t>D</a:t>
                      </a:r>
                      <a:r>
                        <a:rPr lang="cs-CZ" sz="2400" baseline="-25000" dirty="0" err="1"/>
                        <a:t>w</a:t>
                      </a:r>
                      <a:r>
                        <a:rPr lang="cs-CZ" sz="2400" i="1" baseline="-25000" dirty="0" err="1"/>
                        <a:t>y</a:t>
                      </a:r>
                      <a:r>
                        <a:rPr lang="cs-CZ" sz="2400" dirty="0"/>
                        <a:t>, </a:t>
                      </a:r>
                      <a:r>
                        <a:rPr lang="cs-CZ" sz="2400" i="1" dirty="0" err="1"/>
                        <a:t>D</a:t>
                      </a:r>
                      <a:r>
                        <a:rPr lang="cs-CZ" sz="2400" baseline="-25000" dirty="0" err="1"/>
                        <a:t>w</a:t>
                      </a:r>
                      <a:r>
                        <a:rPr lang="cs-CZ" sz="2400" i="1" baseline="-25000" dirty="0" err="1"/>
                        <a:t>z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[±mm</a:t>
                      </a:r>
                      <a:r>
                        <a:rPr lang="cs-CZ" sz="2400" baseline="30000" dirty="0"/>
                        <a:t>5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934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dirty="0"/>
                        <a:t>Radius of gyration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/>
                        <a:t>i</a:t>
                      </a:r>
                      <a:r>
                        <a:rPr lang="cs-CZ" sz="2400" i="1" baseline="-25000" dirty="0" err="1"/>
                        <a:t>y</a:t>
                      </a:r>
                      <a:r>
                        <a:rPr lang="cs-CZ" sz="2400" i="1" dirty="0"/>
                        <a:t>, </a:t>
                      </a:r>
                      <a:r>
                        <a:rPr lang="cs-CZ" sz="2400" i="1" dirty="0" err="1"/>
                        <a:t>i</a:t>
                      </a:r>
                      <a:r>
                        <a:rPr lang="cs-CZ" sz="2400" i="1" baseline="-25000" dirty="0" err="1"/>
                        <a:t>z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93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dirty="0"/>
                        <a:t>Polar moment of inertia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baseline="0" dirty="0" err="1"/>
                        <a:t>I</a:t>
                      </a:r>
                      <a:r>
                        <a:rPr lang="cs-CZ" sz="2400" i="1" baseline="-25000" dirty="0" err="1"/>
                        <a:t>p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[m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70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09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02BA-AAA2-928A-6DA8-193A5EDA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5FA041-E64E-F0D2-FBFE-E5DEE227C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049" y="1919025"/>
            <a:ext cx="4305901" cy="37724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3F1B2-4A25-30C3-2A88-8E43B8CA7842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 [online]. Brno: 2006, 76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37F5E7-C6B9-6BEC-1156-DC6989F8EA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𝑧𝑀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[±m]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37F5E7-C6B9-6BEC-1156-DC6989F8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3"/>
                <a:stretch>
                  <a:fillRect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83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02BA-AAA2-928A-6DA8-193A5EDA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Sectorial coordinates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233C1F-F485-FB84-6659-F5FE9B8B8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049" y="1742787"/>
            <a:ext cx="4667901" cy="41249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6961ED-6ED3-668B-159C-4A735092F215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 [online]. Brno: 2006, 76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7992987-69E8-B832-F084-4DB4510F8D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  <a:endParaRPr lang="cs-CZ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7992987-69E8-B832-F084-4DB4510F8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88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E171-B09D-30BE-52F8-1DC78461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00286-7134-1875-ACEB-509940A832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Origin of Cartesian coordinates </a:t>
                </a:r>
                <a:r>
                  <a:rPr lang="cs-CZ" dirty="0"/>
                  <a:t>= </a:t>
                </a:r>
                <a:r>
                  <a:rPr lang="en-US" dirty="0"/>
                  <a:t>Center of gravity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en-US" dirty="0"/>
                  <a:t>Correct rotation of axes</a:t>
                </a:r>
                <a:endParaRPr lang="cs-CZ" dirty="0"/>
              </a:p>
              <a:p>
                <a:r>
                  <a:rPr lang="en-US" dirty="0"/>
                  <a:t>Pole of sectorial coordinates </a:t>
                </a:r>
                <a:r>
                  <a:rPr lang="cs-CZ" dirty="0"/>
                  <a:t>= </a:t>
                </a:r>
                <a:r>
                  <a:rPr lang="en-US" dirty="0"/>
                  <a:t>Center of shear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Zero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en-US" dirty="0"/>
                  <a:t>is at cross-section centerline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00286-7134-1875-ACEB-509940A832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b="-6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1A40-4F12-B322-DE9C-48B1537D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C2CB8-94AD-7A67-D2EB-307139BF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Location of center of gravity</a:t>
            </a:r>
          </a:p>
          <a:p>
            <a:r>
              <a:rPr lang="en-US" dirty="0"/>
              <a:t>Draw principal axes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D53B9-6DE0-4C2C-1FC5-7A93F097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900" y="908522"/>
            <a:ext cx="3629532" cy="4734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DC047-DD9A-B8C4-E9EE-75EB0DD5EC5B}"/>
              </a:ext>
            </a:extLst>
          </p:cNvPr>
          <p:cNvSpPr txBox="1"/>
          <p:nvPr/>
        </p:nvSpPr>
        <p:spPr>
          <a:xfrm>
            <a:off x="10214310" y="11710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[mm]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04BA1-9E6B-FBF2-0389-7E26F05F7690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 [online]. Brno: 2006, 76 s</a:t>
            </a:r>
          </a:p>
        </p:txBody>
      </p:sp>
    </p:spTree>
    <p:extLst>
      <p:ext uri="{BB962C8B-B14F-4D97-AF65-F5344CB8AC3E}">
        <p14:creationId xmlns:p14="http://schemas.microsoft.com/office/powerpoint/2010/main" val="310742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		</a:t>
                </a:r>
                <a:r>
                  <a:rPr lang="en-US" dirty="0"/>
                  <a:t>[±m</a:t>
                </a:r>
                <a:r>
                  <a:rPr lang="cs-CZ" baseline="30000" dirty="0"/>
                  <a:t>4</a:t>
                </a:r>
                <a:r>
                  <a:rPr lang="en-US" dirty="0"/>
                  <a:t>]</a:t>
                </a:r>
              </a:p>
              <a:p>
                <a:endParaRPr lang="cs-CZ" dirty="0"/>
              </a:p>
              <a:p>
                <a:r>
                  <a:rPr lang="en-US" dirty="0"/>
                  <a:t>Use: Angle of principal axes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func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67FA2F-6738-08B2-B87A-96E7F0D1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1628800"/>
            <a:ext cx="3563913" cy="4048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38F48-B245-038B-6007-A020BD83960F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 [online]. Brno: 2006, 76 s</a:t>
            </a:r>
          </a:p>
        </p:txBody>
      </p:sp>
    </p:spTree>
    <p:extLst>
      <p:ext uri="{BB962C8B-B14F-4D97-AF65-F5344CB8AC3E}">
        <p14:creationId xmlns:p14="http://schemas.microsoft.com/office/powerpoint/2010/main" val="27897949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22440</TotalTime>
  <Words>836</Words>
  <Application>Microsoft Office PowerPoint</Application>
  <PresentationFormat>Widescreen</PresentationFormat>
  <Paragraphs>186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Noto Sans</vt:lpstr>
      <vt:lpstr>Wingdings</vt:lpstr>
      <vt:lpstr>Motiv systému Office</vt:lpstr>
      <vt:lpstr>Cross-section properties II</vt:lpstr>
      <vt:lpstr>Presenting</vt:lpstr>
      <vt:lpstr>Content</vt:lpstr>
      <vt:lpstr>Cross-section properties</vt:lpstr>
      <vt:lpstr>Cartesian coordinates</vt:lpstr>
      <vt:lpstr>Sectorial coordinates</vt:lpstr>
      <vt:lpstr>Principal coordinate system</vt:lpstr>
      <vt:lpstr>Example</vt:lpstr>
      <vt:lpstr>Deviation moment</vt:lpstr>
      <vt:lpstr>Sectorial product moment</vt:lpstr>
      <vt:lpstr>Radius of gyration</vt:lpstr>
      <vt:lpstr>Polar moment of inertia</vt:lpstr>
      <vt:lpstr>Torsion constant</vt:lpstr>
      <vt:lpstr>Center of shear</vt:lpstr>
      <vt:lpstr>Center of shear</vt:lpstr>
      <vt:lpstr>Principal sectorial coordinates</vt:lpstr>
      <vt:lpstr>Load – Torsion </vt:lpstr>
      <vt:lpstr>Torsion – warping </vt:lpstr>
      <vt:lpstr>Torsion</vt:lpstr>
      <vt:lpstr>Composite steel-concrete</vt:lpstr>
      <vt:lpstr>Buckling</vt:lpstr>
      <vt:lpstr>PowerPoint Presentation</vt:lpstr>
      <vt:lpstr>PowerPoint Presentation</vt:lpstr>
      <vt:lpstr>PowerPoint Presentation</vt:lpstr>
      <vt:lpstr>Computational model</vt:lpstr>
      <vt:lpstr>Perspective of structural engineer</vt:lpstr>
      <vt:lpstr>Useful links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293</cp:revision>
  <dcterms:created xsi:type="dcterms:W3CDTF">2016-01-14T08:43:43Z</dcterms:created>
  <dcterms:modified xsi:type="dcterms:W3CDTF">2024-09-16T09:49:03Z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