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4" r:id="rId5"/>
    <p:sldId id="259" r:id="rId6"/>
    <p:sldId id="260" r:id="rId7"/>
    <p:sldId id="261" r:id="rId8"/>
    <p:sldId id="263" r:id="rId9"/>
    <p:sldId id="262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20" y="6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ACAB0-DAD9-4902-8253-A88745E05F1C}" type="datetimeFigureOut">
              <a:rPr lang="cs-CZ" smtClean="0"/>
              <a:t>21.10.2016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C7823-29F0-49B2-A669-DCAA28A4B1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8118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ACAB0-DAD9-4902-8253-A88745E05F1C}" type="datetimeFigureOut">
              <a:rPr lang="cs-CZ" smtClean="0"/>
              <a:t>21.10.2016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C7823-29F0-49B2-A669-DCAA28A4B1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939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ACAB0-DAD9-4902-8253-A88745E05F1C}" type="datetimeFigureOut">
              <a:rPr lang="cs-CZ" smtClean="0"/>
              <a:t>21.10.2016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C7823-29F0-49B2-A669-DCAA28A4B19A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602456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ACAB0-DAD9-4902-8253-A88745E05F1C}" type="datetimeFigureOut">
              <a:rPr lang="cs-CZ" smtClean="0"/>
              <a:t>21.10.2016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C7823-29F0-49B2-A669-DCAA28A4B1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09002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ACAB0-DAD9-4902-8253-A88745E05F1C}" type="datetimeFigureOut">
              <a:rPr lang="cs-CZ" smtClean="0"/>
              <a:t>21.10.2016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C7823-29F0-49B2-A669-DCAA28A4B19A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869685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ACAB0-DAD9-4902-8253-A88745E05F1C}" type="datetimeFigureOut">
              <a:rPr lang="cs-CZ" smtClean="0"/>
              <a:t>21.10.2016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C7823-29F0-49B2-A669-DCAA28A4B1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82735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ACAB0-DAD9-4902-8253-A88745E05F1C}" type="datetimeFigureOut">
              <a:rPr lang="cs-CZ" smtClean="0"/>
              <a:t>21.10.2016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C7823-29F0-49B2-A669-DCAA28A4B1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70786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ACAB0-DAD9-4902-8253-A88745E05F1C}" type="datetimeFigureOut">
              <a:rPr lang="cs-CZ" smtClean="0"/>
              <a:t>21.10.2016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C7823-29F0-49B2-A669-DCAA28A4B1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6135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ACAB0-DAD9-4902-8253-A88745E05F1C}" type="datetimeFigureOut">
              <a:rPr lang="cs-CZ" smtClean="0"/>
              <a:t>21.10.2016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C7823-29F0-49B2-A669-DCAA28A4B1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9971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ACAB0-DAD9-4902-8253-A88745E05F1C}" type="datetimeFigureOut">
              <a:rPr lang="cs-CZ" smtClean="0"/>
              <a:t>21.10.2016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C7823-29F0-49B2-A669-DCAA28A4B1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5963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ACAB0-DAD9-4902-8253-A88745E05F1C}" type="datetimeFigureOut">
              <a:rPr lang="cs-CZ" smtClean="0"/>
              <a:t>21.10.2016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C7823-29F0-49B2-A669-DCAA28A4B1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2190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ACAB0-DAD9-4902-8253-A88745E05F1C}" type="datetimeFigureOut">
              <a:rPr lang="cs-CZ" smtClean="0"/>
              <a:t>21.10.2016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C7823-29F0-49B2-A669-DCAA28A4B1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2342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ACAB0-DAD9-4902-8253-A88745E05F1C}" type="datetimeFigureOut">
              <a:rPr lang="cs-CZ" smtClean="0"/>
              <a:t>21.10.2016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C7823-29F0-49B2-A669-DCAA28A4B1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443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ACAB0-DAD9-4902-8253-A88745E05F1C}" type="datetimeFigureOut">
              <a:rPr lang="cs-CZ" smtClean="0"/>
              <a:t>21.10.2016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C7823-29F0-49B2-A669-DCAA28A4B1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5347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ACAB0-DAD9-4902-8253-A88745E05F1C}" type="datetimeFigureOut">
              <a:rPr lang="cs-CZ" smtClean="0"/>
              <a:t>21.10.2016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C7823-29F0-49B2-A669-DCAA28A4B1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1577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ACAB0-DAD9-4902-8253-A88745E05F1C}" type="datetimeFigureOut">
              <a:rPr lang="cs-CZ" smtClean="0"/>
              <a:t>21.10.2016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C7823-29F0-49B2-A669-DCAA28A4B1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9552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1ACAB0-DAD9-4902-8253-A88745E05F1C}" type="datetimeFigureOut">
              <a:rPr lang="cs-CZ" smtClean="0"/>
              <a:t>21.10.2016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46C7823-29F0-49B2-A669-DCAA28A4B1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4099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DAŇOVÁ SOUSTAVA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0499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Daňová soustava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Členění na přímé (z příjmu a majetkové) a nepřímé</a:t>
            </a:r>
          </a:p>
          <a:p>
            <a:r>
              <a:rPr lang="cs-CZ" dirty="0" smtClean="0"/>
              <a:t>Kdo je plátce a poplatník?</a:t>
            </a:r>
          </a:p>
          <a:p>
            <a:endParaRPr lang="cs-CZ" dirty="0"/>
          </a:p>
          <a:p>
            <a:r>
              <a:rPr lang="cs-CZ" dirty="0" smtClean="0"/>
              <a:t>Daně přímé</a:t>
            </a:r>
          </a:p>
          <a:p>
            <a:pPr lvl="1"/>
            <a:r>
              <a:rPr lang="cs-CZ" dirty="0"/>
              <a:t>Daň z příjmu FO a PO</a:t>
            </a:r>
          </a:p>
          <a:p>
            <a:pPr lvl="1"/>
            <a:r>
              <a:rPr lang="cs-CZ" dirty="0"/>
              <a:t>Daň silniční</a:t>
            </a:r>
          </a:p>
          <a:p>
            <a:pPr lvl="1"/>
            <a:r>
              <a:rPr lang="cs-CZ" dirty="0"/>
              <a:t>Daň z </a:t>
            </a:r>
            <a:r>
              <a:rPr lang="cs-CZ" dirty="0" smtClean="0"/>
              <a:t>nemovitých věcí</a:t>
            </a:r>
            <a:endParaRPr lang="cs-CZ" dirty="0"/>
          </a:p>
          <a:p>
            <a:pPr lvl="1"/>
            <a:r>
              <a:rPr lang="cs-CZ" dirty="0"/>
              <a:t>Daň dědická, darovací a z převodu nemovitostí (</a:t>
            </a:r>
            <a:r>
              <a:rPr lang="cs-CZ" dirty="0" smtClean="0"/>
              <a:t>zrušeno </a:t>
            </a:r>
            <a:r>
              <a:rPr lang="cs-CZ" dirty="0"/>
              <a:t>od 1. 1. </a:t>
            </a:r>
            <a:r>
              <a:rPr lang="cs-CZ" dirty="0" smtClean="0"/>
              <a:t>2014 a některé daně nahrazeny)</a:t>
            </a:r>
            <a:endParaRPr lang="cs-CZ" dirty="0"/>
          </a:p>
          <a:p>
            <a:r>
              <a:rPr lang="cs-CZ" dirty="0" smtClean="0"/>
              <a:t>Daně nepřímé</a:t>
            </a:r>
          </a:p>
          <a:p>
            <a:pPr lvl="1"/>
            <a:r>
              <a:rPr lang="cs-CZ" dirty="0" smtClean="0"/>
              <a:t>Daň z přidané hodnoty</a:t>
            </a:r>
          </a:p>
          <a:p>
            <a:pPr lvl="1"/>
            <a:r>
              <a:rPr lang="cs-CZ" dirty="0" smtClean="0"/>
              <a:t>Daň spotřební</a:t>
            </a:r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endParaRPr lang="cs-CZ" dirty="0" smtClean="0"/>
          </a:p>
          <a:p>
            <a:pPr lvl="1"/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1100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Příjmy státního rozpočtu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Zákon </a:t>
            </a:r>
            <a:r>
              <a:rPr lang="cs-CZ" dirty="0"/>
              <a:t>o rozpočtovém určení </a:t>
            </a:r>
            <a:r>
              <a:rPr lang="cs-CZ" dirty="0" smtClean="0"/>
              <a:t>daní</a:t>
            </a:r>
            <a:endParaRPr lang="cs-CZ" dirty="0"/>
          </a:p>
          <a:p>
            <a:r>
              <a:rPr lang="cs-CZ" dirty="0" smtClean="0"/>
              <a:t>Daně z příjmů a daň z přidané hodnoty + spotřební daň tvoří velkou část příjmu SR</a:t>
            </a:r>
          </a:p>
          <a:p>
            <a:r>
              <a:rPr lang="cs-CZ" dirty="0" smtClean="0"/>
              <a:t>Sdílené daně – takové daně, které jsou sdíleny více rozpočty (např. daň silniční, DPH, daň z příjmu FO)</a:t>
            </a:r>
          </a:p>
          <a:p>
            <a:r>
              <a:rPr lang="cs-CZ" dirty="0" smtClean="0"/>
              <a:t>Daň z nemovitostí je příjmovou položkou obecních rozpočtů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4880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609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Daně přímé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Daň z příjmu FO</a:t>
            </a:r>
          </a:p>
          <a:p>
            <a:pPr lvl="1"/>
            <a:r>
              <a:rPr lang="cs-CZ" dirty="0" smtClean="0"/>
              <a:t>Jaké příjmy?</a:t>
            </a:r>
          </a:p>
          <a:p>
            <a:pPr lvl="2"/>
            <a:r>
              <a:rPr lang="cs-CZ" dirty="0" smtClean="0"/>
              <a:t>Příjem ze závislé činnosti (§ 6),</a:t>
            </a:r>
          </a:p>
          <a:p>
            <a:pPr lvl="2"/>
            <a:r>
              <a:rPr lang="cs-CZ" dirty="0" smtClean="0"/>
              <a:t>Příjem ze samostatné činnosti (OSVČ</a:t>
            </a:r>
            <a:r>
              <a:rPr lang="cs-CZ" dirty="0"/>
              <a:t>) </a:t>
            </a:r>
            <a:r>
              <a:rPr lang="cs-CZ" dirty="0" smtClean="0"/>
              <a:t>(§ 7),</a:t>
            </a:r>
          </a:p>
          <a:p>
            <a:pPr lvl="2"/>
            <a:r>
              <a:rPr lang="cs-CZ" dirty="0" smtClean="0"/>
              <a:t>Příjem z kapitálového majetku (§ 8),</a:t>
            </a:r>
          </a:p>
          <a:p>
            <a:pPr lvl="2"/>
            <a:r>
              <a:rPr lang="cs-CZ" dirty="0" smtClean="0"/>
              <a:t>Příjem z </a:t>
            </a:r>
            <a:r>
              <a:rPr lang="cs-CZ" dirty="0"/>
              <a:t>nájmu</a:t>
            </a:r>
            <a:r>
              <a:rPr lang="cs-CZ" dirty="0" smtClean="0"/>
              <a:t>(§ 9), </a:t>
            </a:r>
          </a:p>
          <a:p>
            <a:pPr lvl="2"/>
            <a:r>
              <a:rPr lang="cs-CZ" dirty="0" smtClean="0"/>
              <a:t>Příjem </a:t>
            </a:r>
            <a:r>
              <a:rPr lang="cs-CZ" dirty="0"/>
              <a:t>ostatní </a:t>
            </a:r>
            <a:r>
              <a:rPr lang="cs-CZ" dirty="0" smtClean="0"/>
              <a:t>(§ 10).</a:t>
            </a:r>
          </a:p>
          <a:p>
            <a:pPr marL="914400" lvl="2" indent="0">
              <a:buNone/>
            </a:pPr>
            <a:endParaRPr lang="cs-CZ" dirty="0" smtClean="0"/>
          </a:p>
          <a:p>
            <a:pPr lvl="1"/>
            <a:r>
              <a:rPr lang="cs-CZ" dirty="0"/>
              <a:t>Základ daně </a:t>
            </a:r>
            <a:r>
              <a:rPr lang="cs-CZ" dirty="0" smtClean="0"/>
              <a:t>– stanovení jako rozdíl příjmů a výdajů</a:t>
            </a:r>
          </a:p>
          <a:p>
            <a:pPr lvl="2"/>
            <a:r>
              <a:rPr lang="cs-CZ" dirty="0" smtClean="0"/>
              <a:t>Pokud má poplatník více příjmů, základ daně se stanoví pro každý příjem zvlášť</a:t>
            </a:r>
          </a:p>
          <a:p>
            <a:pPr lvl="2"/>
            <a:r>
              <a:rPr lang="cs-CZ" dirty="0" smtClean="0"/>
              <a:t>Jestliže má DPP, je to bráno samotné jako základ daně, který je daněn srážkovou daní; tento příjem nesmí přesáhnout u jednoho plátce výši 10 000 Kč / měsíc.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360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Daně přímé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Nezdanitelné části základu daně FO</a:t>
            </a:r>
          </a:p>
          <a:p>
            <a:pPr lvl="1"/>
            <a:r>
              <a:rPr lang="cs-CZ" dirty="0" smtClean="0"/>
              <a:t>Poskytnutí daru – min výše 1 000 Kč nebo 2% ze ZD, </a:t>
            </a:r>
            <a:r>
              <a:rPr lang="cs-CZ" dirty="0" err="1" smtClean="0"/>
              <a:t>max</a:t>
            </a:r>
            <a:r>
              <a:rPr lang="cs-CZ" dirty="0" smtClean="0"/>
              <a:t> 15% ZD</a:t>
            </a:r>
          </a:p>
          <a:p>
            <a:pPr lvl="1"/>
            <a:r>
              <a:rPr lang="cs-CZ" dirty="0" smtClean="0"/>
              <a:t>Příspěvky na penzijní připojištění – snížení o 12 000 Kč, </a:t>
            </a:r>
            <a:r>
              <a:rPr lang="cs-CZ" dirty="0" err="1" smtClean="0"/>
              <a:t>max</a:t>
            </a:r>
            <a:r>
              <a:rPr lang="cs-CZ" dirty="0" smtClean="0"/>
              <a:t> však 12 000 Kč (od 1.1. 2017 </a:t>
            </a:r>
            <a:r>
              <a:rPr lang="cs-CZ" dirty="0" err="1" smtClean="0"/>
              <a:t>max</a:t>
            </a:r>
            <a:r>
              <a:rPr lang="cs-CZ" dirty="0" smtClean="0"/>
              <a:t> 24 000 Kč)</a:t>
            </a:r>
          </a:p>
          <a:p>
            <a:pPr lvl="1"/>
            <a:r>
              <a:rPr lang="cs-CZ" dirty="0" smtClean="0"/>
              <a:t>Příspěvky na soukromé životní pojištění – </a:t>
            </a:r>
            <a:r>
              <a:rPr lang="cs-CZ" dirty="0" err="1" smtClean="0"/>
              <a:t>max</a:t>
            </a:r>
            <a:r>
              <a:rPr lang="cs-CZ" dirty="0" smtClean="0"/>
              <a:t> 12 000 </a:t>
            </a:r>
            <a:r>
              <a:rPr lang="cs-CZ" dirty="0"/>
              <a:t>Kč (od 1.1. 2017 </a:t>
            </a:r>
            <a:r>
              <a:rPr lang="cs-CZ" dirty="0" err="1"/>
              <a:t>max</a:t>
            </a:r>
            <a:r>
              <a:rPr lang="cs-CZ" dirty="0"/>
              <a:t> 24 000 Kč)</a:t>
            </a:r>
            <a:endParaRPr lang="cs-CZ" dirty="0" smtClean="0"/>
          </a:p>
          <a:p>
            <a:pPr lvl="1"/>
            <a:endParaRPr lang="cs-CZ" dirty="0"/>
          </a:p>
          <a:p>
            <a:pPr marL="342900" lvl="1" indent="-342900"/>
            <a:r>
              <a:rPr lang="cs-CZ" sz="1800" dirty="0"/>
              <a:t>Sazba daně – 15</a:t>
            </a:r>
            <a:r>
              <a:rPr lang="cs-CZ" sz="1800" dirty="0" smtClean="0"/>
              <a:t>%</a:t>
            </a:r>
          </a:p>
          <a:p>
            <a:pPr marL="342900" lvl="1" indent="-342900"/>
            <a:r>
              <a:rPr lang="cs-CZ" sz="1800" dirty="0" smtClean="0"/>
              <a:t>Slevy na dani (§ 35ba)</a:t>
            </a:r>
          </a:p>
          <a:p>
            <a:pPr marL="742950" lvl="2" indent="-342900"/>
            <a:r>
              <a:rPr lang="cs-CZ" dirty="0" smtClean="0"/>
              <a:t>Poplatník – 24 840 Kč</a:t>
            </a:r>
          </a:p>
          <a:p>
            <a:pPr marL="742950" lvl="2" indent="-342900"/>
            <a:r>
              <a:rPr lang="cs-CZ" dirty="0" smtClean="0"/>
              <a:t>Manželku – 24 840 Kč</a:t>
            </a:r>
          </a:p>
          <a:p>
            <a:pPr marL="742950" lvl="2" indent="-342900"/>
            <a:r>
              <a:rPr lang="cs-CZ" dirty="0" smtClean="0"/>
              <a:t>Studenta – 4 020 Kč</a:t>
            </a:r>
          </a:p>
          <a:p>
            <a:pPr marL="342900" lvl="1" indent="-342900"/>
            <a:r>
              <a:rPr lang="cs-CZ" sz="1800" dirty="0" smtClean="0"/>
              <a:t>Daňové </a:t>
            </a:r>
            <a:r>
              <a:rPr lang="cs-CZ" sz="1800" dirty="0"/>
              <a:t>zvýhodnění </a:t>
            </a:r>
            <a:r>
              <a:rPr lang="cs-CZ" sz="1800" dirty="0" smtClean="0"/>
              <a:t>(§ 35c)</a:t>
            </a:r>
          </a:p>
          <a:p>
            <a:pPr marL="742950" lvl="2" indent="-342900"/>
            <a:r>
              <a:rPr lang="cs-CZ" dirty="0" smtClean="0"/>
              <a:t>Vyživované dítě 13 404 Kč, 2. dítě 17 004 Kč, 3. a další dítě 20 604 Kč</a:t>
            </a:r>
          </a:p>
          <a:p>
            <a:pPr marL="742950" lvl="2" indent="-342900"/>
            <a:r>
              <a:rPr lang="cs-CZ" dirty="0" smtClean="0"/>
              <a:t>Min 100 Kč, </a:t>
            </a:r>
            <a:r>
              <a:rPr lang="cs-CZ" dirty="0" err="1" smtClean="0"/>
              <a:t>max</a:t>
            </a:r>
            <a:r>
              <a:rPr lang="cs-CZ" dirty="0" smtClean="0"/>
              <a:t> 60 300 Kč</a:t>
            </a:r>
            <a:endParaRPr lang="cs-CZ" dirty="0"/>
          </a:p>
          <a:p>
            <a:pPr marL="742950" lvl="2" indent="-34290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1027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Daně přímé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Daň z příjmu PO</a:t>
            </a:r>
          </a:p>
          <a:p>
            <a:pPr lvl="1"/>
            <a:r>
              <a:rPr lang="cs-CZ" dirty="0"/>
              <a:t>Základ daně se stanoví jako rozdíl výnosů a nákladů</a:t>
            </a:r>
          </a:p>
          <a:p>
            <a:pPr lvl="1"/>
            <a:r>
              <a:rPr lang="cs-CZ" dirty="0"/>
              <a:t>Snížení ZD o poskytnuté bezúplatné plnění (min 1000 Kč nebo 2% ZD, </a:t>
            </a:r>
            <a:r>
              <a:rPr lang="cs-CZ" dirty="0" err="1"/>
              <a:t>max</a:t>
            </a:r>
            <a:r>
              <a:rPr lang="cs-CZ" dirty="0"/>
              <a:t> 10% ZD)</a:t>
            </a:r>
          </a:p>
          <a:p>
            <a:pPr lvl="1"/>
            <a:r>
              <a:rPr lang="cs-CZ" dirty="0"/>
              <a:t>Sazba daně 19%</a:t>
            </a:r>
          </a:p>
          <a:p>
            <a:endParaRPr lang="cs-CZ" dirty="0" smtClean="0"/>
          </a:p>
          <a:p>
            <a:r>
              <a:rPr lang="cs-CZ" dirty="0" smtClean="0"/>
              <a:t>Zálohy </a:t>
            </a:r>
          </a:p>
          <a:p>
            <a:pPr lvl="1"/>
            <a:r>
              <a:rPr lang="cs-CZ" dirty="0" smtClean="0"/>
              <a:t>Poplatníci, jejichž poslední známá daňová povinnost přesáhla 30 000 Kč a nepřesáhla 150 000 Kč – 40% poslední známé DP, k 15. 6., 15. 12.</a:t>
            </a:r>
          </a:p>
          <a:p>
            <a:pPr lvl="1"/>
            <a:r>
              <a:rPr lang="cs-CZ" dirty="0"/>
              <a:t>Poplatníci, jejichž poslední známá daňová povinnost </a:t>
            </a:r>
            <a:r>
              <a:rPr lang="cs-CZ" dirty="0" smtClean="0"/>
              <a:t>přesáhla 150 000 Kč – ¼ poslední známé DP, k 15. 3., 15. 6., 15. 9., 15. 12.</a:t>
            </a:r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065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Daně přímé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lvl="1" indent="-342900"/>
            <a:r>
              <a:rPr lang="cs-CZ" sz="1800" dirty="0"/>
              <a:t>Daň dědická – </a:t>
            </a:r>
            <a:r>
              <a:rPr lang="cs-CZ" sz="1800" dirty="0" smtClean="0"/>
              <a:t>zrušena</a:t>
            </a:r>
          </a:p>
          <a:p>
            <a:pPr marL="0" lvl="1" indent="0">
              <a:buNone/>
            </a:pPr>
            <a:endParaRPr lang="cs-CZ" sz="1800" dirty="0"/>
          </a:p>
          <a:p>
            <a:pPr marL="342900" lvl="1" indent="-342900"/>
            <a:r>
              <a:rPr lang="cs-CZ" sz="1800" dirty="0"/>
              <a:t>Daň darovací </a:t>
            </a:r>
          </a:p>
          <a:p>
            <a:pPr marL="742950" lvl="2" indent="-342900"/>
            <a:r>
              <a:rPr lang="cs-CZ" dirty="0"/>
              <a:t>Zrušeno v linii přímé a vedlejší, ostatní daněno 15</a:t>
            </a:r>
            <a:r>
              <a:rPr lang="cs-CZ" dirty="0" smtClean="0"/>
              <a:t>%</a:t>
            </a:r>
          </a:p>
          <a:p>
            <a:pPr marL="400050" lvl="2" indent="0">
              <a:buNone/>
            </a:pPr>
            <a:endParaRPr lang="cs-CZ" dirty="0"/>
          </a:p>
          <a:p>
            <a:pPr marL="342900" lvl="1" indent="-342900"/>
            <a:r>
              <a:rPr lang="cs-CZ" sz="1800" dirty="0"/>
              <a:t>Daň z převodu nemovitostí </a:t>
            </a:r>
            <a:endParaRPr lang="cs-CZ" sz="1800" dirty="0" smtClean="0"/>
          </a:p>
          <a:p>
            <a:pPr marL="742950" lvl="2" indent="-342900"/>
            <a:r>
              <a:rPr lang="cs-CZ" dirty="0"/>
              <a:t>Zrušen zákon, nahrazen zákonným opatřením senátu z nabytí nemovité věcí</a:t>
            </a:r>
          </a:p>
          <a:p>
            <a:pPr marL="742950" lvl="2" indent="-342900"/>
            <a:r>
              <a:rPr lang="cs-CZ" dirty="0"/>
              <a:t>Základem daně z nabytí nemovitých věcí je nabývací hodnota snížená o uznatelný výdaj.</a:t>
            </a:r>
          </a:p>
          <a:p>
            <a:pPr marL="742950" lvl="2" indent="-342900"/>
            <a:r>
              <a:rPr lang="cs-CZ" dirty="0"/>
              <a:t>Sazba daně z nabytí nemovitých věcí činí 4 %.</a:t>
            </a:r>
          </a:p>
          <a:p>
            <a:pPr marL="342900" lvl="1" indent="-342900"/>
            <a:endParaRPr lang="cs-CZ" sz="1800" dirty="0" smtClean="0"/>
          </a:p>
          <a:p>
            <a:pPr marL="342900" lvl="1" indent="-342900"/>
            <a:r>
              <a:rPr lang="cs-CZ" sz="1800" dirty="0" smtClean="0"/>
              <a:t>Daň z nemovitých věcí</a:t>
            </a:r>
          </a:p>
          <a:p>
            <a:pPr marL="742950" lvl="2" indent="-342900"/>
            <a:r>
              <a:rPr lang="cs-CZ" dirty="0" smtClean="0"/>
              <a:t>Je členěna na daň </a:t>
            </a:r>
            <a:r>
              <a:rPr lang="cs-CZ" dirty="0"/>
              <a:t>z </a:t>
            </a:r>
            <a:r>
              <a:rPr lang="cs-CZ" dirty="0" smtClean="0"/>
              <a:t>pozemku a daň ze staveb </a:t>
            </a:r>
            <a:endParaRPr lang="cs-CZ" dirty="0"/>
          </a:p>
          <a:p>
            <a:pPr marL="342900" lvl="1" indent="-342900"/>
            <a:endParaRPr lang="cs-CZ" sz="1800" dirty="0"/>
          </a:p>
          <a:p>
            <a:pPr marL="742950" lvl="2" indent="-342900"/>
            <a:endParaRPr lang="cs-CZ" dirty="0"/>
          </a:p>
          <a:p>
            <a:pPr marL="742950" lvl="2" indent="-342900"/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4605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Daně nepřímé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Spotřební daň</a:t>
            </a:r>
          </a:p>
          <a:p>
            <a:pPr lvl="1"/>
            <a:r>
              <a:rPr lang="cs-CZ" dirty="0"/>
              <a:t>Spotřebními daněmi jsou</a:t>
            </a:r>
            <a:br>
              <a:rPr lang="cs-CZ" dirty="0"/>
            </a:br>
            <a:r>
              <a:rPr lang="cs-CZ" dirty="0"/>
              <a:t>a) daň z minerálních olejů,</a:t>
            </a:r>
            <a:br>
              <a:rPr lang="cs-CZ" dirty="0"/>
            </a:br>
            <a:r>
              <a:rPr lang="cs-CZ" dirty="0"/>
              <a:t>b) daň z lihu,</a:t>
            </a:r>
            <a:br>
              <a:rPr lang="cs-CZ" dirty="0"/>
            </a:br>
            <a:r>
              <a:rPr lang="cs-CZ" dirty="0"/>
              <a:t>c) daň z piva,</a:t>
            </a:r>
            <a:br>
              <a:rPr lang="cs-CZ" dirty="0"/>
            </a:br>
            <a:r>
              <a:rPr lang="cs-CZ" dirty="0"/>
              <a:t>d) daň z vína a meziproduktů a</a:t>
            </a:r>
            <a:br>
              <a:rPr lang="cs-CZ" dirty="0"/>
            </a:br>
            <a:r>
              <a:rPr lang="cs-CZ" dirty="0"/>
              <a:t>e) daň z tabákových </a:t>
            </a:r>
            <a:r>
              <a:rPr lang="cs-CZ" dirty="0" smtClean="0"/>
              <a:t>výrobků.</a:t>
            </a:r>
          </a:p>
          <a:p>
            <a:pPr lvl="1"/>
            <a:r>
              <a:rPr lang="cs-CZ" dirty="0"/>
              <a:t>Správu daní vykonávají celní orgány</a:t>
            </a:r>
            <a:r>
              <a:rPr lang="cs-CZ" dirty="0" smtClean="0"/>
              <a:t>.</a:t>
            </a:r>
          </a:p>
          <a:p>
            <a:pPr lvl="1"/>
            <a:r>
              <a:rPr lang="cs-CZ" dirty="0"/>
              <a:t>Daň se vypočte jako součin základu daně a sazby daně stanovené pro příslušný vybraný výrobek</a:t>
            </a:r>
          </a:p>
          <a:p>
            <a:pPr marL="457200" lvl="1" indent="0">
              <a:buNone/>
            </a:pPr>
            <a:endParaRPr lang="cs-CZ" dirty="0" smtClean="0"/>
          </a:p>
          <a:p>
            <a:r>
              <a:rPr lang="cs-CZ" dirty="0" smtClean="0"/>
              <a:t>Daň z přidané hodnoty</a:t>
            </a:r>
          </a:p>
          <a:p>
            <a:pPr lvl="1"/>
            <a:r>
              <a:rPr lang="cs-CZ" dirty="0" smtClean="0"/>
              <a:t>Základní sazba DPH 21%</a:t>
            </a:r>
          </a:p>
          <a:p>
            <a:pPr lvl="1"/>
            <a:r>
              <a:rPr lang="cs-CZ" dirty="0" smtClean="0"/>
              <a:t>První snížená sazba DPH 15%</a:t>
            </a:r>
          </a:p>
          <a:p>
            <a:pPr lvl="1"/>
            <a:r>
              <a:rPr lang="cs-CZ" dirty="0" smtClean="0"/>
              <a:t>Druhá snížená sazba DPH 10% (od roku 2015)</a:t>
            </a:r>
          </a:p>
          <a:p>
            <a:pPr lvl="1"/>
            <a:r>
              <a:rPr lang="cs-CZ" dirty="0" smtClean="0"/>
              <a:t>Plátcem se stane ten subjekt, který má obrat za předcházející kalendářní rok více než 1 000 000 Kč</a:t>
            </a:r>
          </a:p>
          <a:p>
            <a:pPr lvl="1"/>
            <a:r>
              <a:rPr lang="cs-CZ" dirty="0" smtClean="0"/>
              <a:t>Čtvrtletní plátce nebo měsíční plátce DPH – dle výše obratu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5334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181</TotalTime>
  <Words>534</Words>
  <Application>Microsoft Office PowerPoint</Application>
  <PresentationFormat>Širokoúhlá obrazovka</PresentationFormat>
  <Paragraphs>86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Faseta</vt:lpstr>
      <vt:lpstr>DAŇOVÁ SOUSTAVA</vt:lpstr>
      <vt:lpstr>Daňová soustava</vt:lpstr>
      <vt:lpstr>Příjmy státního rozpočtu</vt:lpstr>
      <vt:lpstr>Prezentace aplikace PowerPoint</vt:lpstr>
      <vt:lpstr>Daně přímé</vt:lpstr>
      <vt:lpstr>Daně přímé</vt:lpstr>
      <vt:lpstr>Daně přímé</vt:lpstr>
      <vt:lpstr>Daně přímé</vt:lpstr>
      <vt:lpstr>Daně nepřímé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DAŇOVÁ SOUSTAVA</dc:title>
  <dc:creator>tomaskrat</dc:creator>
  <cp:lastModifiedBy>vitkova</cp:lastModifiedBy>
  <cp:revision>16</cp:revision>
  <dcterms:created xsi:type="dcterms:W3CDTF">2015-10-22T19:11:20Z</dcterms:created>
  <dcterms:modified xsi:type="dcterms:W3CDTF">2016-10-21T09:50:19Z</dcterms:modified>
</cp:coreProperties>
</file>