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E94A3-3BBF-4BE8-BB22-4191021F9EEB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17413-7917-4985-B740-CCC0DDB2D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0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7413-7917-4985-B740-CCC0DDB2D8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822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45C-32BE-46E2-9FC4-32D00B1EA2D6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11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8D6D-45C7-4C9E-977D-BE3303DF0536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832D-EA0B-49EC-99C4-4A908E76898A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245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C865-B838-4827-AFD6-EC8D884C72D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900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F6D3-6EFE-4460-8065-ACD36F46E678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968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82A-7217-4DC6-B680-238D7EF71DB4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27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6F2D-2871-4968-8897-C0BCF219FC44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7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A387-AEAE-4EAE-B7D7-B6C58C855F4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35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422400" y="1981200"/>
            <a:ext cx="4927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3200" y="1981200"/>
            <a:ext cx="49276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71241DC-6BE7-443B-9D17-3F3D463583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6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A71D-546E-4FA1-9409-D189493EF09A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98B1-6FDB-4BB3-A806-FC1EDD0413E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96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6DD3-E896-4EB8-9BD8-92716CB4AE88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9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6043-1E43-4DE7-BA13-8EFF4031F00E}" type="datetime1">
              <a:rPr lang="cs-CZ" smtClean="0"/>
              <a:t>21.10.2016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4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0D0A-F0CA-4ED2-B307-C0648B7BD0FB}" type="datetime1">
              <a:rPr lang="cs-CZ" smtClean="0"/>
              <a:t>21.10.2016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4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F92A-2C53-45C8-8CF2-09615723050C}" type="datetime1">
              <a:rPr lang="cs-CZ" smtClean="0"/>
              <a:t>21.10.2016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34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656E-2A64-499F-B706-0A122AA78B8E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7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0A52-E180-4D49-98AE-E4B058CE8A54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7621-D687-4531-91D8-F0054B4024A2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&#218;&#269;etn&#237;%20v&#253;kazy/&#218;&#269;tov&#225;%20osnova%20pro%20podnikatele.doc" TargetMode="External"/><Relationship Id="rId2" Type="http://schemas.openxmlformats.org/officeDocument/2006/relationships/hyperlink" Target="../../&#218;&#269;etn&#237;%20v&#253;kazy/&#218;&#269;tov&#225;%20osnova%20pro%20podnikatele_skupiny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../&#218;&#269;etn&#237;%20v&#253;kazy/Ucetni-zaverka-v-plnem-rozsahu-cs-2005.xl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1526519"/>
            <a:ext cx="8165925" cy="2524317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VÝNOSŮ A  NÁKLADŮ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ÚČETNICTVÍ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58FE-F258-43B3-ACFE-2E7925B6F9D3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5097"/>
          </a:xfrm>
        </p:spPr>
        <p:txBody>
          <a:bodyPr>
            <a:normAutofit/>
          </a:bodyPr>
          <a:lstStyle/>
          <a:p>
            <a:pPr marL="609600" indent="-609600">
              <a:buFontTx/>
              <a:buChar char="•"/>
            </a:pPr>
            <a:r>
              <a:rPr lang="cs-CZ" altLang="cs-CZ" sz="1600" dirty="0"/>
              <a:t>Poskytuje informace pro rozhodování a řízení podniku.</a:t>
            </a:r>
          </a:p>
          <a:p>
            <a:pPr marL="609600" indent="-609600">
              <a:buFontTx/>
              <a:buChar char="•"/>
            </a:pPr>
            <a:r>
              <a:rPr lang="cs-CZ" altLang="cs-CZ" sz="1600" dirty="0"/>
              <a:t>Poskytuje informace o hospodaření firmy.</a:t>
            </a:r>
          </a:p>
          <a:p>
            <a:pPr marL="609600" indent="-609600">
              <a:buFontTx/>
              <a:buChar char="•"/>
            </a:pPr>
            <a:r>
              <a:rPr lang="cs-CZ" altLang="cs-CZ" sz="1600" dirty="0"/>
              <a:t>Umožňuje kontrolu stavu majetku a hospodaření s ním.</a:t>
            </a:r>
          </a:p>
          <a:p>
            <a:pPr marL="609600" indent="-609600">
              <a:buFontTx/>
              <a:buChar char="•"/>
            </a:pPr>
            <a:r>
              <a:rPr lang="cs-CZ" altLang="cs-CZ" sz="1600" dirty="0"/>
              <a:t>Zjištění informací pro účely daňové.</a:t>
            </a:r>
          </a:p>
          <a:p>
            <a:pPr marL="609600" indent="-609600">
              <a:buFontTx/>
              <a:buChar char="•"/>
            </a:pPr>
            <a:r>
              <a:rPr lang="cs-CZ" altLang="cs-CZ" sz="1600" dirty="0"/>
              <a:t>Může sloužit jako důkazní prostředek při vedení sporů.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1600" dirty="0"/>
              <a:t>Základní předpis: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1600" dirty="0"/>
              <a:t>	zákon č. 563/1991 Sb., o účetnictví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1600" dirty="0"/>
              <a:t>	Povinnost podle zákona je vést účetnictví úplné, průkazným způsobem a správně.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E9A-959D-4AD2-8072-5E56FED06433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Způsoby vedení evidence podnikatelské činnosti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Daňová evidence – upravena zákonem o daních z příjmů, vedou fyzické osoby, které dosahují příjmů z podnikání (živnostníci, advokáti, poradci…) a nejsou účetní jednotkou.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Účetnictví – upraveno zákonem o účetnictví, vedou právnické osoby a fyzické osoby, které se staly účetní jednotkou.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FO - účetní jednotka:</a:t>
            </a:r>
          </a:p>
          <a:p>
            <a:pPr>
              <a:buFontTx/>
              <a:buChar char="-"/>
            </a:pPr>
            <a:r>
              <a:rPr lang="cs-CZ" altLang="cs-CZ" sz="2000" dirty="0"/>
              <a:t>Obrat za bezprostředně předcházející kalen</a:t>
            </a:r>
            <a:r>
              <a:rPr lang="cs-CZ" altLang="cs-CZ" sz="2000" dirty="0" smtClean="0"/>
              <a:t>. rok </a:t>
            </a:r>
            <a:r>
              <a:rPr lang="en-US" altLang="cs-CZ" sz="2000" dirty="0" smtClean="0"/>
              <a:t>&gt;</a:t>
            </a:r>
            <a:r>
              <a:rPr lang="cs-CZ" altLang="cs-CZ" sz="2000" dirty="0" smtClean="0"/>
              <a:t> 25 </a:t>
            </a:r>
            <a:r>
              <a:rPr lang="cs-CZ" altLang="cs-CZ" sz="2000" dirty="0" err="1"/>
              <a:t>mil.Kč</a:t>
            </a:r>
            <a:r>
              <a:rPr lang="cs-CZ" altLang="cs-CZ" sz="2000" dirty="0"/>
              <a:t>;</a:t>
            </a:r>
          </a:p>
          <a:p>
            <a:pPr>
              <a:buFontTx/>
              <a:buChar char="-"/>
            </a:pPr>
            <a:r>
              <a:rPr lang="cs-CZ" altLang="cs-CZ" sz="2000" dirty="0"/>
              <a:t>Rozhodnutí vést účetnictví dobrovolně;</a:t>
            </a:r>
          </a:p>
          <a:p>
            <a:pPr>
              <a:buFontTx/>
              <a:buChar char="-"/>
            </a:pPr>
            <a:r>
              <a:rPr lang="cs-CZ" altLang="cs-CZ" sz="2000" dirty="0"/>
              <a:t>Zapsána v obchodním </a:t>
            </a:r>
            <a:r>
              <a:rPr lang="cs-CZ" altLang="cs-CZ" sz="2000" dirty="0" smtClean="0"/>
              <a:t>rejstříku,</a:t>
            </a:r>
          </a:p>
          <a:p>
            <a:pPr>
              <a:buFontTx/>
              <a:buChar char="-"/>
            </a:pPr>
            <a:r>
              <a:rPr lang="cs-CZ" altLang="cs-CZ" sz="2000" dirty="0" smtClean="0"/>
              <a:t>A další.</a:t>
            </a:r>
            <a:endParaRPr lang="cs-CZ" altLang="cs-CZ" sz="2000" dirty="0"/>
          </a:p>
          <a:p>
            <a:pPr>
              <a:buFontTx/>
              <a:buChar char="-"/>
            </a:pPr>
            <a:endParaRPr lang="cs-CZ" altLang="cs-CZ" sz="2000" dirty="0"/>
          </a:p>
          <a:p>
            <a:pPr>
              <a:buFontTx/>
              <a:buChar char="-"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8924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Základní rozdíly mezi daňovou evidencí a účetnictvím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>
              <a:buNone/>
            </a:pPr>
            <a:r>
              <a:rPr lang="cs-CZ" altLang="cs-CZ" sz="2400" dirty="0"/>
              <a:t>Daňová evidence slouží zejména ke zjištění </a:t>
            </a:r>
          </a:p>
          <a:p>
            <a:pPr marL="609600" indent="-609600" algn="just">
              <a:buNone/>
            </a:pPr>
            <a:r>
              <a:rPr lang="cs-CZ" altLang="cs-CZ" sz="2400" dirty="0"/>
              <a:t>správné výše základu daně z příjmů, účetnictví </a:t>
            </a:r>
          </a:p>
          <a:p>
            <a:pPr marL="609600" indent="-609600" algn="just">
              <a:buNone/>
            </a:pPr>
            <a:r>
              <a:rPr lang="cs-CZ" altLang="cs-CZ" sz="2400" dirty="0"/>
              <a:t>poskytuje mnohem komplexnější pohled na </a:t>
            </a:r>
          </a:p>
          <a:p>
            <a:pPr marL="609600" indent="-609600" algn="just">
              <a:buNone/>
            </a:pPr>
            <a:r>
              <a:rPr lang="cs-CZ" altLang="cs-CZ" sz="2400" dirty="0"/>
              <a:t>hospodaření firmy.</a:t>
            </a:r>
          </a:p>
          <a:p>
            <a:pPr marL="609600" indent="-609600">
              <a:buFont typeface="Wingdings" panose="05000000000000000000" pitchFamily="2" charset="2"/>
              <a:buChar char="l"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Hospodářský výsledek se zjišťuje:</a:t>
            </a:r>
          </a:p>
          <a:p>
            <a:pPr marL="990600" lvl="1" indent="-533400">
              <a:buFontTx/>
              <a:buChar char="-"/>
            </a:pPr>
            <a:r>
              <a:rPr lang="cs-CZ" altLang="cs-CZ" sz="2400" dirty="0"/>
              <a:t>v daň. evidenci – jako rozdíl příjmů a výdajů</a:t>
            </a:r>
          </a:p>
          <a:p>
            <a:pPr marL="990600" lvl="1" indent="-533400">
              <a:buFontTx/>
              <a:buChar char="-"/>
            </a:pPr>
            <a:r>
              <a:rPr lang="cs-CZ" altLang="cs-CZ" sz="2400" dirty="0"/>
              <a:t>v účetnictví jako rozdíl mezi výnosy a náklady</a:t>
            </a:r>
          </a:p>
        </p:txBody>
      </p:sp>
    </p:spTree>
    <p:extLst>
      <p:ext uri="{BB962C8B-B14F-4D97-AF65-F5344CB8AC3E}">
        <p14:creationId xmlns:p14="http://schemas.microsoft.com/office/powerpoint/2010/main" val="37804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7928851"/>
              </p:ext>
            </p:extLst>
          </p:nvPr>
        </p:nvGraphicFramePr>
        <p:xfrm>
          <a:off x="874924" y="1481938"/>
          <a:ext cx="8785124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3" imgW="5908375" imgH="1961418" progId="Word.Document.8">
                  <p:embed/>
                </p:oleObj>
              </mc:Choice>
              <mc:Fallback>
                <p:oleObj name="Dokument" r:id="rId3" imgW="5908375" imgH="19614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924" y="1481938"/>
                        <a:ext cx="8785124" cy="3816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50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Účtová osnova pro podnikatele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představuje přehled všech účtů používaných v účetním systému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skládá se z deseti účtových tříd, každá třída se dělí na </a:t>
            </a:r>
            <a:r>
              <a:rPr lang="cs-CZ" altLang="cs-CZ" sz="2000" dirty="0">
                <a:hlinkClick r:id="rId2" action="ppaction://hlinkfile"/>
              </a:rPr>
              <a:t>skupiny účtů</a:t>
            </a:r>
            <a:r>
              <a:rPr lang="cs-CZ" altLang="cs-CZ" sz="2000" dirty="0"/>
              <a:t>, ve </a:t>
            </a:r>
            <a:endParaRPr lang="cs-CZ" altLang="cs-CZ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/>
              <a:t>	</a:t>
            </a:r>
            <a:r>
              <a:rPr lang="cs-CZ" altLang="cs-CZ" sz="2000" dirty="0" smtClean="0"/>
              <a:t>kterých </a:t>
            </a:r>
            <a:r>
              <a:rPr lang="cs-CZ" altLang="cs-CZ" sz="2000" dirty="0"/>
              <a:t>jsou přímo definovány konkrétní </a:t>
            </a:r>
            <a:r>
              <a:rPr lang="cs-CZ" altLang="cs-CZ" sz="2000" dirty="0">
                <a:hlinkClick r:id="rId3" action="ppaction://hlinkfile"/>
              </a:rPr>
              <a:t>účty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účtové třídy jsou následující: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0 - Dlouhodobý majetek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1 - Zásoby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2 - Finanční účty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3 - Zúčtovací vztahy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4 - Kapitálové účty a dlouhodobé závazky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solidFill>
                  <a:srgbClr val="FF0066"/>
                </a:solidFill>
              </a:rPr>
              <a:t>Účtová třída 5 - Náklady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solidFill>
                  <a:srgbClr val="FF0066"/>
                </a:solidFill>
              </a:rPr>
              <a:t>Účtová třída 6 - Výnosy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Účtová třída 7 - Závěrkové a podrozvahové účty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 dirty="0"/>
              <a:t>Účtové třídy 8 a 9 - Vnitropodnikové účetnictví</a:t>
            </a:r>
            <a:r>
              <a:rPr lang="cs-CZ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7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>
                <a:hlinkClick r:id="rId2" action="ppaction://hlinkfile"/>
              </a:rPr>
              <a:t>Rozvaha</a:t>
            </a:r>
            <a:r>
              <a:rPr lang="cs-CZ" altLang="cs-CZ" sz="2400"/>
              <a:t> je přehled o aktivech a pasivech podniku k určitému okamžiku.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		Aktiva </a:t>
            </a:r>
            <a:r>
              <a:rPr lang="cs-CZ" altLang="cs-CZ" sz="1400" dirty="0"/>
              <a:t>			                    Rozvaha k …			Pasiva</a:t>
            </a:r>
          </a:p>
          <a:p>
            <a:pPr marL="812800" indent="-812800">
              <a:lnSpc>
                <a:spcPct val="80000"/>
              </a:lnSpc>
              <a:buNone/>
            </a:pPr>
            <a:endParaRPr lang="cs-CZ" altLang="cs-CZ" sz="1400" dirty="0"/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I</a:t>
            </a:r>
            <a:r>
              <a:rPr lang="cs-CZ" altLang="cs-CZ" sz="1400" dirty="0"/>
              <a:t>.  Dlouhodobý majetek		</a:t>
            </a:r>
            <a:r>
              <a:rPr lang="cs-CZ" altLang="cs-CZ" sz="1400" dirty="0" smtClean="0"/>
              <a:t>		I</a:t>
            </a:r>
            <a:r>
              <a:rPr lang="cs-CZ" altLang="cs-CZ" sz="1400" dirty="0"/>
              <a:t>. Vlastní zdroje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1. DHM				</a:t>
            </a:r>
            <a:r>
              <a:rPr lang="cs-CZ" altLang="cs-CZ" sz="1400" dirty="0" smtClean="0"/>
              <a:t>		1</a:t>
            </a:r>
            <a:r>
              <a:rPr lang="cs-CZ" altLang="cs-CZ" sz="1400" dirty="0"/>
              <a:t>. Základní kapitál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2. DNM				</a:t>
            </a:r>
            <a:r>
              <a:rPr lang="cs-CZ" altLang="cs-CZ" sz="1400" dirty="0" smtClean="0"/>
              <a:t>		2</a:t>
            </a:r>
            <a:r>
              <a:rPr lang="cs-CZ" altLang="cs-CZ" sz="1400" dirty="0"/>
              <a:t>. Hospodářský výsledek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3. DFM				</a:t>
            </a:r>
            <a:r>
              <a:rPr lang="cs-CZ" altLang="cs-CZ" sz="1400" dirty="0" smtClean="0"/>
              <a:t>		3</a:t>
            </a:r>
            <a:r>
              <a:rPr lang="cs-CZ" altLang="cs-CZ" sz="1400" dirty="0"/>
              <a:t>. Fondy ze zisku</a:t>
            </a:r>
          </a:p>
          <a:p>
            <a:pPr marL="812800" indent="-812800">
              <a:lnSpc>
                <a:spcPct val="80000"/>
              </a:lnSpc>
              <a:buNone/>
            </a:pPr>
            <a:endParaRPr lang="cs-CZ" altLang="cs-CZ" sz="1400" dirty="0"/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II</a:t>
            </a:r>
            <a:r>
              <a:rPr lang="cs-CZ" altLang="cs-CZ" sz="1400" dirty="0"/>
              <a:t>. Oběžný majetek			</a:t>
            </a:r>
            <a:r>
              <a:rPr lang="cs-CZ" altLang="cs-CZ" sz="1400" dirty="0" smtClean="0"/>
              <a:t>		II</a:t>
            </a:r>
            <a:r>
              <a:rPr lang="cs-CZ" altLang="cs-CZ" sz="1400" dirty="0"/>
              <a:t>. Cizí zdroje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1</a:t>
            </a:r>
            <a:r>
              <a:rPr lang="cs-CZ" altLang="cs-CZ" sz="1400" dirty="0"/>
              <a:t>. Zásoby					</a:t>
            </a:r>
            <a:r>
              <a:rPr lang="cs-CZ" altLang="cs-CZ" sz="1400" dirty="0" smtClean="0"/>
              <a:t>	1</a:t>
            </a:r>
            <a:r>
              <a:rPr lang="cs-CZ" altLang="cs-CZ" sz="1400" dirty="0"/>
              <a:t>. Rezervy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- </a:t>
            </a:r>
            <a:r>
              <a:rPr lang="cs-CZ" altLang="cs-CZ" sz="1400" dirty="0"/>
              <a:t>materiál			</a:t>
            </a:r>
            <a:r>
              <a:rPr lang="cs-CZ" altLang="cs-CZ" sz="1400" dirty="0" smtClean="0"/>
              <a:t>			2</a:t>
            </a:r>
            <a:r>
              <a:rPr lang="cs-CZ" altLang="cs-CZ" sz="1400" dirty="0"/>
              <a:t>. Dlouhodobé závazky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- zboží			</a:t>
            </a:r>
            <a:r>
              <a:rPr lang="cs-CZ" altLang="cs-CZ" sz="1400" dirty="0" smtClean="0"/>
              <a:t>			3</a:t>
            </a:r>
            <a:r>
              <a:rPr lang="cs-CZ" altLang="cs-CZ" sz="1400" dirty="0"/>
              <a:t>. Krátkodobé závazky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- výrobky				</a:t>
            </a:r>
            <a:r>
              <a:rPr lang="cs-CZ" altLang="cs-CZ" sz="1400" dirty="0" smtClean="0"/>
              <a:t>			- </a:t>
            </a:r>
            <a:r>
              <a:rPr lang="cs-CZ" altLang="cs-CZ" sz="1400" dirty="0"/>
              <a:t>dodavatelům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2</a:t>
            </a:r>
            <a:r>
              <a:rPr lang="cs-CZ" altLang="cs-CZ" sz="1400" dirty="0"/>
              <a:t>. Peněžní prostředky				</a:t>
            </a:r>
            <a:r>
              <a:rPr lang="cs-CZ" altLang="cs-CZ" sz="1400" dirty="0" smtClean="0"/>
              <a:t>			- </a:t>
            </a:r>
            <a:r>
              <a:rPr lang="cs-CZ" altLang="cs-CZ" sz="1400" dirty="0"/>
              <a:t>zaměstnancům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- pokladna a ceniny		                	</a:t>
            </a:r>
            <a:r>
              <a:rPr lang="cs-CZ" altLang="cs-CZ" sz="1400" dirty="0" smtClean="0"/>
              <a:t>		- </a:t>
            </a:r>
            <a:r>
              <a:rPr lang="cs-CZ" altLang="cs-CZ" sz="1400" dirty="0"/>
              <a:t>ostatním subjektům 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/>
              <a:t>	- bankovní účty		</a:t>
            </a:r>
            <a:r>
              <a:rPr lang="cs-CZ" altLang="cs-CZ" sz="1400" dirty="0" smtClean="0"/>
              <a:t>			4</a:t>
            </a:r>
            <a:r>
              <a:rPr lang="cs-CZ" altLang="cs-CZ" sz="1400" dirty="0"/>
              <a:t>. Bankovní úvěry a výpomoci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3</a:t>
            </a:r>
            <a:r>
              <a:rPr lang="cs-CZ" altLang="cs-CZ" sz="1400" dirty="0"/>
              <a:t>. Pohledávky</a:t>
            </a:r>
          </a:p>
          <a:p>
            <a:pPr marL="812800" indent="-812800">
              <a:lnSpc>
                <a:spcPct val="80000"/>
              </a:lnSpc>
              <a:buNone/>
            </a:pPr>
            <a:endParaRPr lang="cs-CZ" altLang="cs-CZ" sz="1400" dirty="0"/>
          </a:p>
          <a:p>
            <a:pPr marL="812800" indent="-812800">
              <a:lnSpc>
                <a:spcPct val="80000"/>
              </a:lnSpc>
              <a:buNone/>
            </a:pPr>
            <a:r>
              <a:rPr lang="cs-CZ" altLang="cs-CZ" sz="1400" dirty="0" smtClean="0"/>
              <a:t>	III</a:t>
            </a:r>
            <a:r>
              <a:rPr lang="cs-CZ" altLang="cs-CZ" sz="1400" dirty="0"/>
              <a:t>. Ostatní aktiva – přechodné účty </a:t>
            </a:r>
            <a:r>
              <a:rPr lang="cs-CZ" altLang="cs-CZ" sz="1400" dirty="0" smtClean="0"/>
              <a:t>aktiv		III</a:t>
            </a:r>
            <a:r>
              <a:rPr lang="cs-CZ" altLang="cs-CZ" sz="1400" dirty="0"/>
              <a:t>. Ostatní pasiva – přechodné účty </a:t>
            </a:r>
            <a:r>
              <a:rPr lang="cs-CZ" altLang="cs-CZ" sz="1400" dirty="0" smtClean="0"/>
              <a:t>pasiv</a:t>
            </a:r>
            <a:endParaRPr lang="cs-CZ" altLang="cs-CZ" sz="1600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074156" y="2349500"/>
            <a:ext cx="7272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250476" y="2349500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3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Výkaz zisků a ztrát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Výkaz zisků a ztrát dává přehled o tvorbě hospodářského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výsledku, o nákladech a výnosech podniku v různém členění.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r>
              <a:rPr lang="cs-CZ" altLang="cs-CZ" sz="2000" dirty="0"/>
              <a:t>Provozní hospodářský výsledek</a:t>
            </a:r>
          </a:p>
          <a:p>
            <a:endParaRPr lang="cs-CZ" altLang="cs-CZ" sz="2000" dirty="0"/>
          </a:p>
          <a:p>
            <a:r>
              <a:rPr lang="cs-CZ" altLang="cs-CZ" sz="2000" dirty="0"/>
              <a:t>Finanční hospodářský výsledek</a:t>
            </a:r>
          </a:p>
          <a:p>
            <a:endParaRPr lang="cs-CZ" altLang="cs-CZ" sz="2000" dirty="0"/>
          </a:p>
          <a:p>
            <a:r>
              <a:rPr lang="cs-CZ" altLang="cs-CZ" sz="2000" dirty="0"/>
              <a:t>Hospodářský výsledek za běžnou činnost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558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Výkaz zisků a ztrát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Výnosy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Provozní výnosy (tržby z prodeje výrobků a služeb)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Finanční výnosy (přijaté úroky, z pronájmu dlouhodobého majetku)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Náklady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Provozní náklady (materiálové, mzdové)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Finanční náklady (placené úroky, pojistné proti škodám)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/>
              <a:t>Výnosy </a:t>
            </a:r>
            <a:r>
              <a:rPr lang="cs-CZ" altLang="cs-CZ" dirty="0"/>
              <a:t>– náklady = zisk před zdaněním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úpravy zisku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Základ daně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Daň z příjmů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Zisk po zdanění (= hospodářský výsledek za běžnou činnost)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99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</TotalTime>
  <Words>331</Words>
  <Application>Microsoft Office PowerPoint</Application>
  <PresentationFormat>Širokoúhlá obrazovka</PresentationFormat>
  <Paragraphs>96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Faseta</vt:lpstr>
      <vt:lpstr>Dokument aplikace Microsoft Word</vt:lpstr>
      <vt:lpstr>EVIDENCE  VÝNOSŮ A  NÁKLADŮ  V ÚČETNICTVÍ</vt:lpstr>
      <vt:lpstr>Funkce účetnictví</vt:lpstr>
      <vt:lpstr>Způsoby vedení evidence podnikatelské činnosti</vt:lpstr>
      <vt:lpstr>Základní rozdíly mezi daňovou evidencí a účetnictvím</vt:lpstr>
      <vt:lpstr>Příklady </vt:lpstr>
      <vt:lpstr>Účtová osnova pro podnikatele</vt:lpstr>
      <vt:lpstr>Rozvaha je přehled o aktivech a pasivech podniku k určitému okamžiku.</vt:lpstr>
      <vt:lpstr>Výkaz zisků a ztrát</vt:lpstr>
      <vt:lpstr>Výkaz zisků a ztrát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</dc:title>
  <dc:creator>tomaskrat</dc:creator>
  <cp:lastModifiedBy>vitkova</cp:lastModifiedBy>
  <cp:revision>21</cp:revision>
  <dcterms:created xsi:type="dcterms:W3CDTF">2015-10-22T19:11:20Z</dcterms:created>
  <dcterms:modified xsi:type="dcterms:W3CDTF">2016-10-21T10:24:46Z</dcterms:modified>
</cp:coreProperties>
</file>