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57" r:id="rId3"/>
    <p:sldId id="265" r:id="rId4"/>
    <p:sldId id="266" r:id="rId5"/>
    <p:sldId id="267" r:id="rId6"/>
    <p:sldId id="268" r:id="rId7"/>
    <p:sldId id="269" r:id="rId8"/>
    <p:sldId id="270" r:id="rId9"/>
    <p:sldId id="271" r:id="rId1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487" autoAdjust="0"/>
    <p:restoredTop sz="94660"/>
  </p:normalViewPr>
  <p:slideViewPr>
    <p:cSldViewPr snapToGrid="0">
      <p:cViewPr varScale="1">
        <p:scale>
          <a:sx n="127" d="100"/>
          <a:sy n="127" d="100"/>
        </p:scale>
        <p:origin x="138" y="2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9E94A3-3BBF-4BE8-BB22-4191021F9EEB}" type="datetimeFigureOut">
              <a:rPr lang="cs-CZ" smtClean="0"/>
              <a:t>21.10.2016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E17413-7917-4985-B740-CCC0DDB2D8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9079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E17413-7917-4985-B740-CCC0DDB2D803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28227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E17413-7917-4985-B740-CCC0DDB2D803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13941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7B45C-32BE-46E2-9FC4-32D00B1EA2D6}" type="datetime1">
              <a:rPr lang="cs-CZ" smtClean="0"/>
              <a:t>21.10.2016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C7823-29F0-49B2-A669-DCAA28A4B1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81180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98D6D-45C7-4C9E-977D-BE3303DF0536}" type="datetime1">
              <a:rPr lang="cs-CZ" smtClean="0"/>
              <a:t>21.10.2016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C7823-29F0-49B2-A669-DCAA28A4B1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9397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1832D-EA0B-49EC-99C4-4A908E76898A}" type="datetime1">
              <a:rPr lang="cs-CZ" smtClean="0"/>
              <a:t>21.10.2016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C7823-29F0-49B2-A669-DCAA28A4B19A}" type="slidenum">
              <a:rPr lang="cs-CZ" smtClean="0"/>
              <a:t>‹#›</a:t>
            </a:fld>
            <a:endParaRPr lang="cs-CZ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602456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7C865-B838-4827-AFD6-EC8D884C72DE}" type="datetime1">
              <a:rPr lang="cs-CZ" smtClean="0"/>
              <a:t>21.10.2016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C7823-29F0-49B2-A669-DCAA28A4B1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09002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7F6D3-6EFE-4460-8065-ACD36F46E678}" type="datetime1">
              <a:rPr lang="cs-CZ" smtClean="0"/>
              <a:t>21.10.2016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C7823-29F0-49B2-A669-DCAA28A4B19A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869685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B182A-7217-4DC6-B680-238D7EF71DB4}" type="datetime1">
              <a:rPr lang="cs-CZ" smtClean="0"/>
              <a:t>21.10.2016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C7823-29F0-49B2-A669-DCAA28A4B1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82735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16F2D-2871-4968-8897-C0BCF219FC44}" type="datetime1">
              <a:rPr lang="cs-CZ" smtClean="0"/>
              <a:t>21.10.2016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C7823-29F0-49B2-A669-DCAA28A4B1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70786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CA387-AEAE-4EAE-B7D7-B6C58C855F4E}" type="datetime1">
              <a:rPr lang="cs-CZ" smtClean="0"/>
              <a:t>21.10.2016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C7823-29F0-49B2-A669-DCAA28A4B1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6135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AA71D-546E-4FA1-9409-D189493EF09A}" type="datetime1">
              <a:rPr lang="cs-CZ" smtClean="0"/>
              <a:t>21.10.2016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C7823-29F0-49B2-A669-DCAA28A4B1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99716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398B1-6FDB-4BB3-A806-FC1EDD0413EE}" type="datetime1">
              <a:rPr lang="cs-CZ" smtClean="0"/>
              <a:t>21.10.2016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C7823-29F0-49B2-A669-DCAA28A4B1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59635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86DD3-E896-4EB8-9BD8-92716CB4AE88}" type="datetime1">
              <a:rPr lang="cs-CZ" smtClean="0"/>
              <a:t>21.10.2016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C7823-29F0-49B2-A669-DCAA28A4B1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21904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06043-1E43-4DE7-BA13-8EFF4031F00E}" type="datetime1">
              <a:rPr lang="cs-CZ" smtClean="0"/>
              <a:t>21.10.2016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C7823-29F0-49B2-A669-DCAA28A4B1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23428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D0D0A-F0CA-4ED2-B307-C0648B7BD0FB}" type="datetime1">
              <a:rPr lang="cs-CZ" smtClean="0"/>
              <a:t>21.10.2016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C7823-29F0-49B2-A669-DCAA28A4B1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4433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EF92A-2C53-45C8-8CF2-09615723050C}" type="datetime1">
              <a:rPr lang="cs-CZ" smtClean="0"/>
              <a:t>21.10.2016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C7823-29F0-49B2-A669-DCAA28A4B1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53474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8656E-2A64-499F-B706-0A122AA78B8E}" type="datetime1">
              <a:rPr lang="cs-CZ" smtClean="0"/>
              <a:t>21.10.2016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C7823-29F0-49B2-A669-DCAA28A4B1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15771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90A52-E180-4D49-98AE-E4B058CE8A54}" type="datetime1">
              <a:rPr lang="cs-CZ" smtClean="0"/>
              <a:t>21.10.2016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C7823-29F0-49B2-A669-DCAA28A4B1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95524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7B7621-D687-4531-91D8-F0054B4024A2}" type="datetime1">
              <a:rPr lang="cs-CZ" smtClean="0"/>
              <a:t>21.10.2016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346C7823-29F0-49B2-A669-DCAA28A4B1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4099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hf hdr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../../Odpisov&#233;%20skupiny/OS%202.doc" TargetMode="External"/><Relationship Id="rId7" Type="http://schemas.openxmlformats.org/officeDocument/2006/relationships/hyperlink" Target="../../Odpisov&#233;%20skupiny/OS%206.doc" TargetMode="External"/><Relationship Id="rId2" Type="http://schemas.openxmlformats.org/officeDocument/2006/relationships/hyperlink" Target="../../Odpisov&#233;%20skupiny/OS%201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../../Odpisov&#233;%20skupiny/OS%205.doc" TargetMode="External"/><Relationship Id="rId5" Type="http://schemas.openxmlformats.org/officeDocument/2006/relationships/hyperlink" Target="../../Odpisov&#233;%20skupiny/OS%204.doc" TargetMode="External"/><Relationship Id="rId4" Type="http://schemas.openxmlformats.org/officeDocument/2006/relationships/hyperlink" Target="../../Odpisov&#233;%20skupiny/OS%203.doc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07066" y="1526519"/>
            <a:ext cx="8165925" cy="2524317"/>
          </a:xfrm>
        </p:spPr>
        <p:txBody>
          <a:bodyPr/>
          <a:lstStyle/>
          <a:p>
            <a:pPr algn="ctr"/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MAJETEK V PODNIKU </a:t>
            </a:r>
            <a:b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b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ZDROJE FINANCOVÁNÍ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A58FE-F258-43B3-ACFE-2E7925B6F9D3}" type="datetime1">
              <a:rPr lang="cs-CZ" smtClean="0"/>
              <a:t>21.10.2016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C7823-29F0-49B2-A669-DCAA28A4B19A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0499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Majetek ve stavebním podniku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225097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1600" b="1" dirty="0"/>
              <a:t>Základní členění majetku v </a:t>
            </a:r>
            <a:r>
              <a:rPr lang="cs-CZ" altLang="cs-CZ" sz="1600" b="1" dirty="0" smtClean="0"/>
              <a:t>podniku</a:t>
            </a:r>
            <a:endParaRPr lang="cs-CZ" altLang="cs-CZ" sz="1600" b="1" dirty="0"/>
          </a:p>
          <a:p>
            <a:pPr>
              <a:lnSpc>
                <a:spcPct val="80000"/>
              </a:lnSpc>
            </a:pPr>
            <a:r>
              <a:rPr lang="cs-CZ" altLang="cs-CZ" sz="1600" dirty="0"/>
              <a:t>Dlouhodobý majetek</a:t>
            </a:r>
          </a:p>
          <a:p>
            <a:pPr lvl="1">
              <a:lnSpc>
                <a:spcPct val="80000"/>
              </a:lnSpc>
            </a:pPr>
            <a:r>
              <a:rPr lang="cs-CZ" altLang="cs-CZ" sz="1400" dirty="0"/>
              <a:t>Dlouhodobý nehmotný majetek (životnost delší než 1 rok, V</a:t>
            </a:r>
            <a:r>
              <a:rPr lang="cs-CZ" altLang="cs-CZ" sz="1400" dirty="0" smtClean="0"/>
              <a:t>C </a:t>
            </a:r>
            <a:r>
              <a:rPr lang="cs-CZ" altLang="cs-CZ" sz="1400" dirty="0"/>
              <a:t>min. 60 tis. Kč)</a:t>
            </a:r>
          </a:p>
          <a:p>
            <a:pPr lvl="1">
              <a:lnSpc>
                <a:spcPct val="80000"/>
              </a:lnSpc>
            </a:pPr>
            <a:r>
              <a:rPr lang="cs-CZ" altLang="cs-CZ" sz="1400" dirty="0"/>
              <a:t>Dlouhodobý hmotný majetek (životnost delší než 1 rok, </a:t>
            </a:r>
            <a:r>
              <a:rPr lang="cs-CZ" altLang="cs-CZ" sz="1400" dirty="0" smtClean="0"/>
              <a:t>VC </a:t>
            </a:r>
            <a:r>
              <a:rPr lang="cs-CZ" altLang="cs-CZ" sz="1400" dirty="0"/>
              <a:t>min. 40 tis. Kč)</a:t>
            </a:r>
          </a:p>
          <a:p>
            <a:pPr lvl="1">
              <a:lnSpc>
                <a:spcPct val="80000"/>
              </a:lnSpc>
            </a:pPr>
            <a:r>
              <a:rPr lang="cs-CZ" altLang="cs-CZ" sz="1400" dirty="0"/>
              <a:t>Dlouhodobý finanční majetek (životnost delší než 1 rok)</a:t>
            </a:r>
          </a:p>
          <a:p>
            <a:pPr lvl="1">
              <a:lnSpc>
                <a:spcPct val="80000"/>
              </a:lnSpc>
              <a:buFontTx/>
              <a:buNone/>
            </a:pPr>
            <a:endParaRPr lang="cs-CZ" altLang="cs-CZ" sz="1400" dirty="0"/>
          </a:p>
          <a:p>
            <a:pPr>
              <a:lnSpc>
                <a:spcPct val="80000"/>
              </a:lnSpc>
            </a:pPr>
            <a:r>
              <a:rPr lang="cs-CZ" altLang="cs-CZ" sz="1600" dirty="0"/>
              <a:t>Krátkodobý majetek</a:t>
            </a:r>
          </a:p>
          <a:p>
            <a:pPr lvl="1">
              <a:lnSpc>
                <a:spcPct val="80000"/>
              </a:lnSpc>
            </a:pPr>
            <a:r>
              <a:rPr lang="cs-CZ" altLang="cs-CZ" sz="1400" dirty="0"/>
              <a:t>Zásoby</a:t>
            </a:r>
          </a:p>
          <a:p>
            <a:pPr lvl="2">
              <a:lnSpc>
                <a:spcPct val="80000"/>
              </a:lnSpc>
            </a:pPr>
            <a:r>
              <a:rPr lang="cs-CZ" altLang="cs-CZ" sz="1200" dirty="0"/>
              <a:t>Nakupované (materiál, zboží)</a:t>
            </a:r>
          </a:p>
          <a:p>
            <a:pPr lvl="2">
              <a:lnSpc>
                <a:spcPct val="80000"/>
              </a:lnSpc>
            </a:pPr>
            <a:r>
              <a:rPr lang="cs-CZ" altLang="cs-CZ" sz="1200" dirty="0"/>
              <a:t>Vlastní výroby (nedokončená výroba, polotovary vlastní výroby, výrobky)</a:t>
            </a:r>
          </a:p>
          <a:p>
            <a:pPr lvl="1">
              <a:lnSpc>
                <a:spcPct val="80000"/>
              </a:lnSpc>
            </a:pPr>
            <a:r>
              <a:rPr lang="cs-CZ" altLang="cs-CZ" sz="1400" dirty="0"/>
              <a:t>Pohledávky</a:t>
            </a:r>
          </a:p>
          <a:p>
            <a:pPr lvl="2">
              <a:lnSpc>
                <a:spcPct val="80000"/>
              </a:lnSpc>
            </a:pPr>
            <a:r>
              <a:rPr lang="cs-CZ" altLang="cs-CZ" sz="1200" dirty="0"/>
              <a:t>Z obchodního styku</a:t>
            </a:r>
          </a:p>
          <a:p>
            <a:pPr lvl="2">
              <a:lnSpc>
                <a:spcPct val="80000"/>
              </a:lnSpc>
            </a:pPr>
            <a:r>
              <a:rPr lang="cs-CZ" altLang="cs-CZ" sz="1200" dirty="0"/>
              <a:t>Daňové</a:t>
            </a:r>
          </a:p>
          <a:p>
            <a:pPr lvl="2">
              <a:lnSpc>
                <a:spcPct val="80000"/>
              </a:lnSpc>
            </a:pPr>
            <a:r>
              <a:rPr lang="cs-CZ" altLang="cs-CZ" sz="1200" dirty="0"/>
              <a:t>Vůči institucím sociálního a zdravotního zabezpečení</a:t>
            </a:r>
          </a:p>
          <a:p>
            <a:pPr lvl="1">
              <a:lnSpc>
                <a:spcPct val="80000"/>
              </a:lnSpc>
            </a:pPr>
            <a:r>
              <a:rPr lang="cs-CZ" altLang="cs-CZ" sz="1400" dirty="0"/>
              <a:t>Finanční majetek</a:t>
            </a:r>
          </a:p>
          <a:p>
            <a:pPr lvl="2">
              <a:lnSpc>
                <a:spcPct val="80000"/>
              </a:lnSpc>
            </a:pPr>
            <a:r>
              <a:rPr lang="cs-CZ" altLang="cs-CZ" sz="1200" dirty="0"/>
              <a:t>Peníze</a:t>
            </a:r>
          </a:p>
          <a:p>
            <a:pPr lvl="2">
              <a:lnSpc>
                <a:spcPct val="80000"/>
              </a:lnSpc>
            </a:pPr>
            <a:r>
              <a:rPr lang="cs-CZ" altLang="cs-CZ" sz="1200" dirty="0"/>
              <a:t>Účty v bankách</a:t>
            </a:r>
          </a:p>
          <a:p>
            <a:pPr lvl="2">
              <a:lnSpc>
                <a:spcPct val="80000"/>
              </a:lnSpc>
            </a:pPr>
            <a:r>
              <a:rPr lang="cs-CZ" altLang="cs-CZ" sz="1200" dirty="0"/>
              <a:t>Krátkodobý finanční </a:t>
            </a:r>
            <a:r>
              <a:rPr lang="cs-CZ" altLang="cs-CZ" sz="1200" dirty="0" smtClean="0"/>
              <a:t>majetek</a:t>
            </a:r>
            <a:endParaRPr lang="cs-CZ" dirty="0"/>
          </a:p>
          <a:p>
            <a:pPr lvl="1"/>
            <a:endParaRPr lang="cs-CZ" dirty="0" smtClean="0"/>
          </a:p>
          <a:p>
            <a:endParaRPr lang="cs-CZ" dirty="0" smtClean="0"/>
          </a:p>
          <a:p>
            <a:pPr lvl="1"/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87E9A-959D-4AD2-8072-5E56FED06433}" type="datetime1">
              <a:rPr lang="cs-CZ" smtClean="0"/>
              <a:t>21.10.2016</a:t>
            </a:fld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C7823-29F0-49B2-A669-DCAA28A4B19A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1100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E3753-496F-4A04-8849-66EDD36A2705}" type="datetime1">
              <a:rPr lang="cs-CZ" altLang="cs-CZ" smtClean="0"/>
              <a:t>21.10.2016</a:t>
            </a:fld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4F8A8-EB96-47FF-A458-3D2E1B878F6C}" type="slidenum">
              <a:rPr lang="cs-CZ" altLang="cs-CZ"/>
              <a:pPr/>
              <a:t>3</a:t>
            </a:fld>
            <a:endParaRPr lang="cs-CZ" altLang="cs-CZ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Odpisy dlouhodobého majetku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b="1"/>
              <a:t>Odpisy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b="1"/>
          </a:p>
          <a:p>
            <a:pPr>
              <a:lnSpc>
                <a:spcPct val="80000"/>
              </a:lnSpc>
            </a:pPr>
            <a:r>
              <a:rPr lang="cs-CZ" altLang="cs-CZ"/>
              <a:t>Jde o nákladovou položku vyjadřující meziroční snížení hodnoty dlouhodobého majetku vlivem jeho opotřebení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/>
          </a:p>
          <a:p>
            <a:pPr>
              <a:lnSpc>
                <a:spcPct val="80000"/>
              </a:lnSpc>
            </a:pPr>
            <a:r>
              <a:rPr lang="cs-CZ" altLang="cs-CZ"/>
              <a:t>Z hlediska účelu stanovení odpisů rozlišujeme odpisy:</a:t>
            </a:r>
          </a:p>
          <a:p>
            <a:pPr lvl="1">
              <a:lnSpc>
                <a:spcPct val="80000"/>
              </a:lnSpc>
            </a:pPr>
            <a:r>
              <a:rPr lang="cs-CZ" altLang="cs-CZ"/>
              <a:t>Účetní </a:t>
            </a:r>
          </a:p>
          <a:p>
            <a:pPr lvl="2">
              <a:lnSpc>
                <a:spcPct val="80000"/>
              </a:lnSpc>
            </a:pPr>
            <a:r>
              <a:rPr lang="cs-CZ" altLang="cs-CZ"/>
              <a:t>Vyjadřují skutečné snížení hodnoty majetku ve vazbě na jeho reálnou životnost (pro účely stanovení daně z příjmu je nutné takto stanovené odpisy transformovat na odpisy daňové)</a:t>
            </a:r>
          </a:p>
          <a:p>
            <a:pPr lvl="1">
              <a:lnSpc>
                <a:spcPct val="80000"/>
              </a:lnSpc>
            </a:pPr>
            <a:r>
              <a:rPr lang="cs-CZ" altLang="cs-CZ"/>
              <a:t>Daňové</a:t>
            </a:r>
          </a:p>
          <a:p>
            <a:pPr lvl="2">
              <a:lnSpc>
                <a:spcPct val="80000"/>
              </a:lnSpc>
            </a:pPr>
            <a:r>
              <a:rPr lang="cs-CZ" altLang="cs-CZ"/>
              <a:t>Stanovují maximální výši odpisů, kterou lze zahrnout do daňově uznatelných nákladů (definováno zákonem č. 586/1992 Sb., o daních z příjmů) </a:t>
            </a:r>
          </a:p>
          <a:p>
            <a:pPr lvl="1">
              <a:lnSpc>
                <a:spcPct val="80000"/>
              </a:lnSpc>
            </a:pPr>
            <a:r>
              <a:rPr lang="cs-CZ" altLang="cs-CZ"/>
              <a:t>Kalkulační </a:t>
            </a:r>
          </a:p>
          <a:p>
            <a:pPr lvl="2">
              <a:lnSpc>
                <a:spcPct val="80000"/>
              </a:lnSpc>
            </a:pPr>
            <a:r>
              <a:rPr lang="cs-CZ" altLang="cs-CZ"/>
              <a:t>Slouží k promítnutí nákladů spojených s opotřebením majetku do jednotkové ceny výrobku</a:t>
            </a:r>
          </a:p>
        </p:txBody>
      </p:sp>
    </p:spTree>
    <p:extLst>
      <p:ext uri="{BB962C8B-B14F-4D97-AF65-F5344CB8AC3E}">
        <p14:creationId xmlns:p14="http://schemas.microsoft.com/office/powerpoint/2010/main" val="2377043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5EC63-0CED-4FF8-989C-C9231367B86D}" type="datetime1">
              <a:rPr lang="cs-CZ" altLang="cs-CZ" smtClean="0"/>
              <a:t>21.10.2016</a:t>
            </a:fld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9E4AA-7BBB-440B-A7F9-E2AEA1CE7045}" type="slidenum">
              <a:rPr lang="cs-CZ" altLang="cs-CZ"/>
              <a:pPr/>
              <a:t>4</a:t>
            </a:fld>
            <a:endParaRPr lang="cs-CZ" altLang="cs-CZ"/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Výpočet odpisů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400"/>
              <a:t>Metody stanovení odpisů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sz="2400"/>
          </a:p>
          <a:p>
            <a:pPr>
              <a:lnSpc>
                <a:spcPct val="90000"/>
              </a:lnSpc>
            </a:pPr>
            <a:r>
              <a:rPr lang="cs-CZ" altLang="cs-CZ" sz="2400"/>
              <a:t>Lineární (rovnoměrné) odepisování</a:t>
            </a:r>
          </a:p>
          <a:p>
            <a:pPr lvl="1">
              <a:lnSpc>
                <a:spcPct val="90000"/>
              </a:lnSpc>
            </a:pPr>
            <a:r>
              <a:rPr lang="cs-CZ" altLang="cs-CZ" sz="2000"/>
              <a:t>odepisování je rovnoměrně rozloženo na celou dobu životnosti majetku</a:t>
            </a:r>
          </a:p>
          <a:p>
            <a:pPr lvl="1">
              <a:lnSpc>
                <a:spcPct val="90000"/>
              </a:lnSpc>
              <a:buFontTx/>
              <a:buNone/>
            </a:pPr>
            <a:endParaRPr lang="cs-CZ" altLang="cs-CZ" sz="2000"/>
          </a:p>
          <a:p>
            <a:pPr>
              <a:lnSpc>
                <a:spcPct val="90000"/>
              </a:lnSpc>
            </a:pPr>
            <a:r>
              <a:rPr lang="cs-CZ" altLang="cs-CZ" sz="2400"/>
              <a:t>Degresivní (zrychlené) odepisování</a:t>
            </a:r>
          </a:p>
          <a:p>
            <a:pPr lvl="1">
              <a:lnSpc>
                <a:spcPct val="90000"/>
              </a:lnSpc>
            </a:pPr>
            <a:r>
              <a:rPr lang="cs-CZ" altLang="cs-CZ" sz="2000"/>
              <a:t>Výše ročních odpisů s postupem času klesá</a:t>
            </a:r>
          </a:p>
          <a:p>
            <a:pPr lvl="1">
              <a:lnSpc>
                <a:spcPct val="90000"/>
              </a:lnSpc>
              <a:buFontTx/>
              <a:buNone/>
            </a:pPr>
            <a:endParaRPr lang="cs-CZ" altLang="cs-CZ" sz="2000"/>
          </a:p>
          <a:p>
            <a:pPr>
              <a:lnSpc>
                <a:spcPct val="90000"/>
              </a:lnSpc>
            </a:pPr>
            <a:r>
              <a:rPr lang="cs-CZ" altLang="cs-CZ" sz="2400">
                <a:solidFill>
                  <a:srgbClr val="FF3300"/>
                </a:solidFill>
              </a:rPr>
              <a:t>Progresivní odepisování</a:t>
            </a:r>
          </a:p>
          <a:p>
            <a:pPr lvl="1">
              <a:lnSpc>
                <a:spcPct val="90000"/>
              </a:lnSpc>
            </a:pPr>
            <a:r>
              <a:rPr lang="cs-CZ" altLang="cs-CZ" sz="2000">
                <a:solidFill>
                  <a:srgbClr val="FF3300"/>
                </a:solidFill>
              </a:rPr>
              <a:t>Výše ročních odpisů s postupem času roste</a:t>
            </a:r>
            <a:endParaRPr lang="cs-CZ" altLang="cs-CZ" sz="2000"/>
          </a:p>
        </p:txBody>
      </p:sp>
    </p:spTree>
    <p:extLst>
      <p:ext uri="{BB962C8B-B14F-4D97-AF65-F5344CB8AC3E}">
        <p14:creationId xmlns:p14="http://schemas.microsoft.com/office/powerpoint/2010/main" val="337176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F36F4-CF30-4A99-8833-9D66392898B5}" type="datetime1">
              <a:rPr lang="cs-CZ" altLang="cs-CZ" smtClean="0"/>
              <a:t>21.10.2016</a:t>
            </a:fld>
            <a:endParaRPr lang="cs-CZ" altLang="cs-CZ"/>
          </a:p>
        </p:txBody>
      </p:sp>
      <p:sp>
        <p:nvSpPr>
          <p:cNvPr id="3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6FDB5-D9F1-4B4C-AD6C-D16DE97198B9}" type="slidenum">
              <a:rPr lang="cs-CZ" altLang="cs-CZ"/>
              <a:pPr/>
              <a:t>5</a:t>
            </a:fld>
            <a:endParaRPr lang="cs-CZ" altLang="cs-CZ"/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Daňové odepisování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</a:pPr>
            <a:r>
              <a:rPr lang="cs-CZ" altLang="cs-CZ" sz="2000" dirty="0"/>
              <a:t>Zatřídění dlouhodobého hmotného majetku do odpisových skupin uvedených v příloze č. 1, která je nedílnou součástí zákona o daních z příjmů, v prvním roce odpisování</a:t>
            </a:r>
          </a:p>
          <a:p>
            <a:pPr>
              <a:lnSpc>
                <a:spcPct val="80000"/>
              </a:lnSpc>
            </a:pPr>
            <a:endParaRPr lang="cs-CZ" altLang="cs-CZ" sz="2000" dirty="0"/>
          </a:p>
          <a:p>
            <a:pPr>
              <a:lnSpc>
                <a:spcPct val="80000"/>
              </a:lnSpc>
            </a:pPr>
            <a:endParaRPr lang="cs-CZ" altLang="cs-CZ" sz="2000" dirty="0"/>
          </a:p>
          <a:p>
            <a:pPr>
              <a:lnSpc>
                <a:spcPct val="80000"/>
              </a:lnSpc>
            </a:pPr>
            <a:endParaRPr lang="cs-CZ" altLang="cs-CZ" sz="2000" dirty="0"/>
          </a:p>
          <a:p>
            <a:pPr>
              <a:lnSpc>
                <a:spcPct val="80000"/>
              </a:lnSpc>
            </a:pPr>
            <a:endParaRPr lang="cs-CZ" altLang="cs-CZ" sz="2000" dirty="0"/>
          </a:p>
          <a:p>
            <a:pPr>
              <a:lnSpc>
                <a:spcPct val="80000"/>
              </a:lnSpc>
            </a:pPr>
            <a:endParaRPr lang="cs-CZ" altLang="cs-CZ" sz="2000" dirty="0"/>
          </a:p>
          <a:p>
            <a:pPr>
              <a:lnSpc>
                <a:spcPct val="80000"/>
              </a:lnSpc>
            </a:pPr>
            <a:endParaRPr lang="cs-CZ" altLang="cs-CZ" sz="2000" dirty="0"/>
          </a:p>
          <a:p>
            <a:pPr>
              <a:lnSpc>
                <a:spcPct val="80000"/>
              </a:lnSpc>
            </a:pPr>
            <a:endParaRPr lang="cs-CZ" altLang="cs-CZ" sz="2000" dirty="0"/>
          </a:p>
          <a:p>
            <a:pPr>
              <a:lnSpc>
                <a:spcPct val="80000"/>
              </a:lnSpc>
            </a:pPr>
            <a:endParaRPr lang="cs-CZ" altLang="cs-CZ" sz="2000" dirty="0"/>
          </a:p>
          <a:p>
            <a:pPr>
              <a:lnSpc>
                <a:spcPct val="80000"/>
              </a:lnSpc>
            </a:pPr>
            <a:r>
              <a:rPr lang="cs-CZ" altLang="cs-CZ" sz="2000" dirty="0"/>
              <a:t>Výběr lineárního či zrychleného způsobu odepisování, který bude dále používán po celou dobu odepisování majetku </a:t>
            </a:r>
          </a:p>
        </p:txBody>
      </p:sp>
      <p:graphicFrame>
        <p:nvGraphicFramePr>
          <p:cNvPr id="16420" name="Group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4907952"/>
              </p:ext>
            </p:extLst>
          </p:nvPr>
        </p:nvGraphicFramePr>
        <p:xfrm>
          <a:off x="4727576" y="2924175"/>
          <a:ext cx="2665413" cy="2103120"/>
        </p:xfrm>
        <a:graphic>
          <a:graphicData uri="http://schemas.openxmlformats.org/drawingml/2006/table">
            <a:tbl>
              <a:tblPr/>
              <a:tblGrid>
                <a:gridCol w="1295400"/>
                <a:gridCol w="1370013"/>
              </a:tblGrid>
              <a:tr h="3651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24242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odpisová</a:t>
                      </a:r>
                      <a:br>
                        <a:rPr kumimoji="0" lang="cs-CZ" alt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24242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</a:br>
                      <a:r>
                        <a:rPr kumimoji="0" lang="cs-CZ" alt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24242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skupina</a:t>
                      </a:r>
                      <a:endParaRPr kumimoji="0" lang="cs-CZ" altLang="cs-CZ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24242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doba</a:t>
                      </a:r>
                      <a:br>
                        <a:rPr kumimoji="0" lang="cs-CZ" alt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24242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</a:br>
                      <a:r>
                        <a:rPr kumimoji="0" lang="cs-CZ" alt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24242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odpisování</a:t>
                      </a:r>
                      <a:endParaRPr kumimoji="0" lang="cs-CZ" alt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286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alpha val="41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  <a:hlinkClick r:id="rId2" action="ppaction://hlinkfile"/>
                        </a:rPr>
                        <a:t>1</a:t>
                      </a:r>
                      <a:endParaRPr kumimoji="0" lang="cs-CZ" altLang="cs-CZ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alpha val="41000"/>
                          </a:schemeClr>
                        </a:solidFill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24242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3 roky</a:t>
                      </a:r>
                      <a:endParaRPr kumimoji="0" lang="cs-CZ" altLang="cs-CZ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286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alpha val="41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  <a:hlinkClick r:id="rId3" action="ppaction://hlinkfile"/>
                        </a:rPr>
                        <a:t>2</a:t>
                      </a:r>
                      <a:endParaRPr kumimoji="0" lang="cs-CZ" altLang="cs-CZ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alpha val="41000"/>
                          </a:schemeClr>
                        </a:solidFill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24242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5 let</a:t>
                      </a:r>
                      <a:endParaRPr kumimoji="0" lang="cs-CZ" altLang="cs-CZ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286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alpha val="41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  <a:hlinkClick r:id="rId4" action="ppaction://hlinkfile"/>
                        </a:rPr>
                        <a:t>3</a:t>
                      </a:r>
                      <a:endParaRPr kumimoji="0" lang="cs-CZ" altLang="cs-CZ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alpha val="41000"/>
                          </a:schemeClr>
                        </a:solidFill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24242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10 let</a:t>
                      </a:r>
                      <a:endParaRPr kumimoji="0" lang="cs-CZ" altLang="cs-CZ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286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alpha val="41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  <a:hlinkClick r:id="rId5" action="ppaction://hlinkfile"/>
                        </a:rPr>
                        <a:t>4</a:t>
                      </a:r>
                      <a:endParaRPr kumimoji="0" lang="cs-CZ" altLang="cs-CZ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alpha val="41000"/>
                          </a:schemeClr>
                        </a:solidFill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24242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20</a:t>
                      </a:r>
                      <a:r>
                        <a:rPr kumimoji="0" lang="cs-CZ" alt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24242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 let</a:t>
                      </a:r>
                      <a:endParaRPr kumimoji="0" lang="cs-CZ" altLang="cs-CZ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286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alpha val="41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  <a:hlinkClick r:id="rId6" action="ppaction://hlinkfile"/>
                        </a:rPr>
                        <a:t>5</a:t>
                      </a:r>
                      <a:endParaRPr kumimoji="0" lang="cs-CZ" altLang="cs-CZ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alpha val="41000"/>
                          </a:schemeClr>
                        </a:solidFill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24242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30 let</a:t>
                      </a:r>
                      <a:endParaRPr kumimoji="0" lang="cs-CZ" altLang="cs-CZ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286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alpha val="41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  <a:hlinkClick r:id="rId7" action="ppaction://hlinkfile"/>
                        </a:rPr>
                        <a:t>6</a:t>
                      </a:r>
                      <a:endParaRPr kumimoji="0" lang="cs-CZ" altLang="cs-CZ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alpha val="41000"/>
                          </a:schemeClr>
                        </a:solidFill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24242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50 let</a:t>
                      </a:r>
                      <a:endParaRPr kumimoji="0" lang="cs-CZ" altLang="cs-CZ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221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61CBE-ECC2-482C-B69F-3F8DA356BBF1}" type="datetime1">
              <a:rPr lang="cs-CZ" altLang="cs-CZ" smtClean="0"/>
              <a:t>21.10.2016</a:t>
            </a:fld>
            <a:endParaRPr lang="cs-CZ" altLang="cs-CZ"/>
          </a:p>
        </p:txBody>
      </p:sp>
      <p:sp>
        <p:nvSpPr>
          <p:cNvPr id="4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400F5-E834-4ABB-A528-67CF58AFE57F}" type="slidenum">
              <a:rPr lang="cs-CZ" altLang="cs-CZ"/>
              <a:pPr/>
              <a:t>6</a:t>
            </a:fld>
            <a:endParaRPr lang="cs-CZ" altLang="cs-CZ"/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Lineární (rovnoměrné) odepisování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80000"/>
              </a:lnSpc>
            </a:pPr>
            <a:r>
              <a:rPr lang="cs-CZ" altLang="cs-CZ"/>
              <a:t>Při rovnoměrném odpisování hmotného majetku jsou odpisovým skupinám přiřazeny tyto maximální roční odpisové sazby:</a:t>
            </a:r>
          </a:p>
          <a:p>
            <a:pPr>
              <a:lnSpc>
                <a:spcPct val="80000"/>
              </a:lnSpc>
            </a:pPr>
            <a:endParaRPr lang="cs-CZ" altLang="cs-CZ"/>
          </a:p>
          <a:p>
            <a:pPr>
              <a:lnSpc>
                <a:spcPct val="80000"/>
              </a:lnSpc>
            </a:pPr>
            <a:endParaRPr lang="cs-CZ" altLang="cs-CZ"/>
          </a:p>
          <a:p>
            <a:pPr>
              <a:lnSpc>
                <a:spcPct val="80000"/>
              </a:lnSpc>
            </a:pPr>
            <a:endParaRPr lang="cs-CZ" altLang="cs-CZ"/>
          </a:p>
          <a:p>
            <a:pPr>
              <a:lnSpc>
                <a:spcPct val="80000"/>
              </a:lnSpc>
            </a:pPr>
            <a:endParaRPr lang="cs-CZ" altLang="cs-CZ"/>
          </a:p>
          <a:p>
            <a:pPr>
              <a:lnSpc>
                <a:spcPct val="80000"/>
              </a:lnSpc>
            </a:pPr>
            <a:endParaRPr lang="cs-CZ" altLang="cs-CZ"/>
          </a:p>
          <a:p>
            <a:pPr>
              <a:lnSpc>
                <a:spcPct val="80000"/>
              </a:lnSpc>
            </a:pPr>
            <a:endParaRPr lang="cs-CZ" altLang="cs-CZ"/>
          </a:p>
          <a:p>
            <a:pPr>
              <a:lnSpc>
                <a:spcPct val="80000"/>
              </a:lnSpc>
            </a:pPr>
            <a:endParaRPr lang="cs-CZ" altLang="cs-CZ"/>
          </a:p>
          <a:p>
            <a:pPr>
              <a:lnSpc>
                <a:spcPct val="80000"/>
              </a:lnSpc>
            </a:pPr>
            <a:endParaRPr lang="cs-CZ" altLang="cs-CZ"/>
          </a:p>
          <a:p>
            <a:pPr>
              <a:lnSpc>
                <a:spcPct val="80000"/>
              </a:lnSpc>
            </a:pPr>
            <a:endParaRPr lang="cs-CZ" altLang="cs-CZ"/>
          </a:p>
          <a:p>
            <a:pPr>
              <a:lnSpc>
                <a:spcPct val="80000"/>
              </a:lnSpc>
            </a:pPr>
            <a:endParaRPr lang="cs-CZ" altLang="cs-CZ"/>
          </a:p>
          <a:p>
            <a:pPr>
              <a:lnSpc>
                <a:spcPct val="80000"/>
              </a:lnSpc>
            </a:pPr>
            <a:r>
              <a:rPr lang="cs-CZ" altLang="cs-CZ"/>
              <a:t>Odpis se stanoví vynásobením vstupní ceny majetku a roční odpisové sazby pro danou odpisovou skupinu </a:t>
            </a:r>
          </a:p>
        </p:txBody>
      </p:sp>
      <p:graphicFrame>
        <p:nvGraphicFramePr>
          <p:cNvPr id="17452" name="Group 44"/>
          <p:cNvGraphicFramePr>
            <a:graphicFrameLocks noGrp="1"/>
          </p:cNvGraphicFramePr>
          <p:nvPr/>
        </p:nvGraphicFramePr>
        <p:xfrm>
          <a:off x="4295776" y="2636838"/>
          <a:ext cx="3457575" cy="2286000"/>
        </p:xfrm>
        <a:graphic>
          <a:graphicData uri="http://schemas.openxmlformats.org/drawingml/2006/table">
            <a:tbl>
              <a:tblPr/>
              <a:tblGrid>
                <a:gridCol w="877888"/>
                <a:gridCol w="1225550"/>
                <a:gridCol w="1354137"/>
              </a:tblGrid>
              <a:tr h="3651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24242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odpisová</a:t>
                      </a:r>
                      <a:br>
                        <a:rPr kumimoji="0" lang="cs-CZ" alt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24242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</a:br>
                      <a:r>
                        <a:rPr kumimoji="0" lang="cs-CZ" alt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24242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skupina</a:t>
                      </a:r>
                      <a:endParaRPr kumimoji="0" lang="cs-CZ" alt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24242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v prvním roce</a:t>
                      </a:r>
                      <a:br>
                        <a:rPr kumimoji="0" lang="cs-CZ" alt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24242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</a:br>
                      <a:r>
                        <a:rPr kumimoji="0" lang="cs-CZ" alt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24242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odpisování</a:t>
                      </a:r>
                      <a:endParaRPr kumimoji="0" lang="cs-CZ" alt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24242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v dalších letech</a:t>
                      </a:r>
                      <a:br>
                        <a:rPr kumimoji="0" lang="cs-CZ" alt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24242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</a:br>
                      <a:r>
                        <a:rPr kumimoji="0" lang="cs-CZ" alt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24242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odpisování</a:t>
                      </a:r>
                      <a:endParaRPr kumimoji="0" lang="cs-CZ" alt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286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24242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1</a:t>
                      </a:r>
                      <a:endParaRPr kumimoji="0" lang="cs-CZ" alt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24242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20</a:t>
                      </a:r>
                      <a:endParaRPr kumimoji="0" lang="cs-CZ" alt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24242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40</a:t>
                      </a:r>
                      <a:endParaRPr kumimoji="0" lang="cs-CZ" alt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286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24242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2</a:t>
                      </a:r>
                      <a:endParaRPr kumimoji="0" lang="cs-CZ" alt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24242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11</a:t>
                      </a:r>
                      <a:endParaRPr kumimoji="0" lang="cs-CZ" alt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24242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22,25</a:t>
                      </a:r>
                      <a:endParaRPr kumimoji="0" lang="cs-CZ" alt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286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24242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3</a:t>
                      </a:r>
                      <a:endParaRPr kumimoji="0" lang="cs-CZ" alt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24242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5,5</a:t>
                      </a:r>
                      <a:endParaRPr kumimoji="0" lang="cs-CZ" alt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24242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10,5</a:t>
                      </a:r>
                      <a:endParaRPr kumimoji="0" lang="cs-CZ" alt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286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24242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4</a:t>
                      </a:r>
                      <a:endParaRPr kumimoji="0" lang="cs-CZ" alt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24242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2,15</a:t>
                      </a:r>
                      <a:endParaRPr kumimoji="0" lang="cs-CZ" alt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24242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5,15</a:t>
                      </a:r>
                      <a:endParaRPr kumimoji="0" lang="cs-CZ" alt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286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24242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5</a:t>
                      </a:r>
                      <a:endParaRPr kumimoji="0" lang="cs-CZ" alt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24242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1,4</a:t>
                      </a:r>
                      <a:endParaRPr kumimoji="0" lang="cs-CZ" alt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24242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3,4</a:t>
                      </a:r>
                      <a:endParaRPr kumimoji="0" lang="cs-CZ" alt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286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24242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6</a:t>
                      </a:r>
                      <a:endParaRPr kumimoji="0" lang="cs-CZ" alt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24242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1,02</a:t>
                      </a:r>
                      <a:endParaRPr kumimoji="0" lang="cs-CZ" alt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24242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ahoma" panose="020B0604030504040204" pitchFamily="34" charset="0"/>
                        </a:rPr>
                        <a:t>2,02</a:t>
                      </a:r>
                      <a:endParaRPr kumimoji="0" lang="cs-CZ" alt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ahoma" panose="020B060403050404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13409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04815-E5AA-4A1D-95CE-10611381BED7}" type="datetime1">
              <a:rPr lang="cs-CZ" altLang="cs-CZ" smtClean="0"/>
              <a:t>21.10.2016</a:t>
            </a:fld>
            <a:endParaRPr lang="cs-CZ" altLang="cs-CZ"/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0D2E0-2EE1-4C49-963F-34B684E7E7BA}" type="slidenum">
              <a:rPr lang="cs-CZ" altLang="cs-CZ"/>
              <a:pPr/>
              <a:t>7</a:t>
            </a:fld>
            <a:endParaRPr lang="cs-CZ" altLang="cs-CZ"/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Degresivní (zrychlené) odepisování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80000"/>
              </a:lnSpc>
            </a:pPr>
            <a:r>
              <a:rPr lang="cs-CZ" altLang="cs-CZ" sz="1600" dirty="0"/>
              <a:t>Stanovení odpisu pro první rok odepisování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1600" dirty="0"/>
          </a:p>
          <a:p>
            <a:pPr>
              <a:lnSpc>
                <a:spcPct val="80000"/>
              </a:lnSpc>
            </a:pPr>
            <a:endParaRPr lang="cs-CZ" altLang="cs-CZ" sz="1600" dirty="0"/>
          </a:p>
          <a:p>
            <a:pPr>
              <a:lnSpc>
                <a:spcPct val="80000"/>
              </a:lnSpc>
            </a:pPr>
            <a:endParaRPr lang="cs-CZ" altLang="cs-CZ" sz="1600" dirty="0"/>
          </a:p>
          <a:p>
            <a:pPr>
              <a:lnSpc>
                <a:spcPct val="80000"/>
              </a:lnSpc>
            </a:pPr>
            <a:endParaRPr lang="cs-CZ" altLang="cs-CZ" sz="1600" dirty="0"/>
          </a:p>
          <a:p>
            <a:pPr>
              <a:lnSpc>
                <a:spcPct val="80000"/>
              </a:lnSpc>
            </a:pPr>
            <a:r>
              <a:rPr lang="cs-CZ" altLang="cs-CZ" sz="1600" dirty="0"/>
              <a:t>Stanovení odpisu pro další roky odepisování</a:t>
            </a:r>
          </a:p>
          <a:p>
            <a:pPr>
              <a:lnSpc>
                <a:spcPct val="80000"/>
              </a:lnSpc>
            </a:pPr>
            <a:endParaRPr lang="cs-CZ" altLang="cs-CZ" sz="1600" dirty="0"/>
          </a:p>
          <a:p>
            <a:pPr>
              <a:lnSpc>
                <a:spcPct val="80000"/>
              </a:lnSpc>
            </a:pPr>
            <a:endParaRPr lang="cs-CZ" altLang="cs-CZ" sz="1600" dirty="0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1600" dirty="0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1600" dirty="0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1600" dirty="0"/>
              <a:t>Kde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1600" dirty="0"/>
              <a:t>VC …	vstupní cena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1600" dirty="0"/>
              <a:t>ZC …	zůstatková cena (vstupní cena – úhrn dosavadních odpisů)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1600" dirty="0"/>
              <a:t>k   …	koeficient pro zrychlené odepisování platný pro první rok </a:t>
            </a:r>
            <a:r>
              <a:rPr lang="cs-CZ" altLang="cs-CZ" sz="1600" dirty="0" smtClean="0"/>
              <a:t>odepisování </a:t>
            </a:r>
            <a:r>
              <a:rPr lang="cs-CZ" altLang="cs-CZ" sz="1600" dirty="0"/>
              <a:t>(odpovídá délce odepisování daného majetku)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1600" dirty="0"/>
              <a:t>n   …	počet let, po který byl již majetek odepisován</a:t>
            </a:r>
          </a:p>
        </p:txBody>
      </p:sp>
      <p:graphicFrame>
        <p:nvGraphicFramePr>
          <p:cNvPr id="18436" name="Object 4"/>
          <p:cNvGraphicFramePr>
            <a:graphicFrameLocks noChangeAspect="1"/>
          </p:cNvGraphicFramePr>
          <p:nvPr/>
        </p:nvGraphicFramePr>
        <p:xfrm>
          <a:off x="5448300" y="2420938"/>
          <a:ext cx="838200" cy="590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Rovnice" r:id="rId3" imgW="558720" imgH="393480" progId="Equation.3">
                  <p:embed/>
                </p:oleObj>
              </mc:Choice>
              <mc:Fallback>
                <p:oleObj name="Rovnice" r:id="rId3" imgW="55872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48300" y="2420938"/>
                        <a:ext cx="838200" cy="590550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37" name="Object 5"/>
          <p:cNvGraphicFramePr>
            <a:graphicFrameLocks noChangeAspect="1"/>
          </p:cNvGraphicFramePr>
          <p:nvPr/>
        </p:nvGraphicFramePr>
        <p:xfrm>
          <a:off x="5260975" y="3789364"/>
          <a:ext cx="1354138" cy="630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Rovnice" r:id="rId5" imgW="901440" imgH="419040" progId="Equation.3">
                  <p:embed/>
                </p:oleObj>
              </mc:Choice>
              <mc:Fallback>
                <p:oleObj name="Rovnice" r:id="rId5" imgW="90144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60975" y="3789364"/>
                        <a:ext cx="1354138" cy="630237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90847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066CD-63AE-466F-9D23-FB654AB002FA}" type="datetime1">
              <a:rPr lang="cs-CZ" altLang="cs-CZ" smtClean="0"/>
              <a:t>21.10.2016</a:t>
            </a:fld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3FD8F-55F6-4C13-81DF-E60226A75D2E}" type="slidenum">
              <a:rPr lang="cs-CZ" altLang="cs-CZ"/>
              <a:pPr/>
              <a:t>8</a:t>
            </a:fld>
            <a:endParaRPr lang="cs-CZ" altLang="cs-CZ"/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Zdroje krytí majetku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7334" y="1617203"/>
            <a:ext cx="8596668" cy="4424159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80000"/>
              </a:lnSpc>
            </a:pPr>
            <a:r>
              <a:rPr lang="cs-CZ" altLang="cs-CZ" sz="1400" dirty="0"/>
              <a:t>Vlastní zdroje </a:t>
            </a:r>
          </a:p>
          <a:p>
            <a:pPr lvl="1">
              <a:lnSpc>
                <a:spcPct val="80000"/>
              </a:lnSpc>
            </a:pPr>
            <a:r>
              <a:rPr lang="cs-CZ" altLang="cs-CZ" sz="1200" dirty="0"/>
              <a:t>Základní kapitál </a:t>
            </a:r>
          </a:p>
          <a:p>
            <a:pPr lvl="1">
              <a:lnSpc>
                <a:spcPct val="80000"/>
              </a:lnSpc>
            </a:pPr>
            <a:r>
              <a:rPr lang="cs-CZ" altLang="cs-CZ" sz="1200" dirty="0"/>
              <a:t>Kapitálové fondy</a:t>
            </a:r>
          </a:p>
          <a:p>
            <a:pPr lvl="1">
              <a:lnSpc>
                <a:spcPct val="80000"/>
              </a:lnSpc>
            </a:pPr>
            <a:r>
              <a:rPr lang="cs-CZ" altLang="cs-CZ" sz="1200" dirty="0"/>
              <a:t>Fondy ze zisku</a:t>
            </a:r>
          </a:p>
          <a:p>
            <a:pPr lvl="1">
              <a:lnSpc>
                <a:spcPct val="80000"/>
              </a:lnSpc>
            </a:pPr>
            <a:r>
              <a:rPr lang="cs-CZ" altLang="cs-CZ" sz="1200" dirty="0"/>
              <a:t>Nerozdělený zisk minulých let</a:t>
            </a:r>
          </a:p>
          <a:p>
            <a:pPr lvl="1">
              <a:lnSpc>
                <a:spcPct val="80000"/>
              </a:lnSpc>
            </a:pPr>
            <a:r>
              <a:rPr lang="cs-CZ" altLang="cs-CZ" sz="1200" dirty="0"/>
              <a:t>Hospodářský výsledek běžného období</a:t>
            </a:r>
          </a:p>
          <a:p>
            <a:pPr lvl="1">
              <a:lnSpc>
                <a:spcPct val="80000"/>
              </a:lnSpc>
              <a:buFontTx/>
              <a:buNone/>
            </a:pPr>
            <a:endParaRPr lang="cs-CZ" altLang="cs-CZ" sz="1200" dirty="0"/>
          </a:p>
          <a:p>
            <a:pPr>
              <a:lnSpc>
                <a:spcPct val="80000"/>
              </a:lnSpc>
            </a:pPr>
            <a:r>
              <a:rPr lang="cs-CZ" altLang="cs-CZ" sz="1400" dirty="0"/>
              <a:t>Cizí zdroje</a:t>
            </a:r>
          </a:p>
          <a:p>
            <a:pPr lvl="1">
              <a:lnSpc>
                <a:spcPct val="80000"/>
              </a:lnSpc>
            </a:pPr>
            <a:r>
              <a:rPr lang="cs-CZ" altLang="cs-CZ" sz="1200" dirty="0"/>
              <a:t>Dlouhodobé závazky</a:t>
            </a:r>
          </a:p>
          <a:p>
            <a:pPr lvl="2">
              <a:lnSpc>
                <a:spcPct val="80000"/>
              </a:lnSpc>
            </a:pPr>
            <a:r>
              <a:rPr lang="cs-CZ" altLang="cs-CZ" sz="1000" dirty="0"/>
              <a:t>přijaté zálohy</a:t>
            </a:r>
          </a:p>
          <a:p>
            <a:pPr lvl="2">
              <a:lnSpc>
                <a:spcPct val="80000"/>
              </a:lnSpc>
            </a:pPr>
            <a:r>
              <a:rPr lang="cs-CZ" altLang="cs-CZ" sz="1000" dirty="0"/>
              <a:t>vydané cenné papíry</a:t>
            </a:r>
          </a:p>
          <a:p>
            <a:pPr lvl="1">
              <a:lnSpc>
                <a:spcPct val="80000"/>
              </a:lnSpc>
            </a:pPr>
            <a:r>
              <a:rPr lang="cs-CZ" altLang="cs-CZ" sz="1200" dirty="0"/>
              <a:t>Krátkodobé závazky</a:t>
            </a:r>
          </a:p>
          <a:p>
            <a:pPr lvl="2">
              <a:lnSpc>
                <a:spcPct val="80000"/>
              </a:lnSpc>
            </a:pPr>
            <a:r>
              <a:rPr lang="cs-CZ" altLang="cs-CZ" sz="1000" dirty="0"/>
              <a:t>z obchodního styku</a:t>
            </a:r>
          </a:p>
          <a:p>
            <a:pPr lvl="2">
              <a:lnSpc>
                <a:spcPct val="80000"/>
              </a:lnSpc>
            </a:pPr>
            <a:r>
              <a:rPr lang="cs-CZ" altLang="cs-CZ" sz="1000" dirty="0"/>
              <a:t>k zaměstnancům</a:t>
            </a:r>
          </a:p>
          <a:p>
            <a:pPr lvl="2">
              <a:lnSpc>
                <a:spcPct val="80000"/>
              </a:lnSpc>
            </a:pPr>
            <a:r>
              <a:rPr lang="cs-CZ" altLang="cs-CZ" sz="1000" dirty="0"/>
              <a:t>k soc. a zdrav. zabezpečení</a:t>
            </a:r>
          </a:p>
          <a:p>
            <a:pPr lvl="2">
              <a:lnSpc>
                <a:spcPct val="80000"/>
              </a:lnSpc>
            </a:pPr>
            <a:r>
              <a:rPr lang="cs-CZ" altLang="cs-CZ" sz="1000" dirty="0"/>
              <a:t>daňové</a:t>
            </a:r>
          </a:p>
          <a:p>
            <a:pPr lvl="1">
              <a:lnSpc>
                <a:spcPct val="80000"/>
              </a:lnSpc>
            </a:pPr>
            <a:r>
              <a:rPr lang="cs-CZ" altLang="cs-CZ" sz="1200" dirty="0"/>
              <a:t>Bankovní úvěry a výpomoci</a:t>
            </a:r>
          </a:p>
          <a:p>
            <a:pPr lvl="2">
              <a:lnSpc>
                <a:spcPct val="80000"/>
              </a:lnSpc>
            </a:pPr>
            <a:r>
              <a:rPr lang="cs-CZ" altLang="cs-CZ" sz="1000" dirty="0"/>
              <a:t>středně a dlouhodobé bankovní úvěry </a:t>
            </a:r>
          </a:p>
          <a:p>
            <a:pPr lvl="2">
              <a:lnSpc>
                <a:spcPct val="80000"/>
              </a:lnSpc>
            </a:pPr>
            <a:r>
              <a:rPr lang="cs-CZ" altLang="cs-CZ" sz="1000" dirty="0"/>
              <a:t>krátkodobé bankovní úvěry</a:t>
            </a:r>
          </a:p>
          <a:p>
            <a:pPr lvl="2">
              <a:lnSpc>
                <a:spcPct val="80000"/>
              </a:lnSpc>
            </a:pPr>
            <a:r>
              <a:rPr lang="cs-CZ" altLang="cs-CZ" sz="1000" dirty="0"/>
              <a:t>krátkodobé finanční výpomoci</a:t>
            </a:r>
          </a:p>
          <a:p>
            <a:pPr lvl="1">
              <a:lnSpc>
                <a:spcPct val="80000"/>
              </a:lnSpc>
            </a:pPr>
            <a:r>
              <a:rPr lang="cs-CZ" altLang="cs-CZ" sz="1200" dirty="0"/>
              <a:t>Rezervy</a:t>
            </a:r>
          </a:p>
        </p:txBody>
      </p:sp>
    </p:spTree>
    <p:extLst>
      <p:ext uri="{BB962C8B-B14F-4D97-AF65-F5344CB8AC3E}">
        <p14:creationId xmlns:p14="http://schemas.microsoft.com/office/powerpoint/2010/main" val="13593161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5B86E-2A11-4301-B108-B76CF02B74D6}" type="datetime1">
              <a:rPr lang="cs-CZ" altLang="cs-CZ" smtClean="0"/>
              <a:t>21.10.2016</a:t>
            </a:fld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6372E-7D5E-4F1D-B100-EDE26FFEBF3D}" type="slidenum">
              <a:rPr lang="cs-CZ" altLang="cs-CZ"/>
              <a:pPr/>
              <a:t>9</a:t>
            </a:fld>
            <a:endParaRPr lang="cs-CZ" altLang="cs-CZ"/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Způsoby financování majetku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sz="2000" dirty="0"/>
              <a:t>Navýšení základního kapitálu</a:t>
            </a:r>
          </a:p>
          <a:p>
            <a:pPr>
              <a:lnSpc>
                <a:spcPct val="90000"/>
              </a:lnSpc>
            </a:pPr>
            <a:r>
              <a:rPr lang="cs-CZ" altLang="cs-CZ" sz="2000" dirty="0"/>
              <a:t>Nerozdělených zisk minulých let</a:t>
            </a:r>
          </a:p>
          <a:p>
            <a:pPr>
              <a:lnSpc>
                <a:spcPct val="90000"/>
              </a:lnSpc>
            </a:pPr>
            <a:r>
              <a:rPr lang="cs-CZ" altLang="cs-CZ" sz="2000" dirty="0"/>
              <a:t>Úvěry</a:t>
            </a:r>
          </a:p>
          <a:p>
            <a:pPr>
              <a:lnSpc>
                <a:spcPct val="90000"/>
              </a:lnSpc>
            </a:pPr>
            <a:endParaRPr lang="cs-CZ" altLang="cs-CZ" sz="2000" dirty="0"/>
          </a:p>
          <a:p>
            <a:pPr>
              <a:lnSpc>
                <a:spcPct val="90000"/>
              </a:lnSpc>
            </a:pPr>
            <a:r>
              <a:rPr lang="cs-CZ" altLang="cs-CZ" sz="2000" dirty="0"/>
              <a:t>Leasing</a:t>
            </a:r>
          </a:p>
          <a:p>
            <a:pPr lvl="1">
              <a:lnSpc>
                <a:spcPct val="90000"/>
              </a:lnSpc>
            </a:pPr>
            <a:r>
              <a:rPr lang="cs-CZ" altLang="cs-CZ" sz="2000" dirty="0"/>
              <a:t>Finanční</a:t>
            </a:r>
          </a:p>
          <a:p>
            <a:pPr lvl="1">
              <a:lnSpc>
                <a:spcPct val="90000"/>
              </a:lnSpc>
            </a:pPr>
            <a:r>
              <a:rPr lang="cs-CZ" altLang="cs-CZ" sz="2000" dirty="0"/>
              <a:t>Operativní</a:t>
            </a:r>
          </a:p>
          <a:p>
            <a:pPr lvl="1">
              <a:lnSpc>
                <a:spcPct val="90000"/>
              </a:lnSpc>
            </a:pPr>
            <a:r>
              <a:rPr lang="cs-CZ" altLang="cs-CZ" sz="2000" dirty="0"/>
              <a:t>Zpětný</a:t>
            </a:r>
          </a:p>
          <a:p>
            <a:pPr lvl="1">
              <a:lnSpc>
                <a:spcPct val="90000"/>
              </a:lnSpc>
              <a:buFontTx/>
              <a:buNone/>
            </a:pPr>
            <a:endParaRPr lang="cs-CZ" altLang="cs-CZ" sz="2000" dirty="0"/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sz="2000" dirty="0"/>
          </a:p>
        </p:txBody>
      </p:sp>
    </p:spTree>
    <p:extLst>
      <p:ext uri="{BB962C8B-B14F-4D97-AF65-F5344CB8AC3E}">
        <p14:creationId xmlns:p14="http://schemas.microsoft.com/office/powerpoint/2010/main" val="2953764349"/>
      </p:ext>
    </p:extLst>
  </p:cSld>
  <p:clrMapOvr>
    <a:masterClrMapping/>
  </p:clrMapOvr>
</p:sld>
</file>

<file path=ppt/theme/theme1.xml><?xml version="1.0" encoding="utf-8"?>
<a:theme xmlns:a="http://schemas.openxmlformats.org/drawingml/2006/main" name="Faseta">
  <a:themeElements>
    <a:clrScheme name="Fas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s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190</TotalTime>
  <Words>447</Words>
  <Application>Microsoft Office PowerPoint</Application>
  <PresentationFormat>Širokoúhlá obrazovka</PresentationFormat>
  <Paragraphs>172</Paragraphs>
  <Slides>9</Slides>
  <Notes>2</Notes>
  <HiddenSlides>0</HiddenSlides>
  <MMClips>0</MMClips>
  <ScaleCrop>false</ScaleCrop>
  <HeadingPairs>
    <vt:vector size="8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8" baseType="lpstr">
      <vt:lpstr>Arial</vt:lpstr>
      <vt:lpstr>Calibri</vt:lpstr>
      <vt:lpstr>Tahoma</vt:lpstr>
      <vt:lpstr>Times New Roman</vt:lpstr>
      <vt:lpstr>Trebuchet MS</vt:lpstr>
      <vt:lpstr>Wingdings</vt:lpstr>
      <vt:lpstr>Wingdings 3</vt:lpstr>
      <vt:lpstr>Faseta</vt:lpstr>
      <vt:lpstr>Rovnice</vt:lpstr>
      <vt:lpstr>MAJETEK V PODNIKU  A  ZDROJE FINANCOVÁNÍ</vt:lpstr>
      <vt:lpstr>Majetek ve stavebním podniku</vt:lpstr>
      <vt:lpstr>Odpisy dlouhodobého majetku</vt:lpstr>
      <vt:lpstr>Výpočet odpisů</vt:lpstr>
      <vt:lpstr>Daňové odepisování</vt:lpstr>
      <vt:lpstr>Lineární (rovnoměrné) odepisování</vt:lpstr>
      <vt:lpstr>Degresivní (zrychlené) odepisování</vt:lpstr>
      <vt:lpstr>Zdroje krytí majetku</vt:lpstr>
      <vt:lpstr>Způsoby financování majetku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DAŇOVÁ SOUSTAVA</dc:title>
  <dc:creator>tomaskrat</dc:creator>
  <cp:lastModifiedBy>vitkova</cp:lastModifiedBy>
  <cp:revision>18</cp:revision>
  <dcterms:created xsi:type="dcterms:W3CDTF">2015-10-22T19:11:20Z</dcterms:created>
  <dcterms:modified xsi:type="dcterms:W3CDTF">2016-10-21T10:03:20Z</dcterms:modified>
</cp:coreProperties>
</file>