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94A3-3BBF-4BE8-BB22-4191021F9EEB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7413-7917-4985-B740-CCC0DDB2D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0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7413-7917-4985-B740-CCC0DDB2D8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82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7413-7917-4985-B740-CCC0DDB2D8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9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45C-32BE-46E2-9FC4-32D00B1EA2D6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8D6D-45C7-4C9E-977D-BE3303DF0536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832D-EA0B-49EC-99C4-4A908E76898A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24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865-B838-4827-AFD6-EC8D884C72D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0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F6D3-6EFE-4460-8065-ACD36F46E678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96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82A-7217-4DC6-B680-238D7EF71DB4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27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6F2D-2871-4968-8897-C0BCF219FC44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7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A387-AEAE-4EAE-B7D7-B6C58C855F4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13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A71D-546E-4FA1-9409-D189493EF09A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98B1-6FDB-4BB3-A806-FC1EDD0413E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6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6DD3-E896-4EB8-9BD8-92716CB4AE88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6043-1E43-4DE7-BA13-8EFF4031F00E}" type="datetime1">
              <a:rPr lang="cs-CZ" smtClean="0"/>
              <a:t>21.10.2016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0D0A-F0CA-4ED2-B307-C0648B7BD0FB}" type="datetime1">
              <a:rPr lang="cs-CZ" smtClean="0"/>
              <a:t>21.10.2016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F92A-2C53-45C8-8CF2-09615723050C}" type="datetime1">
              <a:rPr lang="cs-CZ" smtClean="0"/>
              <a:t>21.10.2016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34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656E-2A64-499F-B706-0A122AA78B8E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7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0A52-E180-4D49-98AE-E4B058CE8A54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7621-D687-4531-91D8-F0054B4024A2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Odpisov&#233;%20skupiny/OS%202.doc" TargetMode="External"/><Relationship Id="rId7" Type="http://schemas.openxmlformats.org/officeDocument/2006/relationships/hyperlink" Target="../../Odpisov&#233;%20skupiny/OS%206.doc" TargetMode="External"/><Relationship Id="rId2" Type="http://schemas.openxmlformats.org/officeDocument/2006/relationships/hyperlink" Target="../../Odpisov&#233;%20skupiny/OS%20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Odpisov&#233;%20skupiny/OS%205.doc" TargetMode="External"/><Relationship Id="rId5" Type="http://schemas.openxmlformats.org/officeDocument/2006/relationships/hyperlink" Target="../../Odpisov&#233;%20skupiny/OS%204.doc" TargetMode="External"/><Relationship Id="rId4" Type="http://schemas.openxmlformats.org/officeDocument/2006/relationships/hyperlink" Target="../../Odpisov&#233;%20skupiny/OS%203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1526519"/>
            <a:ext cx="8165925" cy="2524317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MAJETEK V PODNIKU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ZDROJE FINANCOVÁNÍ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58FE-F258-43B3-ACFE-2E7925B6F9D3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Majetek ve stavebním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509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dirty="0"/>
              <a:t>Základní členění majetku v </a:t>
            </a:r>
            <a:r>
              <a:rPr lang="cs-CZ" altLang="cs-CZ" sz="1600" b="1" dirty="0" smtClean="0"/>
              <a:t>podniku</a:t>
            </a:r>
            <a:endParaRPr lang="cs-CZ" altLang="cs-CZ" sz="1600" b="1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Dlouhodobý majetek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Dlouhodobý nehmotný majetek (životnost delší než 1 rok, V</a:t>
            </a:r>
            <a:r>
              <a:rPr lang="cs-CZ" altLang="cs-CZ" sz="1400" dirty="0" smtClean="0"/>
              <a:t>C </a:t>
            </a:r>
            <a:r>
              <a:rPr lang="cs-CZ" altLang="cs-CZ" sz="1400" dirty="0"/>
              <a:t>min. 60 tis. Kč)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Dlouhodobý hmotný majetek (životnost delší než 1 rok, </a:t>
            </a:r>
            <a:r>
              <a:rPr lang="cs-CZ" altLang="cs-CZ" sz="1400" dirty="0" smtClean="0"/>
              <a:t>VC </a:t>
            </a:r>
            <a:r>
              <a:rPr lang="cs-CZ" altLang="cs-CZ" sz="1400" dirty="0"/>
              <a:t>min. 40 tis. Kč)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Dlouhodobý finanční majetek (životnost delší než 1 rok)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Krátkodobý majetek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Zásoby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Nakupované (materiál, zboží)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Vlastní výroby (nedokončená výroba, polotovary vlastní výroby, výrobky)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Pohledávky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Z obchodního styku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Daňové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Vůči institucím sociálního a zdravotního zabezpečení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Finanční majetek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Peníze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Účty v bankách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Krátkodobý finanční </a:t>
            </a:r>
            <a:r>
              <a:rPr lang="cs-CZ" altLang="cs-CZ" sz="1200" dirty="0" smtClean="0"/>
              <a:t>majetek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E9A-959D-4AD2-8072-5E56FED06433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753-496F-4A04-8849-66EDD36A2705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F8A8-EB96-47FF-A458-3D2E1B878F6C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Odpisy dlouhodobého majetku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Odpisy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/>
              <a:t>Jde o nákladovou položku vyjadřující meziroční snížení hodnoty dlouhodobého majetku vlivem jeho opotřebení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Z hlediska účelu stanovení odpisů rozlišujeme odpisy: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Účetní 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Vyjadřují skutečné snížení hodnoty majetku ve vazbě na jeho reálnou životnost (pro účely stanovení daně z příjmu je nutné takto stanovené odpisy transformovat na odpisy daňové)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Daňové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Stanovují maximální výši odpisů, kterou lze zahrnout do daňově uznatelných nákladů (definováno zákonem č. 586/1992 Sb., o daních z příjmů) 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Kalkulační </a:t>
            </a:r>
          </a:p>
          <a:p>
            <a:pPr lvl="2">
              <a:lnSpc>
                <a:spcPct val="80000"/>
              </a:lnSpc>
            </a:pPr>
            <a:r>
              <a:rPr lang="cs-CZ" altLang="cs-CZ"/>
              <a:t>Slouží k promítnutí nákladů spojených s opotřebením majetku do jednotkové ceny výrobku</a:t>
            </a:r>
          </a:p>
        </p:txBody>
      </p:sp>
    </p:spTree>
    <p:extLst>
      <p:ext uri="{BB962C8B-B14F-4D97-AF65-F5344CB8AC3E}">
        <p14:creationId xmlns:p14="http://schemas.microsoft.com/office/powerpoint/2010/main" val="23770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EC63-0CED-4FF8-989C-C9231367B86D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E4AA-7BBB-440B-A7F9-E2AEA1CE7045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Výpočet odpisů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Metody stanovení odpisů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Lineární (rovnoměrné) odepisování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odepisování je rovnoměrně rozloženo na celou dobu životnosti majetku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Degresivní (zrychlené) odepisování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Výše ročních odpisů s postupem času klesá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>
                <a:solidFill>
                  <a:srgbClr val="FF3300"/>
                </a:solidFill>
              </a:rPr>
              <a:t>Progresivní odepisování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3300"/>
                </a:solidFill>
              </a:rPr>
              <a:t>Výše ročních odpisů s postupem času roste</a:t>
            </a: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371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6F4-CF30-4A99-8833-9D66392898B5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3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FDB5-D9F1-4B4C-AD6C-D16DE97198B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Daňové odepisování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Zatřídění dlouhodobého hmotného majetku do odpisových skupin uvedených v příloze č. 1, která je nedílnou součástí zákona o daních z příjmů, v prvním roce odpisování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Výběr lineárního či zrychleného způsobu odepisování, který bude dále používán po celou dobu odepisování majetku </a:t>
            </a:r>
          </a:p>
        </p:txBody>
      </p:sp>
      <p:graphicFrame>
        <p:nvGraphicFramePr>
          <p:cNvPr id="164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07952"/>
              </p:ext>
            </p:extLst>
          </p:nvPr>
        </p:nvGraphicFramePr>
        <p:xfrm>
          <a:off x="4727576" y="2924175"/>
          <a:ext cx="2665413" cy="2103120"/>
        </p:xfrm>
        <a:graphic>
          <a:graphicData uri="http://schemas.openxmlformats.org/drawingml/2006/table">
            <a:tbl>
              <a:tblPr/>
              <a:tblGrid>
                <a:gridCol w="1295400"/>
                <a:gridCol w="1370013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odpisová</a:t>
                      </a:r>
                      <a:b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skupina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doba</a:t>
                      </a:r>
                      <a:b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odpisování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2" action="ppaction://hlinkfile"/>
                        </a:rPr>
                        <a:t>1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 roky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3" action="ppaction://hlinkfile"/>
                        </a:rPr>
                        <a:t>2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 let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4" action="ppaction://hlinkfile"/>
                        </a:rPr>
                        <a:t>3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 let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5" action="ppaction://hlinkfile"/>
                        </a:rPr>
                        <a:t>4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let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6" action="ppaction://hlinkfile"/>
                        </a:rPr>
                        <a:t>5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30 let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41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  <a:hlinkClick r:id="rId7" action="ppaction://hlinkfile"/>
                        </a:rPr>
                        <a:t>6</a:t>
                      </a:r>
                      <a:endParaRPr kumimoji="0" lang="cs-CZ" altLang="cs-CZ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alpha val="41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50 let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1CBE-ECC2-482C-B69F-3F8DA356BBF1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400F5-E834-4ABB-A528-67CF58AFE57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(rovnoměrné) odepisování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Při rovnoměrném odpisování hmotného majetku jsou odpisovým skupinám přiřazeny tyto maximální roční odpisové sazby: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Odpis se stanoví vynásobením vstupní ceny majetku a roční odpisové sazby pro danou odpisovou skupinu 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/>
        </p:nvGraphicFramePr>
        <p:xfrm>
          <a:off x="4295776" y="2636838"/>
          <a:ext cx="3457575" cy="2286000"/>
        </p:xfrm>
        <a:graphic>
          <a:graphicData uri="http://schemas.openxmlformats.org/drawingml/2006/table">
            <a:tbl>
              <a:tblPr/>
              <a:tblGrid>
                <a:gridCol w="877888"/>
                <a:gridCol w="1225550"/>
                <a:gridCol w="1354137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odpisová</a:t>
                      </a:r>
                      <a:b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skupina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 prvním roce</a:t>
                      </a:r>
                      <a:b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odpisování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 dalších letech</a:t>
                      </a:r>
                      <a:b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odpisování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40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22,25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5,5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10,5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2,15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5,15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1,4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1,02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2,02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4815-E5AA-4A1D-95CE-10611381BED7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D2E0-2EE1-4C49-963F-34B684E7E7B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Degresivní (zrychlené) odepisování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Stanovení odpisu pro první rok odepisování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Stanovení odpisu pro další roky odepisování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Kde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VC …	vstupní cena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ZC …	zůstatková cena (vstupní cena – úhrn dosavadních odpisů)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k   …	koeficient pro zrychlené odepisování platný pro první rok </a:t>
            </a:r>
            <a:r>
              <a:rPr lang="cs-CZ" altLang="cs-CZ" sz="1600" dirty="0" smtClean="0"/>
              <a:t>odepisování </a:t>
            </a:r>
            <a:r>
              <a:rPr lang="cs-CZ" altLang="cs-CZ" sz="1600" dirty="0"/>
              <a:t>(odpovídá délce odepisování daného majetku)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n   …	počet let, po který byl již majetek odepisován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448300" y="2420938"/>
          <a:ext cx="838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3" imgW="558720" imgH="393480" progId="Equation.3">
                  <p:embed/>
                </p:oleObj>
              </mc:Choice>
              <mc:Fallback>
                <p:oleObj name="Rovnice" r:id="rId3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2420938"/>
                        <a:ext cx="838200" cy="5905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60975" y="3789364"/>
          <a:ext cx="13541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5" imgW="901440" imgH="419040" progId="Equation.3">
                  <p:embed/>
                </p:oleObj>
              </mc:Choice>
              <mc:Fallback>
                <p:oleObj name="Rovnice" r:id="rId5" imgW="901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3789364"/>
                        <a:ext cx="1354138" cy="6302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8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66CD-63AE-466F-9D23-FB654AB002FA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FD8F-55F6-4C13-81DF-E60226A75D2E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Zdroje krytí majetku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617203"/>
            <a:ext cx="8596668" cy="442415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Vlastní zdroje 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Základní kapitál 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Kapitálové fondy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Fondy ze zisku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Nerozdělený zisk minulých let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Hospodářský výsledek běžného období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1200" dirty="0"/>
          </a:p>
          <a:p>
            <a:pPr>
              <a:lnSpc>
                <a:spcPct val="80000"/>
              </a:lnSpc>
            </a:pPr>
            <a:r>
              <a:rPr lang="cs-CZ" altLang="cs-CZ" sz="1400" dirty="0"/>
              <a:t>Cizí zdroje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Dlouhodobé závazky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přijaté zálohy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vydané cenné papíry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Krátkodobé závazky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z obchodního styku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k zaměstnancům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k soc. a zdrav. zabezpečení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daňové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Bankovní úvěry a výpomoci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středně a dlouhodobé bankovní úvěry 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krátkodobé bankovní úvěry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krátkodobé finanční výpomoci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Rezervy</a:t>
            </a:r>
          </a:p>
        </p:txBody>
      </p:sp>
    </p:spTree>
    <p:extLst>
      <p:ext uri="{BB962C8B-B14F-4D97-AF65-F5344CB8AC3E}">
        <p14:creationId xmlns:p14="http://schemas.microsoft.com/office/powerpoint/2010/main" val="135931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B86E-2A11-4301-B108-B76CF02B74D6}" type="datetime1">
              <a:rPr lang="cs-CZ" altLang="cs-CZ" smtClean="0"/>
              <a:t>21.10.2016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372E-7D5E-4F1D-B100-EDE26FFEBF3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Způsoby financování majetku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 dirty="0"/>
              <a:t>Navýšení základního kapitálu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Nerozdělených zisk minulých let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Úvěry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Leasing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Finanční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Operativní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Zpětný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95376434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447</Words>
  <Application>Microsoft Office PowerPoint</Application>
  <PresentationFormat>Širokoúhlá obrazovka</PresentationFormat>
  <Paragraphs>172</Paragraphs>
  <Slides>9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Faseta</vt:lpstr>
      <vt:lpstr>Rovnice</vt:lpstr>
      <vt:lpstr>MAJETEK V PODNIKU  A  ZDROJE FINANCOVÁNÍ</vt:lpstr>
      <vt:lpstr>Majetek ve stavebním podniku</vt:lpstr>
      <vt:lpstr>Odpisy dlouhodobého majetku</vt:lpstr>
      <vt:lpstr>Výpočet odpisů</vt:lpstr>
      <vt:lpstr>Daňové odepisování</vt:lpstr>
      <vt:lpstr>Lineární (rovnoměrné) odepisování</vt:lpstr>
      <vt:lpstr>Degresivní (zrychlené) odepisování</vt:lpstr>
      <vt:lpstr>Zdroje krytí majetku</vt:lpstr>
      <vt:lpstr>Způsoby financování majetku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</dc:title>
  <dc:creator>tomaskrat</dc:creator>
  <cp:lastModifiedBy>vitkova</cp:lastModifiedBy>
  <cp:revision>18</cp:revision>
  <dcterms:created xsi:type="dcterms:W3CDTF">2015-10-22T19:11:20Z</dcterms:created>
  <dcterms:modified xsi:type="dcterms:W3CDTF">2016-10-21T10:03:20Z</dcterms:modified>
</cp:coreProperties>
</file>