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2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9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8D053C-3B41-4881-80C2-7F4CADCA3984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353BD0-DD3E-4931-BB92-284B25707A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2220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1F22E86-F62D-4CC5-975A-7019BE3EC62F}" type="slidenum">
              <a:rPr lang="cs-CZ" altLang="cs-CZ" smtClean="0"/>
              <a:pPr eaLnBrk="1" hangingPunct="1">
                <a:spcBef>
                  <a:spcPct val="0"/>
                </a:spcBef>
              </a:pPr>
              <a:t>15</a:t>
            </a:fld>
            <a:endParaRPr lang="cs-CZ" altLang="cs-CZ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5C8136B-274C-4ADC-B9D6-D9E605BD41EC}" type="slidenum">
              <a:rPr lang="cs-CZ" altLang="cs-CZ" smtClean="0"/>
              <a:pPr eaLnBrk="1" hangingPunct="1">
                <a:spcBef>
                  <a:spcPct val="0"/>
                </a:spcBef>
              </a:pPr>
              <a:t>16</a:t>
            </a:fld>
            <a:endParaRPr lang="cs-CZ" altLang="cs-CZ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E98BF69-7C98-4037-ABB8-2382EA45DDDC}" type="slidenum">
              <a:rPr lang="cs-CZ" altLang="cs-CZ" smtClean="0"/>
              <a:pPr eaLnBrk="1" hangingPunct="1">
                <a:spcBef>
                  <a:spcPct val="0"/>
                </a:spcBef>
              </a:pPr>
              <a:t>17</a:t>
            </a:fld>
            <a:endParaRPr lang="cs-CZ" altLang="cs-CZ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FB127-D46A-42B5-8311-FEA2027DEEB4}" type="datetime1">
              <a:rPr lang="cs-CZ" smtClean="0"/>
              <a:t>12.11.2015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C3ECF0-59B3-4090-AA2A-1BB5BEF649E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Financování investic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7CFDF-DD23-4516-B7B0-F5D8FFE3280A}" type="datetime1">
              <a:rPr lang="cs-CZ" smtClean="0"/>
              <a:t>12.11.2015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investic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ECF0-59B3-4090-AA2A-1BB5BEF649E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CFFB7-41E8-476E-8BED-C8D2274D4B11}" type="datetime1">
              <a:rPr lang="cs-CZ" smtClean="0"/>
              <a:t>12.11.2015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investic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ECF0-59B3-4090-AA2A-1BB5BEF649E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200000"/>
              </a:lnSpc>
              <a:defRPr sz="3600"/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9D43-5DFB-47F9-9D3A-2427A45E8BD2}" type="datetime1">
              <a:rPr lang="cs-CZ" smtClean="0"/>
              <a:t>12.11.2015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3048739" cy="365125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Financování investic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ECF0-59B3-4090-AA2A-1BB5BEF649E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B19C3-5E49-4EC3-80F0-69D6C3A86676}" type="datetime1">
              <a:rPr lang="cs-CZ" smtClean="0"/>
              <a:t>12.11.2015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investic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ECF0-59B3-4090-AA2A-1BB5BEF649E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3A429-E016-4364-A5B3-3145CD5FE262}" type="datetime1">
              <a:rPr lang="cs-CZ" smtClean="0"/>
              <a:t>12.11.2015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investic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ECF0-59B3-4090-AA2A-1BB5BEF649E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063A9-0847-4755-853E-465040501F38}" type="datetime1">
              <a:rPr lang="cs-CZ" smtClean="0"/>
              <a:t>12.11.2015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investic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ECF0-59B3-4090-AA2A-1BB5BEF649EA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59763-50BD-4069-B756-11DA49A7DC62}" type="datetime1">
              <a:rPr lang="cs-CZ" smtClean="0"/>
              <a:t>12.11.2015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investic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ECF0-59B3-4090-AA2A-1BB5BEF649E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20A2-ED1B-4C9B-A9CD-5CC6DFB24073}" type="datetime1">
              <a:rPr lang="cs-CZ" smtClean="0"/>
              <a:t>12.11.2015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investic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ECF0-59B3-4090-AA2A-1BB5BEF649E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45CDB-DDC7-4B83-967B-353DA6D30B30}" type="datetime1">
              <a:rPr lang="cs-CZ" smtClean="0"/>
              <a:t>12.11.2015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investic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ECF0-59B3-4090-AA2A-1BB5BEF649E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3D16-C7E9-49B7-B04B-B5E8A5C70220}" type="datetime1">
              <a:rPr lang="cs-CZ" smtClean="0"/>
              <a:t>12.11.2015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investic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ECF0-59B3-4090-AA2A-1BB5BEF649E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53A0A94-F8AF-40E3-8D66-7602FFC2BB70}" type="datetime1">
              <a:rPr lang="cs-CZ" smtClean="0"/>
              <a:t>12.11.2015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cs-CZ" smtClean="0"/>
              <a:t>Financování investic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7C3ECF0-59B3-4090-AA2A-1BB5BEF649E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../Odpisov&#233;%20skupiny/OS%202.doc" TargetMode="External"/><Relationship Id="rId7" Type="http://schemas.openxmlformats.org/officeDocument/2006/relationships/hyperlink" Target="../Odpisov&#233;%20skupiny/OS%206.doc" TargetMode="External"/><Relationship Id="rId2" Type="http://schemas.openxmlformats.org/officeDocument/2006/relationships/hyperlink" Target="../Odpisov&#233;%20skupiny/OS%20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../Odpisov&#233;%20skupiny/OS%205.doc" TargetMode="External"/><Relationship Id="rId5" Type="http://schemas.openxmlformats.org/officeDocument/2006/relationships/hyperlink" Target="../Odpisov&#233;%20skupiny/OS%204.doc" TargetMode="External"/><Relationship Id="rId4" Type="http://schemas.openxmlformats.org/officeDocument/2006/relationships/hyperlink" Target="../Odpisov&#233;%20skupiny/OS%203.doc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400" dirty="0" smtClean="0"/>
              <a:t>Realizace staveb, podnikání a finance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Financování investic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631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A270344-3B1B-4E2C-83A4-B5EDFAEED602}" type="datetime1">
              <a:rPr lang="cs-CZ" smtClean="0"/>
              <a:t>12.11.2015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Financování investic</a:t>
            </a: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4992C3-F44F-481D-99E8-F6C5C9DA1DAF}" type="slidenum">
              <a:rPr lang="cs-CZ"/>
              <a:pPr>
                <a:defRPr/>
              </a:pPr>
              <a:t>10</a:t>
            </a:fld>
            <a:endParaRPr lang="cs-CZ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Degresivní (zrychlené) odepisování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1600" smtClean="0"/>
              <a:t>Stanovení odpisu pro první rok odepisování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600" smtClean="0"/>
          </a:p>
          <a:p>
            <a:pPr eaLnBrk="1" hangingPunct="1">
              <a:lnSpc>
                <a:spcPct val="80000"/>
              </a:lnSpc>
              <a:defRPr/>
            </a:pPr>
            <a:endParaRPr lang="cs-CZ" sz="1600" smtClean="0"/>
          </a:p>
          <a:p>
            <a:pPr eaLnBrk="1" hangingPunct="1">
              <a:lnSpc>
                <a:spcPct val="80000"/>
              </a:lnSpc>
              <a:defRPr/>
            </a:pPr>
            <a:endParaRPr lang="cs-CZ" sz="1600" smtClean="0"/>
          </a:p>
          <a:p>
            <a:pPr eaLnBrk="1" hangingPunct="1">
              <a:lnSpc>
                <a:spcPct val="80000"/>
              </a:lnSpc>
              <a:defRPr/>
            </a:pPr>
            <a:endParaRPr lang="cs-CZ" sz="16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600" smtClean="0"/>
              <a:t>Stanovení odpisu pro další roky odepisování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1600" smtClean="0"/>
          </a:p>
          <a:p>
            <a:pPr eaLnBrk="1" hangingPunct="1">
              <a:lnSpc>
                <a:spcPct val="80000"/>
              </a:lnSpc>
              <a:defRPr/>
            </a:pPr>
            <a:endParaRPr lang="cs-CZ" sz="1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600" smtClean="0"/>
              <a:t>Kde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600" smtClean="0"/>
              <a:t>VC …	vstupní cena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600" smtClean="0"/>
              <a:t>ZC …	zůstatková cena (vstupní cena – úhrn dosavadních odpisů)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600" smtClean="0"/>
              <a:t>k   …	koeficient pro zrychlené odepisování platný pro první rok 	odepisování (odpovídá délce odepisování daného majetku)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600" smtClean="0"/>
              <a:t>n   …	počet let, po který byl již majetek odepisován</a:t>
            </a:r>
          </a:p>
        </p:txBody>
      </p:sp>
      <p:graphicFrame>
        <p:nvGraphicFramePr>
          <p:cNvPr id="1229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5803052"/>
              </p:ext>
            </p:extLst>
          </p:nvPr>
        </p:nvGraphicFramePr>
        <p:xfrm>
          <a:off x="3923928" y="2060848"/>
          <a:ext cx="8382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Rovnice" r:id="rId3" imgW="558558" imgH="393529" progId="Equation.3">
                  <p:embed/>
                </p:oleObj>
              </mc:Choice>
              <mc:Fallback>
                <p:oleObj name="Rovnice" r:id="rId3" imgW="558558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2060848"/>
                        <a:ext cx="838200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7166319"/>
              </p:ext>
            </p:extLst>
          </p:nvPr>
        </p:nvGraphicFramePr>
        <p:xfrm>
          <a:off x="3779912" y="3501008"/>
          <a:ext cx="1354138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Rovnice" r:id="rId5" imgW="901309" imgH="418918" progId="Equation.3">
                  <p:embed/>
                </p:oleObj>
              </mc:Choice>
              <mc:Fallback>
                <p:oleObj name="Rovnice" r:id="rId5" imgW="901309" imgH="4189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3501008"/>
                        <a:ext cx="1354138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362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cs-CZ" dirty="0"/>
              <a:t>Vlastní externí zdroje financování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Základní kapitál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lnSpc>
                <a:spcPct val="80000"/>
              </a:lnSpc>
              <a:defRPr/>
            </a:pPr>
            <a:r>
              <a:rPr lang="cs-CZ" dirty="0"/>
              <a:t>Představuje kapitálový vklad vlastníků obchodních </a:t>
            </a:r>
            <a:r>
              <a:rPr lang="cs-CZ" dirty="0" smtClean="0"/>
              <a:t>společností</a:t>
            </a:r>
            <a:endParaRPr lang="cs-CZ" dirty="0"/>
          </a:p>
          <a:p>
            <a:pPr>
              <a:lnSpc>
                <a:spcPct val="80000"/>
              </a:lnSpc>
              <a:defRPr/>
            </a:pPr>
            <a:endParaRPr lang="cs-CZ" dirty="0"/>
          </a:p>
          <a:p>
            <a:pPr>
              <a:lnSpc>
                <a:spcPct val="80000"/>
              </a:lnSpc>
              <a:defRPr/>
            </a:pPr>
            <a:r>
              <a:rPr lang="cs-CZ" dirty="0"/>
              <a:t>Jeho minimální výše je dána </a:t>
            </a:r>
            <a:r>
              <a:rPr lang="cs-CZ" dirty="0" smtClean="0"/>
              <a:t>zákonem o obchodních korporacích</a:t>
            </a:r>
            <a:endParaRPr lang="cs-CZ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cs-CZ" dirty="0"/>
          </a:p>
          <a:p>
            <a:pPr>
              <a:lnSpc>
                <a:spcPct val="80000"/>
              </a:lnSpc>
              <a:defRPr/>
            </a:pPr>
            <a:r>
              <a:rPr lang="cs-CZ" dirty="0"/>
              <a:t>U všech je možné navyšovat základní kapitál a tím zvyšovat zdroj krytí majetku</a:t>
            </a:r>
          </a:p>
          <a:p>
            <a:pPr>
              <a:lnSpc>
                <a:spcPct val="80000"/>
              </a:lnSpc>
              <a:buNone/>
              <a:defRPr/>
            </a:pPr>
            <a:endParaRPr lang="cs-CZ" dirty="0"/>
          </a:p>
          <a:p>
            <a:pPr>
              <a:lnSpc>
                <a:spcPct val="80000"/>
              </a:lnSpc>
              <a:defRPr/>
            </a:pPr>
            <a:r>
              <a:rPr lang="cs-CZ" dirty="0"/>
              <a:t>U těchto obchodních společností je možné navyšovat externí zdroje pomocí např. vkladů vlastníků nad rámec základního kapitálu, které se stávají součástí tzv. kapitálových fondů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9942A-FD7A-410B-9471-77E01F308C50}" type="datetime1">
              <a:rPr lang="cs-CZ" smtClean="0"/>
              <a:t>12.11.2015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investic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ECF0-59B3-4090-AA2A-1BB5BEF649E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17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Návratné cizí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cs-CZ" sz="2400" dirty="0" smtClean="0"/>
              <a:t>Bankovní úvěry</a:t>
            </a:r>
          </a:p>
          <a:p>
            <a:pPr>
              <a:lnSpc>
                <a:spcPct val="90000"/>
              </a:lnSpc>
              <a:defRPr/>
            </a:pPr>
            <a:endParaRPr lang="cs-CZ" sz="2400" dirty="0"/>
          </a:p>
          <a:p>
            <a:pPr>
              <a:lnSpc>
                <a:spcPct val="90000"/>
              </a:lnSpc>
              <a:defRPr/>
            </a:pPr>
            <a:r>
              <a:rPr lang="cs-CZ" sz="2400" dirty="0" smtClean="0"/>
              <a:t>Při </a:t>
            </a:r>
            <a:r>
              <a:rPr lang="cs-CZ" sz="2400" dirty="0"/>
              <a:t>výběru je nutno </a:t>
            </a:r>
            <a:r>
              <a:rPr lang="cs-CZ" sz="2400" dirty="0" smtClean="0"/>
              <a:t>zvážit</a:t>
            </a:r>
            <a:endParaRPr lang="cs-CZ" sz="2400" dirty="0"/>
          </a:p>
          <a:p>
            <a:pPr lvl="1">
              <a:lnSpc>
                <a:spcPct val="90000"/>
              </a:lnSpc>
              <a:defRPr/>
            </a:pPr>
            <a:r>
              <a:rPr lang="cs-CZ" sz="2400" dirty="0"/>
              <a:t> výši úrokové </a:t>
            </a:r>
            <a:r>
              <a:rPr lang="cs-CZ" sz="2400" dirty="0" smtClean="0"/>
              <a:t>sazby + další poplatky</a:t>
            </a:r>
            <a:endParaRPr lang="cs-CZ" sz="2400" dirty="0"/>
          </a:p>
          <a:p>
            <a:pPr lvl="1">
              <a:lnSpc>
                <a:spcPct val="90000"/>
              </a:lnSpc>
              <a:defRPr/>
            </a:pPr>
            <a:r>
              <a:rPr lang="cs-CZ" sz="2400" dirty="0"/>
              <a:t> ručení</a:t>
            </a:r>
          </a:p>
          <a:p>
            <a:pPr lvl="1">
              <a:lnSpc>
                <a:spcPct val="90000"/>
              </a:lnSpc>
              <a:defRPr/>
            </a:pPr>
            <a:r>
              <a:rPr lang="cs-CZ" sz="2400" dirty="0"/>
              <a:t> způsob poskytování </a:t>
            </a:r>
          </a:p>
          <a:p>
            <a:pPr lvl="1">
              <a:lnSpc>
                <a:spcPct val="90000"/>
              </a:lnSpc>
              <a:defRPr/>
            </a:pPr>
            <a:r>
              <a:rPr lang="cs-CZ" sz="2400" dirty="0"/>
              <a:t> způsob </a:t>
            </a:r>
            <a:r>
              <a:rPr lang="cs-CZ" sz="2400" dirty="0" smtClean="0"/>
              <a:t>splácení</a:t>
            </a:r>
          </a:p>
          <a:p>
            <a:pPr lvl="1">
              <a:lnSpc>
                <a:spcPct val="90000"/>
              </a:lnSpc>
              <a:defRPr/>
            </a:pPr>
            <a:r>
              <a:rPr lang="cs-CZ" sz="2400" dirty="0" smtClean="0"/>
              <a:t> dobu fixace úrokové sazby</a:t>
            </a:r>
          </a:p>
          <a:p>
            <a:pPr lvl="1">
              <a:lnSpc>
                <a:spcPct val="90000"/>
              </a:lnSpc>
              <a:defRPr/>
            </a:pPr>
            <a:r>
              <a:rPr lang="cs-CZ" sz="2400" dirty="0" smtClean="0"/>
              <a:t> účelovost poskytnutého úvěru</a:t>
            </a:r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CF329-0A0E-49A8-B7DF-186B5E726A1D}" type="datetime1">
              <a:rPr lang="cs-CZ" smtClean="0"/>
              <a:t>12.11.2015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investic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ECF0-59B3-4090-AA2A-1BB5BEF649E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626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cs-CZ" dirty="0"/>
              <a:t>Splátkový kalendář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80728"/>
          </a:xfrm>
        </p:spPr>
        <p:txBody>
          <a:bodyPr/>
          <a:lstStyle/>
          <a:p>
            <a:r>
              <a:rPr lang="cs-CZ" dirty="0" smtClean="0"/>
              <a:t>konstantní úmor</a:t>
            </a:r>
          </a:p>
          <a:p>
            <a:r>
              <a:rPr lang="cs-CZ" dirty="0" smtClean="0"/>
              <a:t>konstantní anuita</a:t>
            </a:r>
          </a:p>
          <a:p>
            <a:r>
              <a:rPr lang="cs-CZ" dirty="0" smtClean="0"/>
              <a:t>individuální splátkový kalendář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996952"/>
            <a:ext cx="7380820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581128"/>
            <a:ext cx="7380820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5868981" y="1772816"/>
                <a:ext cx="2339423" cy="669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𝐴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1+</m:t>
                                  </m:r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</m:num>
                        <m:den>
                          <m:sSup>
                            <m:sSup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1+</m:t>
                                  </m:r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  <m:r>
                            <a:rPr lang="cs-CZ" b="0" i="1" smtClean="0">
                              <a:latin typeface="Cambria Math"/>
                            </a:rPr>
                            <m:t>−1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𝐷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981" y="1772816"/>
                <a:ext cx="2339423" cy="66909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AD2F-719D-4CB3-AB92-C125C5158C7C}" type="datetime1">
              <a:rPr lang="cs-CZ" smtClean="0"/>
              <a:t>12.11.2015</a:t>
            </a:fld>
            <a:endParaRPr lang="cs-CZ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investic</a:t>
            </a:r>
            <a:endParaRPr lang="cs-CZ" dirty="0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ECF0-59B3-4090-AA2A-1BB5BEF649E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606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cs-CZ" dirty="0"/>
              <a:t>Nenávratné cizí zdroje – dotace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Národní zdroje</a:t>
            </a:r>
          </a:p>
          <a:p>
            <a:r>
              <a:rPr lang="cs-CZ" dirty="0" smtClean="0"/>
              <a:t>dotační programy jednotlivých ministerstev (MPO, MŽP, MŠMT)</a:t>
            </a:r>
          </a:p>
          <a:p>
            <a:r>
              <a:rPr lang="cs-CZ" dirty="0" smtClean="0"/>
              <a:t>státní fondy (SFDI, SFŽP, SFRB)</a:t>
            </a:r>
          </a:p>
          <a:p>
            <a:r>
              <a:rPr lang="cs-CZ" dirty="0" smtClean="0"/>
              <a:t>GAČR, TAČR</a:t>
            </a:r>
          </a:p>
          <a:p>
            <a:r>
              <a:rPr lang="cs-CZ" dirty="0" smtClean="0"/>
              <a:t>dotace nižších územně samosprávních celků</a:t>
            </a:r>
          </a:p>
          <a:p>
            <a:r>
              <a:rPr lang="cs-CZ" dirty="0" smtClean="0"/>
              <a:t>další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Nadnárodní zdroje</a:t>
            </a:r>
          </a:p>
          <a:p>
            <a:r>
              <a:rPr lang="cs-CZ" dirty="0" smtClean="0"/>
              <a:t>Strukturální fondy EU + Fond soudržnosti</a:t>
            </a:r>
          </a:p>
          <a:p>
            <a:r>
              <a:rPr lang="cs-CZ" dirty="0" smtClean="0"/>
              <a:t>Norský fond</a:t>
            </a:r>
          </a:p>
          <a:p>
            <a:r>
              <a:rPr lang="cs-CZ" dirty="0" smtClean="0"/>
              <a:t>Fond Evropského hospodářského prostoru (Island, Lichtenštejnsko, Norsko)</a:t>
            </a:r>
          </a:p>
          <a:p>
            <a:r>
              <a:rPr lang="cs-CZ" dirty="0"/>
              <a:t>d</a:t>
            </a:r>
            <a:r>
              <a:rPr lang="cs-CZ" dirty="0" smtClean="0"/>
              <a:t>alší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11B1D-62AB-4FB3-BF5F-071DBD4CE1DC}" type="datetime1">
              <a:rPr lang="cs-CZ" smtClean="0"/>
              <a:t>12.11.2015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investic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ECF0-59B3-4090-AA2A-1BB5BEF649E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79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332656"/>
            <a:ext cx="8077200" cy="1431925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dirty="0"/>
              <a:t>Evropské strukturální fondy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2203450"/>
            <a:ext cx="7543800" cy="389255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smtClean="0">
                <a:effectLst/>
                <a:latin typeface="Arial Narrow" pitchFamily="34" charset="0"/>
              </a:rPr>
              <a:t>Pro ČR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400" dirty="0" smtClean="0">
              <a:effectLst/>
              <a:latin typeface="Arial Narrow" pitchFamily="34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smtClean="0">
                <a:effectLst/>
                <a:latin typeface="Arial Narrow" pitchFamily="34" charset="0"/>
              </a:rPr>
              <a:t>ERDF – </a:t>
            </a:r>
            <a:r>
              <a:rPr lang="en-US" altLang="cs-CZ" sz="2400" dirty="0" smtClean="0">
                <a:effectLst/>
                <a:latin typeface="Arial Narrow" pitchFamily="34" charset="0"/>
              </a:rPr>
              <a:t>European Regional Development fund</a:t>
            </a:r>
            <a:r>
              <a:rPr lang="cs-CZ" altLang="cs-CZ" sz="2400" dirty="0" smtClean="0">
                <a:effectLst/>
                <a:latin typeface="Arial Narrow" pitchFamily="34" charset="0"/>
              </a:rPr>
              <a:t> (Evropský fond regionálního rozvoje)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400" dirty="0" smtClean="0">
              <a:effectLst/>
              <a:latin typeface="Arial Narrow" pitchFamily="34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smtClean="0">
                <a:effectLst/>
                <a:latin typeface="Arial Narrow" pitchFamily="34" charset="0"/>
              </a:rPr>
              <a:t>ESF –  </a:t>
            </a:r>
            <a:r>
              <a:rPr lang="en-US" altLang="cs-CZ" sz="2400" dirty="0" smtClean="0">
                <a:effectLst/>
                <a:latin typeface="Arial Narrow" pitchFamily="34" charset="0"/>
              </a:rPr>
              <a:t>European Social Fund</a:t>
            </a:r>
            <a:r>
              <a:rPr lang="cs-CZ" altLang="cs-CZ" sz="2400" dirty="0" smtClean="0">
                <a:effectLst/>
                <a:latin typeface="Arial Narrow" pitchFamily="34" charset="0"/>
              </a:rPr>
              <a:t> (Evropský sociální fond)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400" dirty="0" smtClean="0">
              <a:effectLst/>
              <a:latin typeface="Arial Narrow" pitchFamily="34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smtClean="0">
                <a:effectLst/>
                <a:latin typeface="Arial Narrow" pitchFamily="34" charset="0"/>
              </a:rPr>
              <a:t>FS - Fond soudržnosti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altLang="cs-CZ" sz="2400" dirty="0" smtClean="0">
                <a:effectLst/>
                <a:latin typeface="Arial Narrow" pitchFamily="34" charset="0"/>
              </a:rPr>
              <a:t>				</a:t>
            </a:r>
            <a:endParaRPr lang="en-US" altLang="cs-CZ" sz="2400" dirty="0" smtClean="0">
              <a:effectLst/>
              <a:latin typeface="Arial Narrow" pitchFamily="34" charset="0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ACEF5-D1F9-4A1A-A456-8C20212C9753}" type="datetime1">
              <a:rPr lang="cs-CZ" smtClean="0"/>
              <a:t>12.11.2015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investic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ECF0-59B3-4090-AA2A-1BB5BEF649EA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65854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332656"/>
            <a:ext cx="8077200" cy="1431925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dirty="0"/>
              <a:t>Evropské strukturální </a:t>
            </a:r>
            <a:r>
              <a:rPr lang="cs-CZ" dirty="0" smtClean="0"/>
              <a:t>fondy</a:t>
            </a:r>
            <a:endParaRPr lang="cs-CZ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916832"/>
            <a:ext cx="7543800" cy="3892550"/>
          </a:xfrm>
        </p:spPr>
        <p:txBody>
          <a:bodyPr>
            <a:normAutofit fontScale="92500"/>
          </a:bodyPr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smtClean="0">
                <a:solidFill>
                  <a:srgbClr val="FF0000"/>
                </a:solidFill>
                <a:effectLst/>
                <a:latin typeface="Arial Narrow" pitchFamily="34" charset="0"/>
              </a:rPr>
              <a:t>Evropský fond</a:t>
            </a:r>
            <a:r>
              <a:rPr lang="cs-CZ" altLang="cs-CZ" sz="2400" dirty="0" smtClean="0">
                <a:effectLst/>
                <a:latin typeface="Arial Narrow" pitchFamily="34" charset="0"/>
              </a:rPr>
              <a:t> regionálního rozvoje byl založen v roce 1975 a je co do </a:t>
            </a:r>
            <a:r>
              <a:rPr lang="cs-CZ" altLang="cs-CZ" sz="2400" dirty="0" smtClean="0">
                <a:effectLst/>
                <a:latin typeface="Arial Narrow" pitchFamily="34" charset="0"/>
              </a:rPr>
              <a:t>objemu </a:t>
            </a:r>
            <a:r>
              <a:rPr lang="cs-CZ" altLang="cs-CZ" sz="2400" dirty="0" smtClean="0">
                <a:effectLst/>
                <a:latin typeface="Arial Narrow" pitchFamily="34" charset="0"/>
              </a:rPr>
              <a:t>poskytovaných prostředků největší. Z tohoto fondu jsou financovány zejména investice směřující do infrastruktury, vytváření pracovních míst a podpory malého a středního podnikání.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400" dirty="0" smtClean="0">
              <a:effectLst/>
              <a:latin typeface="Arial Narrow" pitchFamily="34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smtClean="0">
                <a:solidFill>
                  <a:srgbClr val="FF0000"/>
                </a:solidFill>
                <a:effectLst/>
                <a:latin typeface="Arial Narrow" pitchFamily="34" charset="0"/>
              </a:rPr>
              <a:t>Evropský sociální fond</a:t>
            </a:r>
            <a:r>
              <a:rPr lang="cs-CZ" altLang="cs-CZ" sz="2400" dirty="0" smtClean="0">
                <a:effectLst/>
                <a:latin typeface="Arial Narrow" pitchFamily="34" charset="0"/>
              </a:rPr>
              <a:t> vznikl v roce 1960. Podporuje aktivity v oblastech zaměstnanosti a rozvoje lidských zdrojů.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400" dirty="0" smtClean="0">
              <a:effectLst/>
              <a:latin typeface="Arial Narrow" pitchFamily="34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smtClean="0">
                <a:solidFill>
                  <a:srgbClr val="FF0000"/>
                </a:solidFill>
                <a:effectLst/>
                <a:latin typeface="Arial Narrow" pitchFamily="34" charset="0"/>
              </a:rPr>
              <a:t>Kohezní fond</a:t>
            </a:r>
            <a:r>
              <a:rPr lang="cs-CZ" altLang="cs-CZ" sz="2400" dirty="0" smtClean="0">
                <a:effectLst/>
                <a:latin typeface="Arial Narrow" pitchFamily="34" charset="0"/>
              </a:rPr>
              <a:t> byl založen v roce 1993 a nepatří mezi strukturální fondy. Finanční prostředky z tohoto fondu jsou poskytovány na velké investiční projekty v sektorech životního prostředí a infrastruktury. Zde je jedná zejména o rozšíření, modernizaci a budování transevropských dopravních sítí. 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8984E-E337-4BF9-B788-C1C723FA6B43}" type="datetime1">
              <a:rPr lang="cs-CZ" smtClean="0"/>
              <a:t>12.11.2015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investic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ECF0-59B3-4090-AA2A-1BB5BEF649EA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50559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latin typeface="Arial Narrow" pitchFamily="34" charset="0"/>
              </a:rPr>
              <a:t>Plánovací období 2014 – 2020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800" dirty="0" smtClean="0">
                <a:effectLst/>
                <a:latin typeface="Arial Narrow" pitchFamily="34" charset="0"/>
              </a:rPr>
              <a:t>Česká republika se bude v tomto období zaměřovat na následujících 5 priorit: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800" dirty="0" smtClean="0">
                <a:effectLst/>
                <a:latin typeface="Arial Narrow" pitchFamily="34" charset="0"/>
              </a:rPr>
              <a:t>•	Zvýšení konkurenceschopnosti ekonomiky, konkrétně podporu vzdělávání, vědy a výzkumu, podnikání.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800" dirty="0" smtClean="0">
                <a:effectLst/>
                <a:latin typeface="Arial Narrow" pitchFamily="34" charset="0"/>
              </a:rPr>
              <a:t>•	Rozvoj páteřní infrastruktury.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800" dirty="0" smtClean="0">
                <a:effectLst/>
                <a:latin typeface="Arial Narrow" pitchFamily="34" charset="0"/>
              </a:rPr>
              <a:t>•	Zvyšování efektivity a kvality veřejné správy.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800" dirty="0" smtClean="0">
                <a:effectLst/>
                <a:latin typeface="Arial Narrow" pitchFamily="34" charset="0"/>
              </a:rPr>
              <a:t>•	Podporu sociálního začleňování, boje s chudobou a systému péče o zdraví.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800" dirty="0" smtClean="0">
                <a:effectLst/>
                <a:latin typeface="Arial Narrow" pitchFamily="34" charset="0"/>
              </a:rPr>
              <a:t>•	Integrovaný rozvoj území. Podpora regionálního rozvoje, odstranění </a:t>
            </a:r>
            <a:r>
              <a:rPr lang="cs-CZ" altLang="cs-CZ" sz="1800" dirty="0" smtClean="0">
                <a:effectLst/>
                <a:latin typeface="Arial Narrow" pitchFamily="34" charset="0"/>
              </a:rPr>
              <a:t>regionálních </a:t>
            </a:r>
            <a:r>
              <a:rPr lang="cs-CZ" altLang="cs-CZ" sz="1800" dirty="0" smtClean="0">
                <a:effectLst/>
                <a:latin typeface="Arial Narrow" pitchFamily="34" charset="0"/>
              </a:rPr>
              <a:t>disparit, zlepšení kvality životního prostředí.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1800" dirty="0" smtClean="0">
              <a:effectLst/>
              <a:latin typeface="Arial Narrow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800" dirty="0" smtClean="0">
                <a:effectLst/>
                <a:latin typeface="Arial Narrow" pitchFamily="34" charset="0"/>
              </a:rPr>
              <a:t>Výše maximální finanční podpory, kterou bude moci ČR čerpat, </a:t>
            </a:r>
            <a:r>
              <a:rPr lang="cs-CZ" altLang="cs-CZ" sz="1800" dirty="0" smtClean="0">
                <a:effectLst/>
                <a:latin typeface="Arial Narrow" pitchFamily="34" charset="0"/>
              </a:rPr>
              <a:t>se blíží hodnotě</a:t>
            </a:r>
            <a:r>
              <a:rPr lang="cs-CZ" altLang="cs-CZ" sz="1800" b="1" dirty="0" smtClean="0">
                <a:effectLst/>
                <a:latin typeface="Arial Narrow" pitchFamily="34" charset="0"/>
              </a:rPr>
              <a:t> 24 </a:t>
            </a:r>
            <a:r>
              <a:rPr lang="cs-CZ" altLang="cs-CZ" sz="1800" b="1" dirty="0" smtClean="0">
                <a:effectLst/>
                <a:latin typeface="Arial Narrow" pitchFamily="34" charset="0"/>
              </a:rPr>
              <a:t>mld. EUR, </a:t>
            </a:r>
            <a:endParaRPr lang="cs-CZ" altLang="cs-CZ" sz="1800" b="1" dirty="0" smtClean="0">
              <a:effectLst/>
              <a:latin typeface="Arial Narrow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800" b="1" dirty="0" smtClean="0">
                <a:effectLst/>
                <a:latin typeface="Arial Narrow" pitchFamily="34" charset="0"/>
              </a:rPr>
              <a:t>tj</a:t>
            </a:r>
            <a:r>
              <a:rPr lang="cs-CZ" altLang="cs-CZ" sz="1800" b="1" dirty="0" smtClean="0">
                <a:effectLst/>
                <a:latin typeface="Arial Narrow" pitchFamily="34" charset="0"/>
              </a:rPr>
              <a:t>. cca </a:t>
            </a:r>
            <a:r>
              <a:rPr lang="cs-CZ" altLang="cs-CZ" sz="1800" b="1" dirty="0" smtClean="0">
                <a:effectLst/>
                <a:latin typeface="Arial Narrow" pitchFamily="34" charset="0"/>
              </a:rPr>
              <a:t>636 </a:t>
            </a:r>
            <a:r>
              <a:rPr lang="cs-CZ" altLang="cs-CZ" sz="1800" b="1" dirty="0" smtClean="0">
                <a:effectLst/>
                <a:latin typeface="Arial Narrow" pitchFamily="34" charset="0"/>
              </a:rPr>
              <a:t>mld. Kč</a:t>
            </a:r>
            <a:r>
              <a:rPr lang="cs-CZ" altLang="cs-CZ" sz="1800" dirty="0" smtClean="0">
                <a:effectLst/>
                <a:latin typeface="Arial Narrow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1800" dirty="0" smtClean="0">
              <a:effectLst/>
              <a:latin typeface="Arial Narrow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800" dirty="0" smtClean="0">
                <a:effectLst/>
                <a:latin typeface="Arial Narrow" pitchFamily="34" charset="0"/>
              </a:rPr>
              <a:t>Pro programové období 2014 – 2020 má Česká republika schváleny 2 cíle: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800" dirty="0" smtClean="0">
                <a:effectLst/>
                <a:latin typeface="Arial Narrow" pitchFamily="34" charset="0"/>
              </a:rPr>
              <a:t>Cíl 1: Investice pro růst a zaměstnanost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800" dirty="0" smtClean="0">
                <a:effectLst/>
                <a:latin typeface="Arial Narrow" pitchFamily="34" charset="0"/>
              </a:rPr>
              <a:t>Cíl 2: Evropská územní spolupráce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000" dirty="0" smtClean="0">
              <a:effectLst/>
              <a:latin typeface="Arial Narrow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000" dirty="0" smtClean="0">
              <a:effectLst/>
              <a:latin typeface="Arial Narrow" pitchFamily="34" charset="0"/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A2ECA-50B0-4AED-B4C4-F981FAFD991E}" type="datetime1">
              <a:rPr lang="cs-CZ" smtClean="0"/>
              <a:t>12.11.2015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investic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ECF0-59B3-4090-AA2A-1BB5BEF649EA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132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latin typeface="Arial Narrow" pitchFamily="34" charset="0"/>
              </a:rPr>
              <a:t>Plánovací období 2014 – 2020 (cíl 1)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589290"/>
              </p:ext>
            </p:extLst>
          </p:nvPr>
        </p:nvGraphicFramePr>
        <p:xfrm>
          <a:off x="2411760" y="1700808"/>
          <a:ext cx="4530726" cy="47809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6177"/>
                <a:gridCol w="1408218"/>
                <a:gridCol w="1426331"/>
              </a:tblGrid>
              <a:tr h="403709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Název OP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2532" marR="6253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Hlavní evropský finanční zdroj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2532" marR="6253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Řídící orgán ČR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2532" marR="62532" marT="0" marB="0" anchor="ctr"/>
                </a:tc>
              </a:tr>
              <a:tr h="502979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OP Podnikání a inovace pro konkurenceschopnost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2532" marR="6253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000">
                          <a:effectLst/>
                        </a:rPr>
                        <a:t>Evropský fond regionálního rozvoje</a:t>
                      </a:r>
                      <a:endParaRPr lang="cs-CZ" sz="11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2532" marR="6253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000">
                          <a:effectLst/>
                        </a:rPr>
                        <a:t>Ministerstvo průmyslu a obchodu (MPO)</a:t>
                      </a:r>
                      <a:endParaRPr lang="cs-CZ" sz="11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2532" marR="62532" marT="0" marB="0" anchor="ctr"/>
                </a:tc>
              </a:tr>
              <a:tr h="458734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OP Výzkum, vývoj a vzdělávání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2532" marR="6253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000">
                          <a:effectLst/>
                        </a:rPr>
                        <a:t>Evropský fond regionálního rozvoje, Evropský sociální fond</a:t>
                      </a:r>
                      <a:endParaRPr lang="cs-CZ" sz="11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2532" marR="6253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000">
                          <a:effectLst/>
                        </a:rPr>
                        <a:t>Ministerstvo školství, tělovýchovy a mládeže (MŠMT)</a:t>
                      </a:r>
                      <a:endParaRPr lang="cs-CZ" sz="11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2532" marR="62532" marT="0" marB="0" anchor="ctr"/>
                </a:tc>
              </a:tr>
              <a:tr h="458734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OP Doprava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2532" marR="6253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000">
                          <a:effectLst/>
                        </a:rPr>
                        <a:t>Evropský fond regionálního rozvoje, Fond soudržnosti</a:t>
                      </a:r>
                      <a:endParaRPr lang="cs-CZ" sz="11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2532" marR="6253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000">
                          <a:effectLst/>
                        </a:rPr>
                        <a:t>Ministerstvo dopravy (MD)</a:t>
                      </a:r>
                      <a:endParaRPr lang="cs-CZ" sz="11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2532" marR="62532" marT="0" marB="0" anchor="ctr"/>
                </a:tc>
              </a:tr>
              <a:tr h="458734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OP Životní prostředí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2532" marR="6253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000">
                          <a:effectLst/>
                        </a:rPr>
                        <a:t>Evropský fond regionálního rozvoje, Fond soudržnosti</a:t>
                      </a:r>
                      <a:endParaRPr lang="cs-CZ" sz="11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2532" marR="6253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000">
                          <a:effectLst/>
                        </a:rPr>
                        <a:t>Ministerstvo životního prostředí (MŽP)</a:t>
                      </a:r>
                      <a:endParaRPr lang="cs-CZ" sz="11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2532" marR="62532" marT="0" marB="0" anchor="ctr"/>
                </a:tc>
              </a:tr>
              <a:tr h="502979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OP Zaměstnanost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2532" marR="6253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Evropský sociální fond</a:t>
                      </a:r>
                      <a:endParaRPr lang="cs-CZ" sz="11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2532" marR="6253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Ministerstvo práce a sociálních věcí (MPSV)</a:t>
                      </a:r>
                      <a:endParaRPr lang="cs-CZ" sz="11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2532" marR="62532" marT="0" marB="0" anchor="ctr"/>
                </a:tc>
              </a:tr>
              <a:tr h="335319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Integrovaný operační program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2532" marR="6253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Evropský fond regionálního rozvoje</a:t>
                      </a:r>
                      <a:endParaRPr lang="cs-CZ" sz="11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2532" marR="6253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100" dirty="0">
                          <a:effectLst/>
                        </a:rPr>
                        <a:t>Ministerstvo pro místní rozvoj (MMR)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2532" marR="62532" marT="0" marB="0" anchor="ctr"/>
                </a:tc>
              </a:tr>
              <a:tr h="670638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OP Praha – pól růstu ČR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2532" marR="6253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100" dirty="0">
                          <a:effectLst/>
                        </a:rPr>
                        <a:t>Evropský fond regionálního rozvoje, Fond soudržnosti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2532" marR="6253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Hlavní město Praha</a:t>
                      </a:r>
                      <a:endParaRPr lang="cs-CZ" sz="11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2532" marR="62532" marT="0" marB="0" anchor="ctr"/>
                </a:tc>
              </a:tr>
              <a:tr h="670638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OP Technická pomoc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2532" marR="6253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Evropský fond regionálního rozvoje nebo kombinace všech fondů</a:t>
                      </a:r>
                      <a:endParaRPr lang="cs-CZ" sz="11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2532" marR="6253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100" dirty="0">
                          <a:effectLst/>
                        </a:rPr>
                        <a:t>Ministerstvo pro místní rozvoj (MMR)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2532" marR="62532" marT="0" marB="0" anchor="ctr"/>
                </a:tc>
              </a:tr>
            </a:tbl>
          </a:graphicData>
        </a:graphic>
      </p:graphicFrame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712A-991D-41B4-A81B-F516E45EE5ED}" type="datetime1">
              <a:rPr lang="cs-CZ" smtClean="0"/>
              <a:t>12.11.2015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investic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ECF0-59B3-4090-AA2A-1BB5BEF649EA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61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latin typeface="Arial Narrow" pitchFamily="34" charset="0"/>
              </a:rPr>
              <a:t>Plánovací období 2014 – 2020 (cíl 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400" dirty="0" smtClean="0"/>
              <a:t>OP Česká republika – Polsko</a:t>
            </a:r>
          </a:p>
          <a:p>
            <a:pPr>
              <a:defRPr/>
            </a:pPr>
            <a:r>
              <a:rPr lang="cs-CZ" sz="2400" dirty="0" smtClean="0"/>
              <a:t>OP Svobodný stát Sasko – Česká republika</a:t>
            </a:r>
          </a:p>
          <a:p>
            <a:pPr>
              <a:defRPr/>
            </a:pPr>
            <a:r>
              <a:rPr lang="cs-CZ" sz="2400" dirty="0" smtClean="0"/>
              <a:t>OP Svobodný stát Bavorsko – Česká republika</a:t>
            </a:r>
          </a:p>
          <a:p>
            <a:pPr>
              <a:defRPr/>
            </a:pPr>
            <a:r>
              <a:rPr lang="cs-CZ" sz="2400" dirty="0" smtClean="0"/>
              <a:t>OP Rakousko – Česká republika</a:t>
            </a:r>
          </a:p>
          <a:p>
            <a:pPr>
              <a:defRPr/>
            </a:pPr>
            <a:r>
              <a:rPr lang="cs-CZ" sz="2400" dirty="0" smtClean="0"/>
              <a:t>OP Slovensko – Česká republika</a:t>
            </a:r>
          </a:p>
          <a:p>
            <a:pPr>
              <a:defRPr/>
            </a:pPr>
            <a:r>
              <a:rPr lang="cs-CZ" sz="2400" dirty="0" smtClean="0"/>
              <a:t>OP Nadnárodní spolupráce</a:t>
            </a:r>
          </a:p>
          <a:p>
            <a:pPr>
              <a:defRPr/>
            </a:pPr>
            <a:r>
              <a:rPr lang="cs-CZ" sz="2400" dirty="0" smtClean="0"/>
              <a:t>OP Meziregionální spolupráce</a:t>
            </a:r>
          </a:p>
          <a:p>
            <a:pPr>
              <a:defRPr/>
            </a:pP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2A0FA-8E71-4B4C-8A5C-B5AA92BBD0C9}" type="datetime1">
              <a:rPr lang="cs-CZ" smtClean="0"/>
              <a:t>12.11.2015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investic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ECF0-59B3-4090-AA2A-1BB5BEF649EA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07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Náplň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Vlastní interní zdroje financování</a:t>
            </a:r>
          </a:p>
          <a:p>
            <a:r>
              <a:rPr lang="cs-CZ" sz="2400" dirty="0" smtClean="0"/>
              <a:t>Vlastní externí zdroje financování</a:t>
            </a:r>
          </a:p>
          <a:p>
            <a:r>
              <a:rPr lang="cs-CZ" sz="2400" dirty="0" smtClean="0"/>
              <a:t>Návratné cizí zdroje</a:t>
            </a:r>
          </a:p>
          <a:p>
            <a:r>
              <a:rPr lang="cs-CZ" sz="2400" dirty="0" smtClean="0"/>
              <a:t>Nenávratné cizí zdroje</a:t>
            </a:r>
          </a:p>
          <a:p>
            <a:r>
              <a:rPr lang="cs-CZ" sz="2400" dirty="0" smtClean="0"/>
              <a:t>Náklady spojené se způsobem financování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08484-DB24-4754-898A-5C133A9CA2BC}" type="datetime1">
              <a:rPr lang="cs-CZ" smtClean="0"/>
              <a:t>12.11.2015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investic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ECF0-59B3-4090-AA2A-1BB5BEF649E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692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200000"/>
              </a:lnSpc>
            </a:pPr>
            <a:r>
              <a:rPr lang="cs-CZ" sz="3600">
                <a:latin typeface="Arial Narrow" pitchFamily="34" charset="0"/>
              </a:rPr>
              <a:t>Veřejná podpora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dirty="0" smtClean="0">
                <a:latin typeface="Arial Narrow" pitchFamily="34" charset="0"/>
              </a:rPr>
              <a:t>-  	každá podpora poskytnutá v jakékoli formě státem nebo ze státních prostředků, která narušuje nebo může narušit hospodářskou soutěž tím, že zvýhodňuje určité podniky nebo určitá odvětví výroby a pokud ovlivňuje obchod mezi členskými státy.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dirty="0" smtClean="0">
                <a:latin typeface="Arial Narrow" pitchFamily="34" charset="0"/>
              </a:rPr>
              <a:t>Za státní prostředky se na základě judikatury ES považují i ostatní </a:t>
            </a:r>
            <a:r>
              <a:rPr lang="cs-CZ" sz="2400" dirty="0" smtClean="0">
                <a:latin typeface="Arial Narrow" pitchFamily="34" charset="0"/>
              </a:rPr>
              <a:t>veřejné zdroje.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dirty="0">
              <a:latin typeface="Arial Narrow" pitchFamily="34" charset="0"/>
            </a:endParaRPr>
          </a:p>
          <a:p>
            <a:pPr>
              <a:lnSpc>
                <a:spcPct val="80000"/>
              </a:lnSpc>
              <a:buNone/>
              <a:defRPr/>
            </a:pPr>
            <a:r>
              <a:rPr lang="cs-CZ" dirty="0" smtClean="0">
                <a:latin typeface="Arial Narrow" pitchFamily="34" charset="0"/>
              </a:rPr>
              <a:t>Vybrané výjimky </a:t>
            </a:r>
            <a:r>
              <a:rPr lang="cs-CZ" dirty="0">
                <a:latin typeface="Arial Narrow" pitchFamily="34" charset="0"/>
              </a:rPr>
              <a:t>ze zákazu veřejné podpory: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cs-CZ" dirty="0">
                <a:latin typeface="Arial Narrow" pitchFamily="34" charset="0"/>
              </a:rPr>
              <a:t>a)	de </a:t>
            </a:r>
            <a:r>
              <a:rPr lang="cs-CZ" dirty="0" err="1">
                <a:latin typeface="Arial Narrow" pitchFamily="34" charset="0"/>
              </a:rPr>
              <a:t>minimis</a:t>
            </a:r>
            <a:r>
              <a:rPr lang="cs-CZ" dirty="0">
                <a:latin typeface="Arial Narrow" pitchFamily="34" charset="0"/>
              </a:rPr>
              <a:t>;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cs-CZ" dirty="0">
                <a:latin typeface="Arial Narrow" pitchFamily="34" charset="0"/>
              </a:rPr>
              <a:t>b)	ve prospěch malých a středních podniků;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cs-CZ" dirty="0">
                <a:latin typeface="Arial Narrow" pitchFamily="34" charset="0"/>
              </a:rPr>
              <a:t>c)	výzkumu a vývoje;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cs-CZ" dirty="0">
                <a:latin typeface="Arial Narrow" pitchFamily="34" charset="0"/>
              </a:rPr>
              <a:t>d)	ochrany životního prostředí;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cs-CZ" dirty="0">
                <a:latin typeface="Arial Narrow" pitchFamily="34" charset="0"/>
              </a:rPr>
              <a:t>e)	zaměstnanosti a vzdělávání;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cs-CZ" dirty="0">
                <a:latin typeface="Arial Narrow" pitchFamily="34" charset="0"/>
              </a:rPr>
              <a:t>f)	odpovídající regionální mapě intenzity veřejné podpory.</a:t>
            </a:r>
          </a:p>
          <a:p>
            <a:pPr>
              <a:lnSpc>
                <a:spcPct val="80000"/>
              </a:lnSpc>
              <a:buNone/>
              <a:defRPr/>
            </a:pPr>
            <a:endParaRPr lang="cs-CZ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7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latin typeface="Arial Narrow" pitchFamily="34" charset="0"/>
              </a:rPr>
              <a:t>Možní příjemci </a:t>
            </a:r>
            <a:r>
              <a:rPr lang="cs-CZ" dirty="0" smtClean="0">
                <a:latin typeface="Arial Narrow" pitchFamily="34" charset="0"/>
              </a:rPr>
              <a:t>dotací</a:t>
            </a:r>
            <a:endParaRPr lang="cs-CZ" dirty="0" smtClean="0"/>
          </a:p>
        </p:txBody>
      </p:sp>
      <p:sp>
        <p:nvSpPr>
          <p:cNvPr id="2048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000" b="1" dirty="0" smtClean="0">
                <a:latin typeface="Arial Narrow" pitchFamily="34" charset="0"/>
              </a:rPr>
              <a:t>Obce</a:t>
            </a:r>
            <a:r>
              <a:rPr lang="cs-CZ" sz="2000" dirty="0" smtClean="0">
                <a:latin typeface="Arial Narrow" pitchFamily="34" charset="0"/>
              </a:rPr>
              <a:t> (podle zákona č. 128/2000 Sb., o obcích);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000" b="1" dirty="0" smtClean="0">
                <a:latin typeface="Arial Narrow" pitchFamily="34" charset="0"/>
              </a:rPr>
              <a:t>Svazky obcí</a:t>
            </a:r>
            <a:r>
              <a:rPr lang="cs-CZ" sz="2000" dirty="0" smtClean="0">
                <a:latin typeface="Arial Narrow" pitchFamily="34" charset="0"/>
              </a:rPr>
              <a:t> (na základě § 49 zákona č. 128/2000 Sb., o obcích);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000" b="1" dirty="0" smtClean="0">
                <a:latin typeface="Arial Narrow" pitchFamily="34" charset="0"/>
              </a:rPr>
              <a:t>Organizace zřízené nebo zakládané obcemi</a:t>
            </a:r>
            <a:r>
              <a:rPr lang="cs-CZ" sz="2000" dirty="0" smtClean="0">
                <a:latin typeface="Arial Narrow" pitchFamily="34" charset="0"/>
              </a:rPr>
              <a:t> (na základě § 23 zákona č. 250/2000 Sb., o rozpočtových pravidlech územních rozpočtů);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000" b="1" dirty="0" smtClean="0">
                <a:latin typeface="Arial Narrow" pitchFamily="34" charset="0"/>
              </a:rPr>
              <a:t>Kraje </a:t>
            </a:r>
            <a:r>
              <a:rPr lang="cs-CZ" sz="2000" dirty="0" smtClean="0">
                <a:latin typeface="Arial Narrow" pitchFamily="34" charset="0"/>
              </a:rPr>
              <a:t>(na základě zákona č.129/2000 Sb., o krajích);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000" b="1" dirty="0" smtClean="0">
                <a:latin typeface="Arial Narrow" pitchFamily="34" charset="0"/>
              </a:rPr>
              <a:t>Organizace zřizované nebo zakládané kraji</a:t>
            </a:r>
            <a:r>
              <a:rPr lang="cs-CZ" sz="2000" dirty="0" smtClean="0">
                <a:latin typeface="Arial Narrow" pitchFamily="34" charset="0"/>
              </a:rPr>
              <a:t> (podle § 23 zákona č. 250/2000 Sb., o rozpočtových pravidlech územních rozpočtů);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000" b="1" dirty="0" smtClean="0">
                <a:latin typeface="Arial Narrow" pitchFamily="34" charset="0"/>
              </a:rPr>
              <a:t>Organizační složky státu a jimi zřízené příspěvkové organizace</a:t>
            </a:r>
            <a:r>
              <a:rPr lang="cs-CZ" sz="2000" dirty="0" smtClean="0">
                <a:latin typeface="Arial Narrow" pitchFamily="34" charset="0"/>
              </a:rPr>
              <a:t> (např. § 3 a § 54 zákona č. 219/2000 Sb., o majetku ČR a jejím vystupování v právních vztazích);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000" b="1" dirty="0" smtClean="0">
                <a:latin typeface="Arial Narrow" pitchFamily="34" charset="0"/>
              </a:rPr>
              <a:t>Podnikatelé</a:t>
            </a:r>
            <a:r>
              <a:rPr lang="cs-CZ" sz="2000" dirty="0" smtClean="0">
                <a:latin typeface="Arial Narrow" pitchFamily="34" charset="0"/>
              </a:rPr>
              <a:t>, kteří jsou v rámci OP považovány za podnikatelský subjekt pokud se jedná o: 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smtClean="0">
                <a:latin typeface="Arial Narrow" pitchFamily="34" charset="0"/>
              </a:rPr>
              <a:t>osobu zapsanou v obchodním rejstříku nebo;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smtClean="0">
                <a:latin typeface="Arial Narrow" pitchFamily="34" charset="0"/>
              </a:rPr>
              <a:t>osobu, která podniká na základě živnostenského oprávnění nebo;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smtClean="0">
                <a:latin typeface="Arial Narrow" pitchFamily="34" charset="0"/>
              </a:rPr>
              <a:t>osobu, která podniká na základě jiného než živnostenského oprávnění 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smtClean="0">
                <a:latin typeface="Arial Narrow" pitchFamily="34" charset="0"/>
              </a:rPr>
              <a:t>podle zvláštních předpisů. (</a:t>
            </a:r>
            <a:r>
              <a:rPr lang="cs-CZ" sz="1800" i="1" dirty="0" smtClean="0">
                <a:latin typeface="Arial Narrow" pitchFamily="34" charset="0"/>
              </a:rPr>
              <a:t>§ 2 odst.2 písm. c) zákona č.513/1991 Sb., Obchodní zákoník).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9E93-DD88-4469-951A-4583590EE178}" type="datetime1">
              <a:rPr lang="cs-CZ" smtClean="0"/>
              <a:t>12.11.2015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investic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ECF0-59B3-4090-AA2A-1BB5BEF649EA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400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latin typeface="Arial Narrow" pitchFamily="34" charset="0"/>
              </a:rPr>
              <a:t>Možní příjemci </a:t>
            </a:r>
            <a:r>
              <a:rPr lang="cs-CZ" dirty="0" smtClean="0">
                <a:latin typeface="Arial Narrow" pitchFamily="34" charset="0"/>
              </a:rPr>
              <a:t>dotací</a:t>
            </a:r>
            <a:r>
              <a:rPr lang="cs-CZ" dirty="0" smtClean="0"/>
              <a:t> - podniky</a:t>
            </a:r>
            <a:endParaRPr lang="cs-CZ" dirty="0" smtClean="0"/>
          </a:p>
        </p:txBody>
      </p:sp>
      <p:sp>
        <p:nvSpPr>
          <p:cNvPr id="2068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000" dirty="0" smtClean="0">
                <a:effectLst/>
              </a:rPr>
              <a:t>Příjemcem pomoci může být malý a střední podnikatel (MSP), za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000" dirty="0" smtClean="0">
                <a:effectLst/>
              </a:rPr>
              <a:t>kterého se považuje podnikatel, pokud</a:t>
            </a:r>
            <a:r>
              <a:rPr lang="cs-CZ" sz="2000" dirty="0" smtClean="0">
                <a:effectLst/>
              </a:rPr>
              <a:t>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dirty="0" smtClean="0">
              <a:effectLst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000" dirty="0" smtClean="0">
                <a:effectLst/>
              </a:rPr>
              <a:t>a) zaměstnává méně než 250 zaměstnanců;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000" dirty="0" smtClean="0">
                <a:effectLst/>
              </a:rPr>
              <a:t>b) jeho aktiva, uvedená v rozvaze, nepřesahují 27 milionů € nebo má čistý obrat za poslední uzavřené účetní období nepřesahující 40 milionů €;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000" dirty="0" smtClean="0">
                <a:effectLst/>
              </a:rPr>
              <a:t>c) je nezávislý (podle definice nezávislosti podniku v odst. 3 Přílohy I nařízení Komise č. 70/2001</a:t>
            </a:r>
            <a:r>
              <a:rPr lang="cs-CZ" sz="2000" dirty="0" smtClean="0">
                <a:effectLst/>
              </a:rPr>
              <a:t>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000" dirty="0" smtClean="0">
                <a:effectLst/>
              </a:rPr>
              <a:t>Velké podniky mohou být příjemcem v návaznosti na regionální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000" dirty="0" smtClean="0">
                <a:effectLst/>
              </a:rPr>
              <a:t>mapu veřejné podpory.</a:t>
            </a:r>
            <a:endParaRPr lang="cs-CZ" sz="2000" dirty="0" smtClean="0">
              <a:effectLst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dirty="0" smtClean="0">
              <a:effectLst/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FA3FC-9CFE-4878-8300-0BBA1A991737}" type="datetime1">
              <a:rPr lang="cs-CZ" smtClean="0"/>
              <a:t>12.11.2015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investic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ECF0-59B3-4090-AA2A-1BB5BEF649EA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223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latin typeface="Arial Narrow" pitchFamily="34" charset="0"/>
              </a:rPr>
              <a:t>Možní příjemci </a:t>
            </a:r>
            <a:r>
              <a:rPr lang="cs-CZ" dirty="0" smtClean="0">
                <a:latin typeface="Arial Narrow" pitchFamily="34" charset="0"/>
              </a:rPr>
              <a:t>dotací</a:t>
            </a:r>
            <a:endParaRPr lang="cs-CZ" dirty="0" smtClean="0"/>
          </a:p>
        </p:txBody>
      </p:sp>
      <p:sp>
        <p:nvSpPr>
          <p:cNvPr id="2058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800" b="1" dirty="0" smtClean="0"/>
              <a:t>Nestátní neziskové </a:t>
            </a:r>
            <a:r>
              <a:rPr lang="cs-CZ" sz="1800" b="1" dirty="0" smtClean="0"/>
              <a:t>organizace a</a:t>
            </a:r>
            <a:r>
              <a:rPr lang="cs-CZ" sz="1800" dirty="0" smtClean="0"/>
              <a:t> </a:t>
            </a:r>
            <a:r>
              <a:rPr lang="cs-CZ" sz="1800" b="1" dirty="0" smtClean="0"/>
              <a:t>občanská sdružení</a:t>
            </a:r>
            <a:r>
              <a:rPr lang="cs-CZ" sz="1800" dirty="0" smtClean="0"/>
              <a:t> vyvíjející činnost podle zákona č. 83/1990 Sb., o sdružování občanů. Do rozpočtu projektu NNO nesmí být zakalkulován zisk. Zisk nesmí být z dotace ani fakticky realizován. Jedná se o: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800" b="1" dirty="0" smtClean="0"/>
              <a:t>	Obecně </a:t>
            </a:r>
            <a:r>
              <a:rPr lang="cs-CZ" sz="1800" b="1" dirty="0" smtClean="0"/>
              <a:t>prospěšné společnosti</a:t>
            </a:r>
            <a:r>
              <a:rPr lang="cs-CZ" sz="1800" dirty="0" smtClean="0"/>
              <a:t> zřízené podle zákona č. 248/1995 Sb., o obecně prospěšných společnostech;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8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800" b="1" dirty="0" smtClean="0"/>
              <a:t>	Církevní </a:t>
            </a:r>
            <a:r>
              <a:rPr lang="cs-CZ" sz="1800" b="1" dirty="0" smtClean="0"/>
              <a:t>právnické osoby</a:t>
            </a:r>
            <a:r>
              <a:rPr lang="cs-CZ" sz="1800" dirty="0" smtClean="0"/>
              <a:t> zřízené podle zákona č. 3/2002 Sb., o církvích a náboženských společnostech, pokud poskytují zdravotní, kulturní, vzdělávací a sociální služby nebo sociálně právní ochranu dětí;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8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800" b="1" dirty="0" smtClean="0"/>
              <a:t>	Nadace </a:t>
            </a:r>
            <a:r>
              <a:rPr lang="cs-CZ" sz="1800" b="1" dirty="0" smtClean="0"/>
              <a:t>a nadační fondy</a:t>
            </a:r>
            <a:r>
              <a:rPr lang="cs-CZ" sz="1800" dirty="0" smtClean="0"/>
              <a:t> zřízené podle zákona č. 227/1997. </a:t>
            </a:r>
            <a:r>
              <a:rPr lang="cs-CZ" sz="1800" dirty="0" smtClean="0"/>
              <a:t>Tyto </a:t>
            </a:r>
            <a:r>
              <a:rPr lang="cs-CZ" sz="1800" dirty="0" smtClean="0"/>
              <a:t>organizace </a:t>
            </a:r>
            <a:r>
              <a:rPr lang="cs-CZ" sz="1800" dirty="0" smtClean="0"/>
              <a:t>mohou vystupovat pouze v</a:t>
            </a:r>
            <a:r>
              <a:rPr lang="cs-CZ" sz="1800" dirty="0" smtClean="0"/>
              <a:t> roli konečných uživatelů dotace (nikoliv jako nositelé grantových schémat, kteří přerozdělují dotace jiným uživatelům). 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D2B3-31A0-4AA3-9F4F-B60F328CDEFC}" type="datetime1">
              <a:rPr lang="cs-CZ" smtClean="0"/>
              <a:t>12.11.2015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investic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ECF0-59B3-4090-AA2A-1BB5BEF649EA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09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>
                <a:latin typeface="Arial Narrow" pitchFamily="34" charset="0"/>
              </a:rPr>
              <a:t>Výše veřejné podpory 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dirty="0" smtClean="0"/>
              <a:t>Výše veřejné podpory – dotace u OP je rozlišena podle příjemce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dirty="0" smtClean="0"/>
              <a:t>dotačních zdrojů a opatření, pro které je projekt tvořen.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dirty="0" smtClean="0"/>
              <a:t>U nepodnikatelských subjektů se výše podpory EU pohybuje mezi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dirty="0" smtClean="0"/>
              <a:t>75 – 80 </a:t>
            </a:r>
            <a:r>
              <a:rPr lang="cs-CZ" dirty="0" smtClean="0"/>
              <a:t>%, max. 85 %</a:t>
            </a:r>
            <a:endParaRPr lang="cs-CZ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dirty="0" smtClean="0"/>
              <a:t>U </a:t>
            </a:r>
            <a:r>
              <a:rPr lang="cs-CZ" dirty="0" smtClean="0"/>
              <a:t>podnikatelských </a:t>
            </a:r>
            <a:r>
              <a:rPr lang="cs-CZ" dirty="0" smtClean="0"/>
              <a:t>subjektů se vychází z regionální mapy veřejné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dirty="0" smtClean="0"/>
              <a:t>podpory, pro období 2014 – 2020 jde o 25 % pro velké podniky,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dirty="0" smtClean="0"/>
              <a:t>pro střední a malé podniky lze navýšit o 10, resp. 20 %.</a:t>
            </a:r>
            <a:endParaRPr lang="cs-CZ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dirty="0" smtClean="0"/>
              <a:t>Dalšími doplňkovými dotačními  zdroji </a:t>
            </a:r>
            <a:r>
              <a:rPr lang="cs-CZ" dirty="0" smtClean="0"/>
              <a:t>jsou veřejné </a:t>
            </a:r>
            <a:r>
              <a:rPr lang="cs-CZ" dirty="0" smtClean="0"/>
              <a:t>zdroje národní </a:t>
            </a:r>
            <a:endParaRPr lang="cs-CZ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dirty="0" smtClean="0"/>
              <a:t>– </a:t>
            </a:r>
            <a:r>
              <a:rPr lang="cs-CZ" dirty="0" smtClean="0"/>
              <a:t>státní </a:t>
            </a:r>
            <a:r>
              <a:rPr lang="cs-CZ" dirty="0" smtClean="0"/>
              <a:t>rozpočet</a:t>
            </a:r>
            <a:r>
              <a:rPr lang="cs-CZ" dirty="0" smtClean="0"/>
              <a:t>, krajské rozpočty 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CC1D3-18A7-4101-9F9B-83D863FF9439}" type="datetime1">
              <a:rPr lang="cs-CZ" smtClean="0"/>
              <a:t>12.11.2015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investic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ECF0-59B3-4090-AA2A-1BB5BEF649EA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09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Vlastní interní zdroje financování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Nerozdělený zisk</a:t>
            </a:r>
          </a:p>
          <a:p>
            <a:r>
              <a:rPr lang="cs-CZ" sz="2800" dirty="0" smtClean="0"/>
              <a:t>Odpisy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7F51C-6FAE-4203-94D2-973857471B43}" type="datetime1">
              <a:rPr lang="cs-CZ" smtClean="0"/>
              <a:t>12.11.2015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investic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ECF0-59B3-4090-AA2A-1BB5BEF649E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097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Nerozdělený zisk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představuje kumulovaný čistý zisk (kladný HV), který zůstal po splnění daňových povinností, tvorby zákonných rezervních fondů, povinností vůči vlastníkům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HV = Výnosy – Náklady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Náklady:</a:t>
            </a:r>
          </a:p>
          <a:p>
            <a:r>
              <a:rPr lang="cs-CZ" dirty="0" smtClean="0"/>
              <a:t>Spotřeba materiálu</a:t>
            </a:r>
          </a:p>
          <a:p>
            <a:r>
              <a:rPr lang="cs-CZ" dirty="0" smtClean="0"/>
              <a:t>Osobní náklady</a:t>
            </a:r>
          </a:p>
          <a:p>
            <a:r>
              <a:rPr lang="cs-CZ" dirty="0" smtClean="0"/>
              <a:t>Služby</a:t>
            </a:r>
          </a:p>
          <a:p>
            <a:r>
              <a:rPr lang="cs-CZ" dirty="0" smtClean="0"/>
              <a:t>Odpisy</a:t>
            </a:r>
          </a:p>
          <a:p>
            <a:r>
              <a:rPr lang="cs-CZ" dirty="0" smtClean="0"/>
              <a:t>Finanční náklady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464E4-F119-4684-BFAC-51F9E0D9C268}" type="datetime1">
              <a:rPr lang="cs-CZ" smtClean="0"/>
              <a:t>12.11.2015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investic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ECF0-59B3-4090-AA2A-1BB5BEF649E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689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Odpisy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Náklady vyjadřující výši meziročního snížení hodnoty dlouhodobého majetku vlivem opotřebení</a:t>
            </a:r>
          </a:p>
          <a:p>
            <a:r>
              <a:rPr lang="cs-CZ" dirty="0"/>
              <a:t>Odpisy jsou daňově uznatelné a tudíž snižují daňový základ pro výpočet daně z </a:t>
            </a:r>
            <a:r>
              <a:rPr lang="cs-CZ" dirty="0" smtClean="0"/>
              <a:t>příjmu – tvoří tzv. daňový štít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HV = Výnosy – Náklady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Náklady:</a:t>
            </a:r>
          </a:p>
          <a:p>
            <a:r>
              <a:rPr lang="cs-CZ" dirty="0"/>
              <a:t>Spotřeba </a:t>
            </a:r>
            <a:r>
              <a:rPr lang="cs-CZ" dirty="0" smtClean="0"/>
              <a:t>materiálu	 - náklady nesoucí záporný peněžní tok</a:t>
            </a:r>
            <a:endParaRPr lang="cs-CZ" dirty="0"/>
          </a:p>
          <a:p>
            <a:r>
              <a:rPr lang="cs-CZ" dirty="0"/>
              <a:t>Osobní </a:t>
            </a:r>
            <a:r>
              <a:rPr lang="cs-CZ" dirty="0" smtClean="0"/>
              <a:t>náklady </a:t>
            </a:r>
            <a:r>
              <a:rPr lang="cs-CZ" dirty="0"/>
              <a:t>- náklady nesoucí záporný peněžní </a:t>
            </a:r>
            <a:r>
              <a:rPr lang="cs-CZ" dirty="0" smtClean="0"/>
              <a:t>tok</a:t>
            </a:r>
            <a:endParaRPr lang="cs-CZ" dirty="0"/>
          </a:p>
          <a:p>
            <a:r>
              <a:rPr lang="cs-CZ" dirty="0" smtClean="0"/>
              <a:t>Služby </a:t>
            </a:r>
            <a:r>
              <a:rPr lang="cs-CZ" dirty="0"/>
              <a:t>- náklady nesoucí záporný peněžní </a:t>
            </a:r>
            <a:r>
              <a:rPr lang="cs-CZ" dirty="0" smtClean="0"/>
              <a:t>tok</a:t>
            </a:r>
            <a:endParaRPr lang="cs-CZ" dirty="0"/>
          </a:p>
          <a:p>
            <a:r>
              <a:rPr lang="cs-CZ" dirty="0" smtClean="0"/>
              <a:t>Odpisy - </a:t>
            </a:r>
            <a:r>
              <a:rPr lang="cs-CZ" dirty="0" smtClean="0">
                <a:solidFill>
                  <a:srgbClr val="FF0000"/>
                </a:solidFill>
              </a:rPr>
              <a:t>náklady, které nenesou </a:t>
            </a:r>
            <a:r>
              <a:rPr lang="cs-CZ" dirty="0">
                <a:solidFill>
                  <a:srgbClr val="FF0000"/>
                </a:solidFill>
              </a:rPr>
              <a:t>záporný peněžní </a:t>
            </a:r>
            <a:r>
              <a:rPr lang="cs-CZ" dirty="0" smtClean="0">
                <a:solidFill>
                  <a:srgbClr val="FF0000"/>
                </a:solidFill>
              </a:rPr>
              <a:t>tok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/>
              <a:t>Finanční náklady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6A40-528D-4F6E-9E01-A12879FBC964}" type="datetime1">
              <a:rPr lang="cs-CZ" smtClean="0"/>
              <a:t>12.11.2015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investic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ECF0-59B3-4090-AA2A-1BB5BEF649E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557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Třídění odpisů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 hlediska účelu stanovení odpisů rozlišujeme odpisy:</a:t>
            </a:r>
          </a:p>
          <a:p>
            <a:pPr marL="0" indent="0">
              <a:buNone/>
            </a:pPr>
            <a:r>
              <a:rPr lang="cs-CZ" b="1" dirty="0"/>
              <a:t>Účetní </a:t>
            </a:r>
          </a:p>
          <a:p>
            <a:r>
              <a:rPr lang="cs-CZ" dirty="0"/>
              <a:t>Vyjadřují skutečné snížení hodnoty majetku ve vazbě na jeho reálnou životnost (pro účely stanovení daně z příjmu je nutné takto stanovené odpisy transformovat na odpisy daňové)</a:t>
            </a:r>
          </a:p>
          <a:p>
            <a:pPr marL="0" indent="0">
              <a:buNone/>
            </a:pPr>
            <a:r>
              <a:rPr lang="cs-CZ" b="1" dirty="0"/>
              <a:t>Daňové</a:t>
            </a:r>
          </a:p>
          <a:p>
            <a:r>
              <a:rPr lang="cs-CZ" dirty="0"/>
              <a:t>Stanovují maximální výši odpisů, kterou lze zahrnout do daňově uznatelných nákladů (definováno zákonem č. 586/1992 Sb., o daních z příjmů) </a:t>
            </a:r>
          </a:p>
          <a:p>
            <a:pPr marL="0" indent="0">
              <a:buNone/>
            </a:pPr>
            <a:r>
              <a:rPr lang="cs-CZ" b="1" dirty="0"/>
              <a:t>Kalkulační</a:t>
            </a:r>
            <a:r>
              <a:rPr lang="cs-CZ" dirty="0"/>
              <a:t> </a:t>
            </a:r>
          </a:p>
          <a:p>
            <a:r>
              <a:rPr lang="cs-CZ" dirty="0"/>
              <a:t>Slouží k promítnutí nákladů spojených s opotřebením majetku do jednotkové ceny výrobku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9B864-FE2C-457A-8802-84C674263F2F}" type="datetime1">
              <a:rPr lang="cs-CZ" smtClean="0"/>
              <a:t>12.11.2015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investic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ECF0-59B3-4090-AA2A-1BB5BEF649E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78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A56FDE1-116A-4984-B412-2DDE4FC0F7AA}" type="datetime1">
              <a:rPr lang="cs-CZ" smtClean="0"/>
              <a:t>12.11.2015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Financování investic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A33BD9-9775-402F-8E20-D2C943D1DBF3}" type="slidenum">
              <a:rPr lang="cs-CZ"/>
              <a:pPr>
                <a:defRPr/>
              </a:pPr>
              <a:t>7</a:t>
            </a:fld>
            <a:endParaRPr lang="cs-CZ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Výpočet odpisů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000" dirty="0" smtClean="0"/>
              <a:t>Metody stanovení odpisů definované zákonem o daních z příjmů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dirty="0" smtClean="0"/>
          </a:p>
          <a:p>
            <a:pPr eaLnBrk="1" hangingPunct="1">
              <a:defRPr/>
            </a:pPr>
            <a:r>
              <a:rPr lang="cs-CZ" sz="2000" dirty="0" smtClean="0"/>
              <a:t>Lineární (rovnoměrné) odepisování</a:t>
            </a:r>
          </a:p>
          <a:p>
            <a:pPr lvl="1" eaLnBrk="1" hangingPunct="1">
              <a:defRPr/>
            </a:pPr>
            <a:r>
              <a:rPr lang="cs-CZ" sz="1800" dirty="0" smtClean="0"/>
              <a:t>odepisování je rovnoměrně rozloženo na celou dobu životnosti majetku</a:t>
            </a:r>
          </a:p>
          <a:p>
            <a:pPr lvl="1" eaLnBrk="1" hangingPunct="1">
              <a:buFontTx/>
              <a:buNone/>
              <a:defRPr/>
            </a:pPr>
            <a:endParaRPr lang="cs-CZ" sz="1800" dirty="0" smtClean="0"/>
          </a:p>
          <a:p>
            <a:pPr eaLnBrk="1" hangingPunct="1">
              <a:defRPr/>
            </a:pPr>
            <a:r>
              <a:rPr lang="cs-CZ" sz="2000" dirty="0" smtClean="0"/>
              <a:t>Degresivní (zrychlené) odepisování</a:t>
            </a:r>
          </a:p>
          <a:p>
            <a:pPr lvl="1" eaLnBrk="1" hangingPunct="1">
              <a:defRPr/>
            </a:pPr>
            <a:r>
              <a:rPr lang="cs-CZ" sz="1800" dirty="0" smtClean="0"/>
              <a:t>Výše ročních odpisů s postupem času klesá</a:t>
            </a:r>
          </a:p>
          <a:p>
            <a:pPr lvl="1" eaLnBrk="1" hangingPunct="1">
              <a:buFontTx/>
              <a:buNone/>
              <a:defRPr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209632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02199E2-A0A8-458F-A085-281A313BCE2D}" type="datetime1">
              <a:rPr lang="cs-CZ" smtClean="0"/>
              <a:t>12.11.2015</a:t>
            </a:fld>
            <a:endParaRPr lang="cs-CZ"/>
          </a:p>
        </p:txBody>
      </p:sp>
      <p:sp>
        <p:nvSpPr>
          <p:cNvPr id="3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Financování investic</a:t>
            </a:r>
            <a:endParaRPr lang="cs-CZ"/>
          </a:p>
        </p:txBody>
      </p:sp>
      <p:sp>
        <p:nvSpPr>
          <p:cNvPr id="3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B0ED3F-E30D-4D3B-95FD-AB5D24EBD043}" type="slidenum">
              <a:rPr lang="cs-CZ"/>
              <a:pPr>
                <a:defRPr/>
              </a:pPr>
              <a:t>8</a:t>
            </a:fld>
            <a:endParaRPr lang="cs-CZ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Daňové odepisování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1600" dirty="0" smtClean="0"/>
              <a:t>Zatřídění dlouhodobého hmotného majetku do odpisových skupin uvedených v příloze č. 1, která je nedílnou součástí zákona o daních z příjmů, v prvním roce odpisování</a:t>
            </a:r>
          </a:p>
          <a:p>
            <a:pPr eaLnBrk="1" hangingPunct="1">
              <a:defRPr/>
            </a:pPr>
            <a:endParaRPr lang="cs-CZ" sz="1600" dirty="0" smtClean="0"/>
          </a:p>
          <a:p>
            <a:pPr eaLnBrk="1" hangingPunct="1">
              <a:defRPr/>
            </a:pPr>
            <a:endParaRPr lang="cs-CZ" sz="1600" dirty="0" smtClean="0"/>
          </a:p>
          <a:p>
            <a:pPr eaLnBrk="1" hangingPunct="1">
              <a:defRPr/>
            </a:pPr>
            <a:endParaRPr lang="cs-CZ" sz="1600" dirty="0" smtClean="0"/>
          </a:p>
          <a:p>
            <a:pPr eaLnBrk="1" hangingPunct="1">
              <a:defRPr/>
            </a:pPr>
            <a:endParaRPr lang="cs-CZ" sz="1600" dirty="0" smtClean="0"/>
          </a:p>
          <a:p>
            <a:pPr eaLnBrk="1" hangingPunct="1">
              <a:defRPr/>
            </a:pPr>
            <a:endParaRPr lang="cs-CZ" sz="1600" dirty="0" smtClean="0"/>
          </a:p>
          <a:p>
            <a:pPr eaLnBrk="1" hangingPunct="1">
              <a:defRPr/>
            </a:pPr>
            <a:endParaRPr lang="cs-CZ" sz="1600" dirty="0" smtClean="0"/>
          </a:p>
          <a:p>
            <a:pPr eaLnBrk="1" hangingPunct="1">
              <a:defRPr/>
            </a:pPr>
            <a:endParaRPr lang="cs-CZ" sz="1600" dirty="0" smtClean="0"/>
          </a:p>
          <a:p>
            <a:pPr eaLnBrk="1" hangingPunct="1">
              <a:defRPr/>
            </a:pPr>
            <a:endParaRPr lang="cs-CZ" sz="1600" dirty="0" smtClean="0"/>
          </a:p>
          <a:p>
            <a:pPr eaLnBrk="1" hangingPunct="1">
              <a:defRPr/>
            </a:pPr>
            <a:endParaRPr lang="cs-CZ" sz="1600" dirty="0" smtClean="0"/>
          </a:p>
          <a:p>
            <a:pPr eaLnBrk="1" hangingPunct="1">
              <a:defRPr/>
            </a:pPr>
            <a:r>
              <a:rPr lang="cs-CZ" sz="1600" dirty="0" smtClean="0"/>
              <a:t>Výběr </a:t>
            </a:r>
            <a:r>
              <a:rPr lang="cs-CZ" sz="1600" dirty="0" smtClean="0"/>
              <a:t>lineárního či zrychleného způsobu odepisování, který bude dále používán po celou dobu odepisování majetku </a:t>
            </a:r>
          </a:p>
        </p:txBody>
      </p:sp>
      <p:graphicFrame>
        <p:nvGraphicFramePr>
          <p:cNvPr id="47184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269996"/>
              </p:ext>
            </p:extLst>
          </p:nvPr>
        </p:nvGraphicFramePr>
        <p:xfrm>
          <a:off x="3491880" y="2492896"/>
          <a:ext cx="2808957" cy="2346582"/>
        </p:xfrm>
        <a:graphic>
          <a:graphicData uri="http://schemas.openxmlformats.org/drawingml/2006/table">
            <a:tbl>
              <a:tblPr/>
              <a:tblGrid>
                <a:gridCol w="1365075"/>
                <a:gridCol w="1443882"/>
              </a:tblGrid>
              <a:tr h="3656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odpisová</a:t>
                      </a:r>
                      <a:b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</a:b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skupina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693" marB="45693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doba</a:t>
                      </a:r>
                      <a:b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</a:b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odpisování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693" marB="45693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5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  <a:hlinkClick r:id="rId2" action="ppaction://hlinkfile"/>
                        </a:rPr>
                        <a:t>1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693" marB="4569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3 roky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693" marB="4569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5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  <a:hlinkClick r:id="rId3" action="ppaction://hlinkfile"/>
                        </a:rPr>
                        <a:t>2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693" marB="4569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5 let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693" marB="4569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5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  <a:hlinkClick r:id="rId4" action="ppaction://hlinkfile"/>
                        </a:rPr>
                        <a:t>3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693" marB="4569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10 let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693" marB="4569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5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  <a:hlinkClick r:id="rId5" action="ppaction://hlinkfile"/>
                        </a:rPr>
                        <a:t>4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693" marB="4569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20 let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693" marB="4569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5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  <a:hlinkClick r:id="rId6" action="ppaction://hlinkfile"/>
                        </a:rPr>
                        <a:t>5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693" marB="4569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30 let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693" marB="4569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5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  <a:hlinkClick r:id="rId7" action="ppaction://hlinkfile"/>
                        </a:rPr>
                        <a:t>6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693" marB="4569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50 let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693" marB="4569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942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B9E82AC-894F-4333-A3F0-2F65A72440C7}" type="datetime1">
              <a:rPr lang="cs-CZ" smtClean="0"/>
              <a:t>12.11.2015</a:t>
            </a:fld>
            <a:endParaRPr lang="cs-CZ"/>
          </a:p>
        </p:txBody>
      </p:sp>
      <p:sp>
        <p:nvSpPr>
          <p:cNvPr id="4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Financování investic</a:t>
            </a:r>
            <a:endParaRPr lang="cs-CZ"/>
          </a:p>
        </p:txBody>
      </p:sp>
      <p:sp>
        <p:nvSpPr>
          <p:cNvPr id="4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DAAD8A-3700-4BC1-BB8E-8838117D7FBE}" type="slidenum">
              <a:rPr lang="cs-CZ"/>
              <a:pPr>
                <a:defRPr/>
              </a:pPr>
              <a:t>9</a:t>
            </a:fld>
            <a:endParaRPr lang="cs-CZ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Lineární (rovnoměrné) odepisování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1800" dirty="0" smtClean="0"/>
              <a:t>Při rovnoměrném odpisování hmotného majetku jsou odpisovým skupinám přiřazeny tyto maximální roční odpisové sazby:</a:t>
            </a:r>
          </a:p>
          <a:p>
            <a:pPr eaLnBrk="1" hangingPunct="1">
              <a:defRPr/>
            </a:pPr>
            <a:endParaRPr lang="cs-CZ" sz="1800" dirty="0" smtClean="0"/>
          </a:p>
          <a:p>
            <a:pPr eaLnBrk="1" hangingPunct="1">
              <a:defRPr/>
            </a:pPr>
            <a:endParaRPr lang="cs-CZ" sz="1800" dirty="0" smtClean="0"/>
          </a:p>
          <a:p>
            <a:pPr eaLnBrk="1" hangingPunct="1">
              <a:defRPr/>
            </a:pPr>
            <a:endParaRPr lang="cs-CZ" sz="1800" dirty="0" smtClean="0"/>
          </a:p>
          <a:p>
            <a:pPr eaLnBrk="1" hangingPunct="1">
              <a:defRPr/>
            </a:pPr>
            <a:endParaRPr lang="cs-CZ" sz="1800" dirty="0" smtClean="0"/>
          </a:p>
          <a:p>
            <a:pPr eaLnBrk="1" hangingPunct="1">
              <a:defRPr/>
            </a:pPr>
            <a:endParaRPr lang="cs-CZ" sz="1800" dirty="0" smtClean="0"/>
          </a:p>
          <a:p>
            <a:pPr eaLnBrk="1" hangingPunct="1">
              <a:defRPr/>
            </a:pPr>
            <a:endParaRPr lang="cs-CZ" sz="1800" dirty="0" smtClean="0"/>
          </a:p>
          <a:p>
            <a:pPr eaLnBrk="1" hangingPunct="1">
              <a:defRPr/>
            </a:pPr>
            <a:endParaRPr lang="cs-CZ" sz="1800" dirty="0" smtClean="0"/>
          </a:p>
          <a:p>
            <a:pPr eaLnBrk="1" hangingPunct="1">
              <a:defRPr/>
            </a:pPr>
            <a:endParaRPr lang="cs-CZ" sz="1800" dirty="0" smtClean="0"/>
          </a:p>
          <a:p>
            <a:pPr eaLnBrk="1" hangingPunct="1">
              <a:defRPr/>
            </a:pPr>
            <a:endParaRPr lang="cs-CZ" sz="1800" dirty="0" smtClean="0"/>
          </a:p>
          <a:p>
            <a:pPr eaLnBrk="1" hangingPunct="1">
              <a:defRPr/>
            </a:pPr>
            <a:r>
              <a:rPr lang="cs-CZ" sz="1800" dirty="0" smtClean="0"/>
              <a:t>Odpis se stanoví vynásobením vstupní ceny majetku a roční odpisové sazby pro danou odpisovou skupinu </a:t>
            </a:r>
          </a:p>
        </p:txBody>
      </p:sp>
      <p:graphicFrame>
        <p:nvGraphicFramePr>
          <p:cNvPr id="48362" name="Group 2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491353"/>
              </p:ext>
            </p:extLst>
          </p:nvPr>
        </p:nvGraphicFramePr>
        <p:xfrm>
          <a:off x="2483768" y="2492896"/>
          <a:ext cx="4104456" cy="2346582"/>
        </p:xfrm>
        <a:graphic>
          <a:graphicData uri="http://schemas.openxmlformats.org/drawingml/2006/table">
            <a:tbl>
              <a:tblPr/>
              <a:tblGrid>
                <a:gridCol w="1042779"/>
                <a:gridCol w="1454653"/>
                <a:gridCol w="1607024"/>
              </a:tblGrid>
              <a:tr h="3656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odpisová</a:t>
                      </a:r>
                      <a:b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</a:b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skupina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693" marB="45693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v prvním roce</a:t>
                      </a:r>
                      <a:b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</a:b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odpisování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693" marB="45693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v dalších letech</a:t>
                      </a:r>
                      <a:b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</a:b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odpisování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693" marB="45693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5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693" marB="4569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693" marB="456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40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693" marB="4569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5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693" marB="4569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11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693" marB="456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22,25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693" marB="4569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5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3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693" marB="4569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5,5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693" marB="456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10,5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693" marB="4569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5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4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693" marB="4569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2,15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693" marB="456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5,15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693" marB="4569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5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5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693" marB="4569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1,4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693" marB="456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3,4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693" marB="4569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5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6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693" marB="4569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1,02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693" marB="456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2,02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693" marB="4569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21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260</TotalTime>
  <Words>1247</Words>
  <Application>Microsoft Office PowerPoint</Application>
  <PresentationFormat>Předvádění na obrazovce (4:3)</PresentationFormat>
  <Paragraphs>352</Paragraphs>
  <Slides>24</Slides>
  <Notes>3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6" baseType="lpstr">
      <vt:lpstr>Exekutivní</vt:lpstr>
      <vt:lpstr>Rovnice</vt:lpstr>
      <vt:lpstr>Realizace staveb, podnikání a finance</vt:lpstr>
      <vt:lpstr>Náplň přednášky</vt:lpstr>
      <vt:lpstr>Vlastní interní zdroje financování</vt:lpstr>
      <vt:lpstr>Nerozdělený zisk</vt:lpstr>
      <vt:lpstr>Odpisy</vt:lpstr>
      <vt:lpstr>Třídění odpisů</vt:lpstr>
      <vt:lpstr>Výpočet odpisů</vt:lpstr>
      <vt:lpstr>Daňové odepisování</vt:lpstr>
      <vt:lpstr>Lineární (rovnoměrné) odepisování</vt:lpstr>
      <vt:lpstr>Degresivní (zrychlené) odepisování</vt:lpstr>
      <vt:lpstr>Vlastní externí zdroje financování</vt:lpstr>
      <vt:lpstr>Návratné cizí zdroje</vt:lpstr>
      <vt:lpstr>Splátkový kalendář</vt:lpstr>
      <vt:lpstr>Nenávratné cizí zdroje – dotace </vt:lpstr>
      <vt:lpstr>Evropské strukturální fondy</vt:lpstr>
      <vt:lpstr>Evropské strukturální fondy</vt:lpstr>
      <vt:lpstr>Plánovací období 2014 – 2020</vt:lpstr>
      <vt:lpstr>Plánovací období 2014 – 2020 (cíl 1)</vt:lpstr>
      <vt:lpstr>Plánovací období 2014 – 2020 (cíl 2)</vt:lpstr>
      <vt:lpstr>Veřejná podpora</vt:lpstr>
      <vt:lpstr>Možní příjemci dotací</vt:lpstr>
      <vt:lpstr>Možní příjemci dotací - podniky</vt:lpstr>
      <vt:lpstr>Možní příjemci dotací</vt:lpstr>
      <vt:lpstr>Výše veřejné podpory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Realizace staveb, podnikání a finance</dc:title>
  <dc:creator>Vit Hromadka</dc:creator>
  <cp:lastModifiedBy>acer</cp:lastModifiedBy>
  <cp:revision>14</cp:revision>
  <dcterms:created xsi:type="dcterms:W3CDTF">2015-11-11T08:29:00Z</dcterms:created>
  <dcterms:modified xsi:type="dcterms:W3CDTF">2015-11-12T20:01:53Z</dcterms:modified>
</cp:coreProperties>
</file>