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9" r:id="rId10"/>
    <p:sldId id="265" r:id="rId11"/>
    <p:sldId id="280" r:id="rId12"/>
    <p:sldId id="266" r:id="rId13"/>
    <p:sldId id="275" r:id="rId14"/>
    <p:sldId id="276" r:id="rId15"/>
    <p:sldId id="267" r:id="rId16"/>
    <p:sldId id="268" r:id="rId17"/>
    <p:sldId id="269" r:id="rId18"/>
    <p:sldId id="277" r:id="rId19"/>
    <p:sldId id="270" r:id="rId20"/>
    <p:sldId id="271" r:id="rId21"/>
    <p:sldId id="278" r:id="rId22"/>
    <p:sldId id="272" r:id="rId23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79" d="100"/>
          <a:sy n="79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11EE6F0-B37C-4CF6-9915-929ED7AB22FE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504F523-351C-40FA-B7C0-E7A9C8C83F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32930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13D7DDE-349B-4135-B3C2-3C74A9F90531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5002CE2-08E1-412A-8C26-3FF39C23BB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8965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97A1-0C43-4413-ADDF-6CA1B610FCF7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00BD795-3B60-4F7C-8019-7D5E6D8798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97A1-0C43-4413-ADDF-6CA1B610FCF7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D795-3B60-4F7C-8019-7D5E6D8798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97A1-0C43-4413-ADDF-6CA1B610FCF7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D795-3B60-4F7C-8019-7D5E6D8798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97A1-0C43-4413-ADDF-6CA1B610FCF7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D795-3B60-4F7C-8019-7D5E6D8798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97A1-0C43-4413-ADDF-6CA1B610FCF7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00BD795-3B60-4F7C-8019-7D5E6D8798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97A1-0C43-4413-ADDF-6CA1B610FCF7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D795-3B60-4F7C-8019-7D5E6D8798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97A1-0C43-4413-ADDF-6CA1B610FCF7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D795-3B60-4F7C-8019-7D5E6D8798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97A1-0C43-4413-ADDF-6CA1B610FCF7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D795-3B60-4F7C-8019-7D5E6D8798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97A1-0C43-4413-ADDF-6CA1B610FCF7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D795-3B60-4F7C-8019-7D5E6D8798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97A1-0C43-4413-ADDF-6CA1B610FCF7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D795-3B60-4F7C-8019-7D5E6D8798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97A1-0C43-4413-ADDF-6CA1B610FCF7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00BD795-3B60-4F7C-8019-7D5E6D8798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4497A1-0C43-4413-ADDF-6CA1B610FCF7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00BD795-3B60-4F7C-8019-7D5E6D8798F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doc. Ing. Jana Korytárová, Ph.D.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Ústav stavební ekonomiky a řízení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FAST VUT v </a:t>
            </a:r>
            <a:r>
              <a:rPr lang="cs-CZ" dirty="0" smtClean="0">
                <a:solidFill>
                  <a:schemeClr val="tx1"/>
                </a:solidFill>
              </a:rPr>
              <a:t>Brně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30. 10. 2015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Realizace staveb, podnikání a finance</a:t>
            </a:r>
            <a:br>
              <a:rPr lang="cs-CZ" sz="3200" dirty="0" smtClean="0"/>
            </a:br>
            <a:r>
              <a:rPr lang="cs-CZ" sz="3200" dirty="0" smtClean="0"/>
              <a:t>Investiční procesy a vztahy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Čistá současná hodnota </a:t>
            </a:r>
            <a:br>
              <a:rPr lang="cs-CZ" dirty="0" smtClean="0"/>
            </a:br>
            <a:r>
              <a:rPr lang="cs-CZ" dirty="0" smtClean="0"/>
              <a:t>(Net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, NPV)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02433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600" dirty="0" smtClean="0">
                <a:solidFill>
                  <a:schemeClr val="tx1"/>
                </a:solidFill>
              </a:rPr>
              <a:t>Čistá současná hodnota představuje čistý výnos projektu  za celé hodnocené období.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26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26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26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26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600" dirty="0" smtClean="0">
                <a:solidFill>
                  <a:schemeClr val="tx1"/>
                </a:solidFill>
              </a:rPr>
              <a:t>kde</a:t>
            </a:r>
          </a:p>
          <a:p>
            <a:pPr defTabSz="360363">
              <a:lnSpc>
                <a:spcPct val="120000"/>
              </a:lnSpc>
              <a:spcBef>
                <a:spcPts val="0"/>
              </a:spcBef>
            </a:pPr>
            <a:r>
              <a:rPr lang="cs-CZ" sz="2600" dirty="0" smtClean="0">
                <a:solidFill>
                  <a:schemeClr val="tx1"/>
                </a:solidFill>
              </a:rPr>
              <a:t>	NPV…	čistá současná hodnota</a:t>
            </a:r>
          </a:p>
          <a:p>
            <a:pPr defTabSz="360363">
              <a:lnSpc>
                <a:spcPct val="120000"/>
              </a:lnSpc>
              <a:spcBef>
                <a:spcPts val="0"/>
              </a:spcBef>
            </a:pPr>
            <a:r>
              <a:rPr lang="cs-CZ" sz="2600" dirty="0" smtClean="0">
                <a:solidFill>
                  <a:schemeClr val="tx1"/>
                </a:solidFill>
              </a:rPr>
              <a:t>	IC…	investiční náklad</a:t>
            </a:r>
          </a:p>
          <a:p>
            <a:pPr defTabSz="360363">
              <a:lnSpc>
                <a:spcPct val="120000"/>
              </a:lnSpc>
              <a:spcBef>
                <a:spcPts val="0"/>
              </a:spcBef>
            </a:pPr>
            <a:r>
              <a:rPr lang="cs-CZ" sz="2600" dirty="0" smtClean="0">
                <a:solidFill>
                  <a:schemeClr val="tx1"/>
                </a:solidFill>
              </a:rPr>
              <a:t>	PV...	současná hodnota v Kč</a:t>
            </a:r>
          </a:p>
          <a:p>
            <a:pPr defTabSz="360363">
              <a:lnSpc>
                <a:spcPct val="120000"/>
              </a:lnSpc>
              <a:spcBef>
                <a:spcPts val="0"/>
              </a:spcBef>
            </a:pPr>
            <a:r>
              <a:rPr lang="cs-CZ" sz="2600" dirty="0" smtClean="0">
                <a:solidFill>
                  <a:schemeClr val="tx1"/>
                </a:solidFill>
              </a:rPr>
              <a:t>	NCF...	čisté peněžní toky v jednotlivých letech v Kč</a:t>
            </a:r>
          </a:p>
          <a:p>
            <a:pPr defTabSz="360363">
              <a:lnSpc>
                <a:spcPct val="120000"/>
              </a:lnSpc>
              <a:spcBef>
                <a:spcPts val="0"/>
              </a:spcBef>
            </a:pPr>
            <a:r>
              <a:rPr lang="cs-CZ" sz="2600" dirty="0" smtClean="0">
                <a:solidFill>
                  <a:schemeClr val="tx1"/>
                </a:solidFill>
              </a:rPr>
              <a:t>	i…	počet let od 1 do n</a:t>
            </a:r>
          </a:p>
          <a:p>
            <a:pPr defTabSz="360363">
              <a:lnSpc>
                <a:spcPct val="120000"/>
              </a:lnSpc>
              <a:spcBef>
                <a:spcPts val="0"/>
              </a:spcBef>
            </a:pPr>
            <a:r>
              <a:rPr lang="cs-CZ" sz="2600" dirty="0" smtClean="0">
                <a:solidFill>
                  <a:schemeClr val="tx1"/>
                </a:solidFill>
              </a:rPr>
              <a:t>	r…	diskontní sazba (časová hodnota peněz) v %/100</a:t>
            </a:r>
          </a:p>
          <a:p>
            <a:pPr>
              <a:spcBef>
                <a:spcPts val="0"/>
              </a:spcBef>
            </a:pPr>
            <a:r>
              <a:rPr lang="cs-CZ" sz="2600" dirty="0" smtClean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4071934" y="3000372"/>
          <a:ext cx="2014548" cy="1320280"/>
        </p:xfrm>
        <a:graphic>
          <a:graphicData uri="http://schemas.openxmlformats.org/presentationml/2006/ole">
            <p:oleObj spid="_x0000_s5133" name="Rovnice" r:id="rId3" imgW="1028700" imgH="660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Čistá současná hodnota </a:t>
            </a:r>
            <a:br>
              <a:rPr lang="cs-CZ" altLang="cs-CZ" smtClean="0"/>
            </a:br>
            <a:r>
              <a:rPr lang="cs-CZ" altLang="cs-CZ" smtClean="0"/>
              <a:t>(Net Present Value, NPV)</a:t>
            </a:r>
          </a:p>
        </p:txBody>
      </p:sp>
      <p:sp>
        <p:nvSpPr>
          <p:cNvPr id="2052" name="Zástupný symbol pro text 2"/>
          <p:cNvSpPr>
            <a:spLocks noGrp="1"/>
          </p:cNvSpPr>
          <p:nvPr>
            <p:ph type="body" idx="1"/>
          </p:nvPr>
        </p:nvSpPr>
        <p:spPr>
          <a:xfrm>
            <a:off x="250825" y="2547938"/>
            <a:ext cx="8893175" cy="4024312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sz="220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cs-CZ" altLang="cs-CZ" sz="220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cs-CZ" altLang="cs-CZ" sz="220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200" smtClean="0">
                <a:solidFill>
                  <a:schemeClr val="tx1"/>
                </a:solidFill>
              </a:rPr>
              <a:t>nebo</a:t>
            </a:r>
          </a:p>
          <a:p>
            <a:pPr>
              <a:spcBef>
                <a:spcPct val="0"/>
              </a:spcBef>
            </a:pPr>
            <a:endParaRPr lang="cs-CZ" altLang="cs-CZ" sz="220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cs-CZ" altLang="cs-CZ" sz="220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cs-CZ" altLang="cs-CZ" sz="220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200" smtClean="0">
                <a:solidFill>
                  <a:schemeClr val="tx1"/>
                </a:solidFill>
              </a:rPr>
              <a:t>nebo</a:t>
            </a:r>
          </a:p>
          <a:p>
            <a:pPr>
              <a:spcBef>
                <a:spcPct val="0"/>
              </a:spcBef>
            </a:pPr>
            <a:endParaRPr lang="cs-CZ" altLang="cs-CZ" sz="2200" smtClean="0">
              <a:solidFill>
                <a:schemeClr val="tx1"/>
              </a:solidFill>
            </a:endParaRPr>
          </a:p>
        </p:txBody>
      </p:sp>
      <p:graphicFrame>
        <p:nvGraphicFramePr>
          <p:cNvPr id="18436" name="Object 2"/>
          <p:cNvGraphicFramePr>
            <a:graphicFrameLocks noChangeAspect="1"/>
          </p:cNvGraphicFramePr>
          <p:nvPr/>
        </p:nvGraphicFramePr>
        <p:xfrm>
          <a:off x="1547813" y="2636838"/>
          <a:ext cx="4525962" cy="863600"/>
        </p:xfrm>
        <a:graphic>
          <a:graphicData uri="http://schemas.openxmlformats.org/presentationml/2006/ole">
            <p:oleObj spid="_x0000_s11272" name="Rovnice" r:id="rId3" imgW="2095500" imgH="431800" progId="Equation.3">
              <p:embed/>
            </p:oleObj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395288" y="4005263"/>
          <a:ext cx="7261225" cy="863600"/>
        </p:xfrm>
        <a:graphic>
          <a:graphicData uri="http://schemas.openxmlformats.org/presentationml/2006/ole">
            <p:oleObj spid="_x0000_s11273" name="Rovnice" r:id="rId4" imgW="3708400" imgH="431800" progId="Equation.3">
              <p:embed/>
            </p:oleObj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/>
        </p:nvGraphicFramePr>
        <p:xfrm>
          <a:off x="366713" y="5360988"/>
          <a:ext cx="8255000" cy="889000"/>
        </p:xfrm>
        <a:graphic>
          <a:graphicData uri="http://schemas.openxmlformats.org/presentationml/2006/ole">
            <p:oleObj spid="_x0000_s11274" name="Rovnice" r:id="rId5" imgW="4216400" imgH="444500" progId="Equation.3">
              <p:embed/>
            </p:oleObj>
          </a:graphicData>
        </a:graphic>
      </p:graphicFrame>
      <p:sp>
        <p:nvSpPr>
          <p:cNvPr id="18439" name="Zástupný symbol pro datum 6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5C4BC68-DDDD-422C-8B53-D3D196587E58}" type="datetime10">
              <a:rPr lang="cs-CZ" altLang="cs-CZ" sz="1400" smtClean="0">
                <a:solidFill>
                  <a:schemeClr val="tx2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14:45</a:t>
            </a:fld>
            <a:endParaRPr lang="cs-CZ" altLang="cs-CZ" sz="1400" smtClean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071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Diskontní faktor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Diskontni fak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500306"/>
            <a:ext cx="7272338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NPV pravidlo pro rozhodování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24652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000" dirty="0" smtClean="0">
                <a:solidFill>
                  <a:srgbClr val="FF0000"/>
                </a:solidFill>
              </a:rPr>
              <a:t>Akceptujme</a:t>
            </a:r>
            <a:r>
              <a:rPr lang="cs-CZ" dirty="0" smtClean="0">
                <a:solidFill>
                  <a:schemeClr val="tx1"/>
                </a:solidFill>
              </a:rPr>
              <a:t> všechny investice </a:t>
            </a:r>
            <a:r>
              <a:rPr lang="cs-CZ" sz="3000" dirty="0" smtClean="0">
                <a:solidFill>
                  <a:schemeClr val="tx1"/>
                </a:solidFill>
              </a:rPr>
              <a:t>s </a:t>
            </a:r>
            <a:r>
              <a:rPr lang="cs-CZ" sz="3000" dirty="0" smtClean="0">
                <a:solidFill>
                  <a:srgbClr val="FF0000"/>
                </a:solidFill>
              </a:rPr>
              <a:t>kladnou nebo nulovou </a:t>
            </a:r>
            <a:r>
              <a:rPr lang="cs-CZ" dirty="0" smtClean="0">
                <a:solidFill>
                  <a:schemeClr val="tx1"/>
                </a:solidFill>
              </a:rPr>
              <a:t>čistou současnou hodnotou (z toho plyne, že produkují výnos vyšší nebo shodný s náklady do nich vloženými)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 a </a:t>
            </a:r>
            <a:r>
              <a:rPr lang="cs-CZ" sz="3300" dirty="0" smtClean="0">
                <a:solidFill>
                  <a:srgbClr val="FF0000"/>
                </a:solidFill>
              </a:rPr>
              <a:t>odmítněme</a:t>
            </a:r>
            <a:r>
              <a:rPr lang="cs-CZ" dirty="0" smtClean="0">
                <a:solidFill>
                  <a:schemeClr val="tx1"/>
                </a:solidFill>
              </a:rPr>
              <a:t> všechny ty, které mají </a:t>
            </a:r>
            <a:r>
              <a:rPr lang="cs-CZ" sz="3000" dirty="0" smtClean="0">
                <a:solidFill>
                  <a:srgbClr val="FF0000"/>
                </a:solidFill>
              </a:rPr>
              <a:t>negativní </a:t>
            </a:r>
            <a:r>
              <a:rPr lang="cs-CZ" dirty="0" smtClean="0">
                <a:solidFill>
                  <a:schemeClr val="tx1"/>
                </a:solidFill>
              </a:rPr>
              <a:t>čistou současnou  hodnotu.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NPV </a:t>
            </a:r>
            <a:r>
              <a:rPr lang="cs-CZ" i="1" dirty="0" smtClean="0"/>
              <a:t>příklad</a:t>
            </a:r>
            <a:endParaRPr lang="cs-CZ" i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2547938"/>
            <a:ext cx="8640960" cy="383339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000" i="1" dirty="0" smtClean="0">
                <a:solidFill>
                  <a:schemeClr val="tx1"/>
                </a:solidFill>
              </a:rPr>
              <a:t>V investičním záměru je uvažováno o koupi nemovitosti za 2 mil. Kč s požadavkem 15 % zhodnocení investované částky. Budova má výhodné umístění v blízkosti centra města,  předpokládané budoucí výnosy představují tržní nájemné v roční výši 400 tis. Kč po dobu 4 let. Na konci čtvrtého roku se  předpokládá prodej nemovitosti za cenu  2,25 mil. Kč.</a:t>
            </a:r>
          </a:p>
          <a:p>
            <a:pPr>
              <a:spcBef>
                <a:spcPts val="0"/>
              </a:spcBef>
            </a:pPr>
            <a:endParaRPr lang="cs-CZ" sz="2000" i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cs-CZ" sz="2000" i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cs-CZ" sz="2000" i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cs-CZ" sz="2000" i="1" dirty="0" smtClean="0">
                <a:solidFill>
                  <a:schemeClr val="tx1"/>
                </a:solidFill>
              </a:rPr>
              <a:t>NPV = PV - IC = 2 428 – 2 000 =  428 </a:t>
            </a:r>
            <a:r>
              <a:rPr lang="cs-CZ" i="1" dirty="0" smtClean="0">
                <a:solidFill>
                  <a:schemeClr val="tx1"/>
                </a:solidFill>
              </a:rPr>
              <a:t>tis.Kč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4096" y="4077072"/>
            <a:ext cx="43529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err="1" smtClean="0"/>
              <a:t>Vnitřní</a:t>
            </a:r>
            <a:r>
              <a:rPr lang="en-US" dirty="0" smtClean="0"/>
              <a:t> </a:t>
            </a:r>
            <a:r>
              <a:rPr lang="en-US" dirty="0" err="1" smtClean="0"/>
              <a:t>výnosové</a:t>
            </a:r>
            <a:r>
              <a:rPr lang="en-US" dirty="0" smtClean="0"/>
              <a:t> </a:t>
            </a:r>
            <a:r>
              <a:rPr lang="en-US" dirty="0" err="1" smtClean="0"/>
              <a:t>procento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(Internal Rate of Return, IRR)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Vnitřní výnosové procento představuje procentuální výnosnost projektu za celé hodnocené období. 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832100" y="3573463"/>
          <a:ext cx="2636838" cy="889000"/>
        </p:xfrm>
        <a:graphic>
          <a:graphicData uri="http://schemas.openxmlformats.org/presentationml/2006/ole">
            <p:oleObj spid="_x0000_s6158" name="Rovnice" r:id="rId3" imgW="1345616" imgH="44430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Postup výpočtu IRR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metodou lineární interpolace: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14348" y="2547938"/>
            <a:ext cx="7772400" cy="431006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1. odhad hodnoty IRR (r) projektu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2. výpočet NPV pro toto </a:t>
            </a:r>
            <a:r>
              <a:rPr lang="cs-CZ" sz="2800" i="1" dirty="0" smtClean="0">
                <a:solidFill>
                  <a:schemeClr val="tx1"/>
                </a:solidFill>
              </a:rPr>
              <a:t>r</a:t>
            </a:r>
            <a:r>
              <a:rPr lang="cs-CZ" sz="2800" dirty="0" smtClean="0">
                <a:solidFill>
                  <a:schemeClr val="tx1"/>
                </a:solidFill>
              </a:rPr>
              <a:t> a porovnání s rozhodovacími kritérii: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	NPV = 0 ... odhad správný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 	NPV &gt; 0 ... odhad nízký (r</a:t>
            </a:r>
            <a:r>
              <a:rPr lang="cs-CZ" sz="2800" baseline="-25000" dirty="0" smtClean="0">
                <a:solidFill>
                  <a:schemeClr val="tx1"/>
                </a:solidFill>
              </a:rPr>
              <a:t>1</a:t>
            </a:r>
            <a:r>
              <a:rPr lang="cs-CZ" sz="280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	NPV &lt; 0 ... odhad vysoký (r</a:t>
            </a:r>
            <a:r>
              <a:rPr lang="cs-CZ" sz="2800" baseline="-25000" dirty="0" smtClean="0">
                <a:solidFill>
                  <a:schemeClr val="tx1"/>
                </a:solidFill>
              </a:rPr>
              <a:t>2</a:t>
            </a:r>
            <a:r>
              <a:rPr lang="cs-CZ" sz="2800" dirty="0" smtClean="0">
                <a:solidFill>
                  <a:schemeClr val="tx1"/>
                </a:solidFill>
              </a:rPr>
              <a:t>)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3. po nalezení kladné a záporné hodnoty NPV dosazení hodnot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	do interpolačního vzorce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				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600" dirty="0" smtClean="0">
                <a:solidFill>
                  <a:schemeClr val="tx1"/>
                </a:solidFill>
              </a:rPr>
              <a:t>kde 	r</a:t>
            </a:r>
            <a:r>
              <a:rPr lang="cs-CZ" sz="2600" baseline="-25000" dirty="0" smtClean="0">
                <a:solidFill>
                  <a:schemeClr val="tx1"/>
                </a:solidFill>
              </a:rPr>
              <a:t>1</a:t>
            </a:r>
            <a:r>
              <a:rPr lang="cs-CZ" sz="2600" dirty="0" smtClean="0">
                <a:solidFill>
                  <a:schemeClr val="tx1"/>
                </a:solidFill>
              </a:rPr>
              <a:t>...odhadované IRR  pro kladnou NPV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600" dirty="0" smtClean="0">
                <a:solidFill>
                  <a:schemeClr val="tx1"/>
                </a:solidFill>
              </a:rPr>
              <a:t>	r</a:t>
            </a:r>
            <a:r>
              <a:rPr lang="cs-CZ" sz="2600" baseline="-25000" dirty="0" smtClean="0">
                <a:solidFill>
                  <a:schemeClr val="tx1"/>
                </a:solidFill>
              </a:rPr>
              <a:t>2</a:t>
            </a:r>
            <a:r>
              <a:rPr lang="cs-CZ" sz="2600" dirty="0" smtClean="0">
                <a:solidFill>
                  <a:schemeClr val="tx1"/>
                </a:solidFill>
              </a:rPr>
              <a:t>...odhadované IRR pro zápornou NPV</a:t>
            </a:r>
            <a:endParaRPr lang="cs-CZ" sz="26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1400" dirty="0" smtClean="0"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071670" y="4857760"/>
          <a:ext cx="4482224" cy="857256"/>
        </p:xfrm>
        <a:graphic>
          <a:graphicData uri="http://schemas.openxmlformats.org/presentationml/2006/ole">
            <p:oleObj spid="_x0000_s7182" name="Rovnice" r:id="rId3" imgW="23241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786182" y="642918"/>
          <a:ext cx="4572032" cy="5921156"/>
        </p:xfrm>
        <a:graphic>
          <a:graphicData uri="http://schemas.openxmlformats.org/presentationml/2006/ole">
            <p:oleObj spid="_x0000_s8205" name="Obrázek" r:id="rId3" imgW="4067700" imgH="5267666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IRR pravidlo pro rozhodování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268126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Projekty, které mají IRR větší nebo rovné předem stanovenému výnosovému procentu mohou být akceptovány.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Pokud bude použito toto kritérium pro porovnání jednotlivých investičních příležitostí mezi sebou, nejlepší variantou bude ta, která má IRR nejvyšší.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Prostá doba návratnosti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Payback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method</a:t>
            </a:r>
            <a:r>
              <a:rPr lang="cs-CZ" dirty="0" smtClean="0">
                <a:solidFill>
                  <a:schemeClr val="tx1"/>
                </a:solidFill>
              </a:rPr>
              <a:t>, PB)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31006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počet let, za které projekt vytvoří NCF ve výši investovaných nákladů projektu (IC). </a:t>
            </a:r>
          </a:p>
          <a:p>
            <a:pPr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Příklad: Podnik AB hodlá pořídit strojní zařízení, jehož investiční náklad je    3,5 mil.Kč a životnost zařízení 5 let. Předpokládané hodnoty NCF jsou vyznačeny v tabulce (údaje jsou uvedeny v tis. Kč).</a:t>
            </a:r>
          </a:p>
          <a:p>
            <a:endParaRPr lang="cs-CZ" dirty="0" smtClean="0">
              <a:latin typeface="Arial Narrow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28596" y="4214818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2500330"/>
                <a:gridCol w="2809852"/>
              </a:tblGrid>
              <a:tr h="353508">
                <a:tc>
                  <a:txBody>
                    <a:bodyPr/>
                    <a:lstStyle/>
                    <a:p>
                      <a:r>
                        <a:rPr lang="cs-CZ" dirty="0" smtClean="0"/>
                        <a:t>Rok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NCF  roční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NCF kumulované</a:t>
                      </a:r>
                      <a:endParaRPr lang="cs-CZ" dirty="0"/>
                    </a:p>
                  </a:txBody>
                  <a:tcPr/>
                </a:tc>
              </a:tr>
              <a:tr h="358417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900</a:t>
                      </a:r>
                      <a:endParaRPr lang="cs-CZ" dirty="0"/>
                    </a:p>
                  </a:txBody>
                  <a:tcPr/>
                </a:tc>
              </a:tr>
              <a:tr h="358417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1900</a:t>
                      </a:r>
                      <a:endParaRPr lang="cs-CZ" dirty="0"/>
                    </a:p>
                  </a:txBody>
                  <a:tcPr/>
                </a:tc>
              </a:tr>
              <a:tr h="358417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2 900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8417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3 900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8417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4 900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5715008" y="6000768"/>
          <a:ext cx="3170925" cy="571504"/>
        </p:xfrm>
        <a:graphic>
          <a:graphicData uri="http://schemas.openxmlformats.org/presentationml/2006/ole">
            <p:oleObj spid="_x0000_s9229" name="Rovnice" r:id="rId3" imgW="21844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Výkonnost ekonomiky – makro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81002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b="1" dirty="0" smtClean="0">
                <a:solidFill>
                  <a:schemeClr val="tx1"/>
                </a:solidFill>
              </a:rPr>
              <a:t>Hrubý domácí produkt  (Gross </a:t>
            </a:r>
            <a:r>
              <a:rPr lang="cs-CZ" b="1" dirty="0" err="1">
                <a:solidFill>
                  <a:schemeClr val="tx1"/>
                </a:solidFill>
              </a:rPr>
              <a:t>D</a:t>
            </a:r>
            <a:r>
              <a:rPr lang="cs-CZ" b="1" dirty="0" err="1" smtClean="0">
                <a:solidFill>
                  <a:schemeClr val="tx1"/>
                </a:solidFill>
              </a:rPr>
              <a:t>omestic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P</a:t>
            </a:r>
            <a:r>
              <a:rPr lang="cs-CZ" b="1" dirty="0" err="1" smtClean="0">
                <a:solidFill>
                  <a:schemeClr val="tx1"/>
                </a:solidFill>
              </a:rPr>
              <a:t>roduct</a:t>
            </a:r>
            <a:r>
              <a:rPr lang="cs-CZ" b="1" dirty="0" smtClean="0">
                <a:solidFill>
                  <a:schemeClr val="tx1"/>
                </a:solidFill>
              </a:rPr>
              <a:t>, GDP)</a:t>
            </a:r>
            <a:r>
              <a:rPr lang="cs-CZ" dirty="0" smtClean="0">
                <a:solidFill>
                  <a:schemeClr val="tx1"/>
                </a:solidFill>
              </a:rPr>
              <a:t> představuje finální produkci zboží a služeb vytvořenou všemi výrobními činiteli na území daného státu.</a:t>
            </a:r>
            <a:endParaRPr lang="cs-CZ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 smtClean="0">
                <a:solidFill>
                  <a:schemeClr val="tx1"/>
                </a:solidFill>
              </a:rPr>
              <a:t>GDP = C + </a:t>
            </a:r>
            <a:r>
              <a:rPr lang="cs-CZ" dirty="0" err="1" smtClean="0">
                <a:solidFill>
                  <a:schemeClr val="tx1"/>
                </a:solidFill>
              </a:rPr>
              <a:t>Ig</a:t>
            </a:r>
            <a:r>
              <a:rPr lang="cs-CZ" dirty="0" smtClean="0">
                <a:solidFill>
                  <a:schemeClr val="tx1"/>
                </a:solidFill>
              </a:rPr>
              <a:t> + G + X</a:t>
            </a:r>
          </a:p>
          <a:p>
            <a:pPr>
              <a:lnSpc>
                <a:spcPct val="80000"/>
              </a:lnSpc>
            </a:pPr>
            <a:endParaRPr lang="cs-CZ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cs-CZ" b="1" dirty="0" smtClean="0">
                <a:solidFill>
                  <a:schemeClr val="tx1"/>
                </a:solidFill>
              </a:rPr>
              <a:t>Hrubý národní (Gross </a:t>
            </a:r>
            <a:r>
              <a:rPr lang="cs-CZ" b="1" dirty="0" err="1">
                <a:solidFill>
                  <a:schemeClr val="tx1"/>
                </a:solidFill>
              </a:rPr>
              <a:t>N</a:t>
            </a:r>
            <a:r>
              <a:rPr lang="cs-CZ" b="1" dirty="0" err="1" smtClean="0">
                <a:solidFill>
                  <a:schemeClr val="tx1"/>
                </a:solidFill>
              </a:rPr>
              <a:t>ational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P</a:t>
            </a:r>
            <a:r>
              <a:rPr lang="cs-CZ" b="1" dirty="0" err="1" smtClean="0">
                <a:solidFill>
                  <a:schemeClr val="tx1"/>
                </a:solidFill>
              </a:rPr>
              <a:t>roduct</a:t>
            </a:r>
            <a:r>
              <a:rPr lang="cs-CZ" b="1" dirty="0" smtClean="0">
                <a:solidFill>
                  <a:schemeClr val="tx1"/>
                </a:solidFill>
              </a:rPr>
              <a:t>, GNP)</a:t>
            </a:r>
            <a:r>
              <a:rPr lang="cs-CZ" dirty="0" smtClean="0">
                <a:solidFill>
                  <a:schemeClr val="tx1"/>
                </a:solidFill>
              </a:rPr>
              <a:t>  představuje finální produkci zboží a služeb vytvořenou výrobními činiteli ve vlastnictví občanů dané země, tj. nejen na území daného státu, ale i v zahraničí.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Diskontovaná doba návratnosti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Pay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r>
              <a:rPr lang="cs-CZ" dirty="0" smtClean="0"/>
              <a:t>, PO)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28596" y="2714620"/>
          <a:ext cx="7572427" cy="3143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913"/>
                <a:gridCol w="1616085"/>
                <a:gridCol w="1816143"/>
                <a:gridCol w="1816143"/>
                <a:gridCol w="1816143"/>
              </a:tblGrid>
              <a:tr h="1047758">
                <a:tc>
                  <a:txBody>
                    <a:bodyPr/>
                    <a:lstStyle/>
                    <a:p>
                      <a:r>
                        <a:rPr lang="cs-CZ" dirty="0" smtClean="0"/>
                        <a:t>Rok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NCF  roční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Diskontní faktor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DNCF</a:t>
                      </a:r>
                    </a:p>
                    <a:p>
                      <a:pPr algn="ctr"/>
                      <a:r>
                        <a:rPr lang="cs-CZ" dirty="0" smtClean="0"/>
                        <a:t>roční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DNCF</a:t>
                      </a:r>
                    </a:p>
                    <a:p>
                      <a:pPr algn="ctr"/>
                      <a:r>
                        <a:rPr lang="cs-CZ" dirty="0" smtClean="0"/>
                        <a:t>diskontované</a:t>
                      </a:r>
                      <a:endParaRPr lang="cs-CZ" dirty="0"/>
                    </a:p>
                  </a:txBody>
                  <a:tcPr/>
                </a:tc>
              </a:tr>
              <a:tr h="419103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900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0,9091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818</a:t>
                      </a:r>
                    </a:p>
                  </a:txBody>
                  <a:tcPr marL="9525" marR="9525" marT="9525" marB="0" anchor="b"/>
                </a:tc>
              </a:tr>
              <a:tr h="419103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0,8264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1 645</a:t>
                      </a:r>
                    </a:p>
                  </a:txBody>
                  <a:tcPr marL="9525" marR="9525" marT="9525" marB="0" anchor="b"/>
                </a:tc>
              </a:tr>
              <a:tr h="419103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0,7513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2 396</a:t>
                      </a:r>
                    </a:p>
                  </a:txBody>
                  <a:tcPr marL="9525" marR="9525" marT="9525" marB="0" anchor="b"/>
                </a:tc>
              </a:tr>
              <a:tr h="419103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0,6830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683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3 079</a:t>
                      </a:r>
                    </a:p>
                  </a:txBody>
                  <a:tcPr marL="9525" marR="9525" marT="9525" marB="0" anchor="b"/>
                </a:tc>
              </a:tr>
              <a:tr h="419103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1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0,6209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621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3 700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94430624"/>
              </p:ext>
            </p:extLst>
          </p:nvPr>
        </p:nvGraphicFramePr>
        <p:xfrm>
          <a:off x="5659438" y="6002338"/>
          <a:ext cx="3281362" cy="569912"/>
        </p:xfrm>
        <a:graphic>
          <a:graphicData uri="http://schemas.openxmlformats.org/presentationml/2006/ole">
            <p:oleObj spid="_x0000_s10253" name="Rovnice" r:id="rId3" imgW="22606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návratnosti </a:t>
            </a:r>
            <a:br>
              <a:rPr lang="cs-CZ" dirty="0" smtClean="0"/>
            </a:br>
            <a:r>
              <a:rPr lang="cs-CZ" dirty="0" smtClean="0"/>
              <a:t>pravidlo pro rozhodování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Doba návratnosti by měla být vždy kratší než doba životnosti zkoumané investice.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</a:t>
            </a:r>
            <a:r>
              <a:rPr lang="cs-CZ" smtClean="0"/>
              <a:t>za pozornost…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Investování a hospodářská politika státu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238516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chemeClr val="tx1"/>
                </a:solidFill>
              </a:rPr>
              <a:t>Monetární politika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Fiskální politika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Vnější obchodní a měnová politika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Důchodová politika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928670"/>
            <a:ext cx="7772400" cy="1362075"/>
          </a:xfrm>
        </p:spPr>
        <p:txBody>
          <a:bodyPr>
            <a:normAutofit/>
          </a:bodyPr>
          <a:lstStyle/>
          <a:p>
            <a:r>
              <a:rPr lang="cs-CZ" dirty="0" smtClean="0"/>
              <a:t>Investice 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14348" y="2500306"/>
            <a:ext cx="7772400" cy="385765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</a:rPr>
              <a:t>představují obětování jisté  současné hodnoty ve prospěch budoucí nejisté hodnoty.</a:t>
            </a:r>
          </a:p>
          <a:p>
            <a:endParaRPr lang="cs-CZ" sz="3200" dirty="0" smtClean="0">
              <a:solidFill>
                <a:schemeClr val="tx1"/>
              </a:solidFill>
            </a:endParaRPr>
          </a:p>
          <a:p>
            <a:r>
              <a:rPr lang="cs-CZ" sz="3200" dirty="0" smtClean="0">
                <a:solidFill>
                  <a:schemeClr val="tx1"/>
                </a:solidFill>
              </a:rPr>
              <a:t> </a:t>
            </a:r>
          </a:p>
          <a:p>
            <a:endParaRPr lang="cs-CZ" sz="3200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Investiční prostor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cs-CZ" sz="2000" dirty="0">
              <a:effectLst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sz="2000" dirty="0">
              <a:solidFill>
                <a:srgbClr val="FFFF00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5" name="Rovnoramenný trojúhelník 4"/>
          <p:cNvSpPr/>
          <p:nvPr/>
        </p:nvSpPr>
        <p:spPr>
          <a:xfrm>
            <a:off x="2643174" y="3000372"/>
            <a:ext cx="4286280" cy="350046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000496" y="4786322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Čas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57290" y="6000768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Riziko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732240" y="6072206"/>
            <a:ext cx="1697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Likvidita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00430" y="2500306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Výnos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Investice podle předmětu investování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09577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SzTx/>
              <a:buFontTx/>
              <a:buChar char="•"/>
            </a:pPr>
            <a:r>
              <a:rPr lang="cs-CZ" sz="2800" b="1" dirty="0" smtClean="0">
                <a:solidFill>
                  <a:schemeClr val="tx1"/>
                </a:solidFill>
              </a:rPr>
              <a:t>Reálné (věcné) investice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Přímé podnikání ve výrobě a službách;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Pořízení nemovitostí, sbírek, uměleckých předmětů nebo drahých kovů</a:t>
            </a:r>
            <a:r>
              <a:rPr lang="cs-CZ" sz="2800" b="1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buSzTx/>
              <a:buFontTx/>
              <a:buChar char="•"/>
            </a:pPr>
            <a:r>
              <a:rPr lang="cs-CZ" sz="2800" b="1" dirty="0" smtClean="0">
                <a:solidFill>
                  <a:schemeClr val="tx1"/>
                </a:solidFill>
              </a:rPr>
              <a:t>Finanční investice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Peněžní vklady; </a:t>
            </a:r>
            <a:endParaRPr lang="cs-CZ" sz="2800" b="1" dirty="0" smtClean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Depozitní certifikáty;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Dluhopisy;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Akcie;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Odvozené cenné papíry (opce, opční poukázky, termínované kontrakty).</a:t>
            </a:r>
          </a:p>
          <a:p>
            <a:pPr>
              <a:lnSpc>
                <a:spcPct val="120000"/>
              </a:lnSpc>
              <a:spcBef>
                <a:spcPts val="0"/>
              </a:spcBef>
              <a:buSzTx/>
              <a:buFontTx/>
              <a:buChar char="•"/>
            </a:pPr>
            <a:r>
              <a:rPr lang="cs-CZ" sz="2800" b="1" dirty="0" smtClean="0">
                <a:solidFill>
                  <a:schemeClr val="tx1"/>
                </a:solidFill>
              </a:rPr>
              <a:t>Investice nehmotné</a:t>
            </a:r>
            <a:r>
              <a:rPr lang="cs-CZ" sz="2800" dirty="0" smtClean="0">
                <a:solidFill>
                  <a:schemeClr val="tx1"/>
                </a:solidFill>
              </a:rPr>
              <a:t>.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Investice do vzdělání, vědy, výzkumu a vývoje, sociálních služeb.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Časová hodnota peněz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Money, TVM)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024334"/>
          </a:xfrm>
        </p:spPr>
        <p:txBody>
          <a:bodyPr>
            <a:normAutofit/>
          </a:bodyPr>
          <a:lstStyle/>
          <a:p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Základní pravidlo financí: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Současná peněžní jednotka má větší hodnotu než budoucí peněžní jednotka, protože ta současná může být investována a přinášet výnos.</a:t>
            </a:r>
          </a:p>
          <a:p>
            <a:pPr algn="ctr"/>
            <a:endParaRPr lang="cs-CZ" sz="2800" dirty="0" smtClean="0">
              <a:solidFill>
                <a:schemeClr val="tx1"/>
              </a:solidFill>
            </a:endParaRP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časová hodnota peněz  = očekávaný výnos projektu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Ukazatele ekonomické efektivnosti investic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09577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dirty="0" smtClean="0">
                <a:latin typeface="Arial Narrow" pitchFamily="34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Čistá současná hodnota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cs-CZ" sz="28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chemeClr val="tx1"/>
                </a:solidFill>
              </a:rPr>
              <a:t> Vnitřní výnosové procento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cs-CZ" sz="28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chemeClr val="tx1"/>
                </a:solidFill>
              </a:rPr>
              <a:t> Prostá doba návratnosti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cs-CZ" sz="28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chemeClr val="tx1"/>
                </a:solidFill>
              </a:rPr>
              <a:t> Diskontovaná doba návratnosti</a:t>
            </a:r>
          </a:p>
          <a:p>
            <a:pPr>
              <a:lnSpc>
                <a:spcPct val="90000"/>
              </a:lnSpc>
            </a:pPr>
            <a:endParaRPr lang="cs-CZ" sz="28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chemeClr val="tx1"/>
                </a:solidFill>
              </a:rPr>
              <a:t> Index rentability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2969294"/>
          </a:xfrm>
        </p:spPr>
        <p:txBody>
          <a:bodyPr/>
          <a:lstStyle/>
          <a:p>
            <a:pPr algn="ctr"/>
            <a:endParaRPr lang="cs-CZ" b="1" dirty="0" smtClean="0">
              <a:solidFill>
                <a:schemeClr val="tx1"/>
              </a:solidFill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Časová hodnota peněz (</a:t>
            </a:r>
            <a:r>
              <a:rPr lang="cs-CZ" b="1" dirty="0" err="1" smtClean="0">
                <a:solidFill>
                  <a:schemeClr val="tx1"/>
                </a:solidFill>
              </a:rPr>
              <a:t>Time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Value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for</a:t>
            </a:r>
            <a:r>
              <a:rPr lang="cs-CZ" b="1" dirty="0" smtClean="0">
                <a:solidFill>
                  <a:schemeClr val="tx1"/>
                </a:solidFill>
              </a:rPr>
              <a:t> Money)</a:t>
            </a:r>
          </a:p>
          <a:p>
            <a:pPr algn="ctr"/>
            <a:endParaRPr lang="cs-CZ" b="1" dirty="0" smtClean="0">
              <a:solidFill>
                <a:schemeClr val="tx1"/>
              </a:solidFill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Souvisí </a:t>
            </a:r>
            <a:r>
              <a:rPr lang="cs-CZ" b="1" smtClean="0">
                <a:solidFill>
                  <a:schemeClr val="tx1"/>
                </a:solidFill>
              </a:rPr>
              <a:t>s investováním </a:t>
            </a:r>
            <a:r>
              <a:rPr lang="cs-CZ" b="1" dirty="0" smtClean="0">
                <a:solidFill>
                  <a:schemeClr val="tx1"/>
                </a:solidFill>
              </a:rPr>
              <a:t>nikoliv s inflací !!!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225</TotalTime>
  <Words>525</Words>
  <Application>Microsoft Office PowerPoint</Application>
  <PresentationFormat>Předvádění na obrazovce (4:3)</PresentationFormat>
  <Paragraphs>173</Paragraphs>
  <Slides>22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Jmění</vt:lpstr>
      <vt:lpstr>Rovnice</vt:lpstr>
      <vt:lpstr>Obrázek</vt:lpstr>
      <vt:lpstr>Realizace staveb, podnikání a finance Investiční procesy a vztahy</vt:lpstr>
      <vt:lpstr>Výkonnost ekonomiky – makro  </vt:lpstr>
      <vt:lpstr>Investování a hospodářská politika státu</vt:lpstr>
      <vt:lpstr>Investice  </vt:lpstr>
      <vt:lpstr>Investiční prostor</vt:lpstr>
      <vt:lpstr>Investice podle předmětu investování</vt:lpstr>
      <vt:lpstr>Časová hodnota peněz  (Time Value of Money, TVM)</vt:lpstr>
      <vt:lpstr>Ukazatele ekonomické efektivnosti investic</vt:lpstr>
      <vt:lpstr>Snímek 9</vt:lpstr>
      <vt:lpstr>Čistá současná hodnota  (Net Present Value, NPV)</vt:lpstr>
      <vt:lpstr>Čistá současná hodnota  (Net Present Value, NPV)</vt:lpstr>
      <vt:lpstr>Diskontní faktor</vt:lpstr>
      <vt:lpstr>NPV pravidlo pro rozhodování</vt:lpstr>
      <vt:lpstr>NPV příklad</vt:lpstr>
      <vt:lpstr>     Vnitřní výnosové procento (Internal Rate of Return, IRR)</vt:lpstr>
      <vt:lpstr>Postup výpočtu IRR  metodou lineární interpolace:</vt:lpstr>
      <vt:lpstr>IRR  </vt:lpstr>
      <vt:lpstr>IRR pravidlo pro rozhodování </vt:lpstr>
      <vt:lpstr>Prostá doba návratnosti   (Payback method, PB)</vt:lpstr>
      <vt:lpstr>Diskontovaná doba návratnosti  (Pay Off Method, PO)</vt:lpstr>
      <vt:lpstr>Doba návratnosti  pravidlo pro rozhodování</vt:lpstr>
      <vt:lpstr>Děkuji vám za pozornost…</vt:lpstr>
    </vt:vector>
  </TitlesOfParts>
  <Company>FCE VUTBR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 02 Investování</dc:title>
  <dc:creator>Jana Korytárová</dc:creator>
  <cp:lastModifiedBy>korytarova</cp:lastModifiedBy>
  <cp:revision>33</cp:revision>
  <dcterms:created xsi:type="dcterms:W3CDTF">2012-02-04T17:34:54Z</dcterms:created>
  <dcterms:modified xsi:type="dcterms:W3CDTF">2015-10-29T13:46:10Z</dcterms:modified>
</cp:coreProperties>
</file>