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28"/>
  </p:notesMasterIdLst>
  <p:sldIdLst>
    <p:sldId id="278" r:id="rId2"/>
    <p:sldId id="290" r:id="rId3"/>
    <p:sldId id="299" r:id="rId4"/>
    <p:sldId id="305" r:id="rId5"/>
    <p:sldId id="300" r:id="rId6"/>
    <p:sldId id="304" r:id="rId7"/>
    <p:sldId id="311" r:id="rId8"/>
    <p:sldId id="306" r:id="rId9"/>
    <p:sldId id="292" r:id="rId10"/>
    <p:sldId id="293" r:id="rId11"/>
    <p:sldId id="274" r:id="rId12"/>
    <p:sldId id="303" r:id="rId13"/>
    <p:sldId id="294" r:id="rId14"/>
    <p:sldId id="302" r:id="rId15"/>
    <p:sldId id="295" r:id="rId16"/>
    <p:sldId id="296" r:id="rId17"/>
    <p:sldId id="298" r:id="rId18"/>
    <p:sldId id="301" r:id="rId19"/>
    <p:sldId id="283" r:id="rId20"/>
    <p:sldId id="284" r:id="rId21"/>
    <p:sldId id="309" r:id="rId22"/>
    <p:sldId id="310" r:id="rId23"/>
    <p:sldId id="297" r:id="rId24"/>
    <p:sldId id="277" r:id="rId25"/>
    <p:sldId id="307" r:id="rId26"/>
    <p:sldId id="308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36CAA3-94C1-4E6D-B2DC-9D8603DFF5FD}" type="datetimeFigureOut">
              <a:rPr lang="cs-CZ"/>
              <a:pPr>
                <a:defRPr/>
              </a:pPr>
              <a:t>11.02.2018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CD8589-18B9-42F9-92B0-A60F3DCCDB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73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6FA9-0075-42DF-94A2-DF6312CD2DB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D20C4-A4D6-4238-9B1C-2B30CD13370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44A1-64FC-4A36-B2A1-14E677A988A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3FEA-5AD7-405F-A6A4-6C4644E968C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2370-676E-4324-A079-F71DC8D75DC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3FF1-054E-4783-BA8E-66E9652C599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34A1C-D895-4F98-93F0-9D7631D321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464C-914B-43DE-8696-A952A586EC1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4AFD-94E7-4732-AAB3-631925931B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F08B-5A57-485D-A21C-B602276758B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EB32C1-418D-4F01-B6DC-0AE971C5651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10"/>
          <p:cNvSpPr txBox="1">
            <a:spLocks noChangeArrowheads="1"/>
          </p:cNvSpPr>
          <p:nvPr/>
        </p:nvSpPr>
        <p:spPr bwMode="auto">
          <a:xfrm>
            <a:off x="395288" y="2225863"/>
            <a:ext cx="84248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02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II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2/13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b="1" dirty="0">
                <a:latin typeface="Calibri" pitchFamily="34" charset="0"/>
              </a:rPr>
              <a:t>Musí</a:t>
            </a:r>
            <a:r>
              <a:rPr lang="cs-CZ" dirty="0">
                <a:latin typeface="Calibri" pitchFamily="34" charset="0"/>
              </a:rPr>
              <a:t> být </a:t>
            </a:r>
            <a:r>
              <a:rPr lang="cs-CZ" dirty="0" smtClean="0">
                <a:latin typeface="Calibri" pitchFamily="34" charset="0"/>
              </a:rPr>
              <a:t>jedinečný </a:t>
            </a:r>
            <a:r>
              <a:rPr lang="cs-CZ" dirty="0">
                <a:latin typeface="Calibri" pitchFamily="34" charset="0"/>
              </a:rPr>
              <a:t>v kontextu deklarace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b="1" dirty="0">
                <a:latin typeface="Calibri" pitchFamily="34" charset="0"/>
              </a:rPr>
              <a:t>Musí</a:t>
            </a:r>
            <a:r>
              <a:rPr lang="cs-CZ" dirty="0">
                <a:latin typeface="Calibri" pitchFamily="34" charset="0"/>
              </a:rPr>
              <a:t> začínat písmenem nebo podtržítkem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 smtClean="0">
                <a:latin typeface="Calibri" pitchFamily="34" charset="0"/>
              </a:rPr>
              <a:t>Následovat mohou písmena, číslice, podtržítko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b="1" dirty="0" smtClean="0">
                <a:latin typeface="Calibri" pitchFamily="34" charset="0"/>
              </a:rPr>
              <a:t>Nesmí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obsahovat mezeru a další znaky, které mají ve VBA jiný význam</a:t>
            </a:r>
          </a:p>
          <a:p>
            <a:pPr marL="457200" lvl="1" indent="0" eaLnBrk="1" hangingPunct="1">
              <a:spcBef>
                <a:spcPts val="600"/>
              </a:spcBef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+ - * / . , &amp; ‘ : ! ”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b="1" dirty="0" err="1" smtClean="0">
                <a:latin typeface="Calibri" pitchFamily="34" charset="0"/>
              </a:rPr>
              <a:t>Nesm</a:t>
            </a:r>
            <a:r>
              <a:rPr lang="cs-CZ" dirty="0" smtClean="0">
                <a:latin typeface="Calibri" pitchFamily="34" charset="0"/>
              </a:rPr>
              <a:t>í být delší než 255 znaků</a:t>
            </a:r>
            <a:endParaRPr lang="en-US" dirty="0" smtClean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b="1" dirty="0" smtClean="0">
                <a:latin typeface="Calibri" pitchFamily="34" charset="0"/>
              </a:rPr>
              <a:t>N</a:t>
            </a:r>
            <a:r>
              <a:rPr lang="en-US" b="1" dirty="0" err="1" smtClean="0">
                <a:latin typeface="Calibri" pitchFamily="34" charset="0"/>
              </a:rPr>
              <a:t>esm</a:t>
            </a:r>
            <a:r>
              <a:rPr lang="cs-CZ" b="1" dirty="0" smtClean="0">
                <a:latin typeface="Calibri" pitchFamily="34" charset="0"/>
              </a:rPr>
              <a:t>í</a:t>
            </a:r>
            <a:r>
              <a:rPr lang="cs-CZ" dirty="0" smtClean="0">
                <a:latin typeface="Calibri" pitchFamily="34" charset="0"/>
              </a:rPr>
              <a:t> se shodovat s klíčovým slovem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cs-CZ" cap="all" dirty="0" smtClean="0">
                <a:latin typeface="Calibri" pitchFamily="34" charset="0"/>
              </a:rPr>
              <a:t>přípustné názvy</a:t>
            </a:r>
            <a:r>
              <a:rPr lang="en-US" cap="all" dirty="0" smtClean="0">
                <a:latin typeface="Calibri" pitchFamily="34" charset="0"/>
              </a:rPr>
              <a:t>				</a:t>
            </a:r>
            <a:r>
              <a:rPr lang="cs-CZ" cap="all" dirty="0" smtClean="0">
                <a:latin typeface="+mj-lt"/>
                <a:cs typeface="Courier New" pitchFamily="49" charset="0"/>
              </a:rPr>
              <a:t>nepřípustné</a:t>
            </a:r>
            <a:endParaRPr lang="cs-CZ" cap="all" dirty="0" smtClean="0">
              <a:latin typeface="+mj-lt"/>
            </a:endParaRPr>
          </a:p>
          <a:p>
            <a:pPr marL="565150" lvl="1" indent="0" eaLnBrk="1" hangingPunct="1">
              <a:spcBef>
                <a:spcPts val="600"/>
              </a:spcBef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Byte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Byte</a:t>
            </a:r>
          </a:p>
          <a:p>
            <a:pPr marL="565150" lvl="1" indent="0" eaLnBrk="1" hangingPunct="1">
              <a:spcBef>
                <a:spcPts val="600"/>
              </a:spcBef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a1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String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600"/>
              </a:spcBef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_a1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_a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Single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600"/>
              </a:spcBef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_Nazdar_1_Karle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Variant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Variant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endParaRPr lang="cs-CZ" sz="1600" cap="all" dirty="0" smtClean="0">
              <a:latin typeface="+mn-lt"/>
              <a:cs typeface="Courier New" pitchFamily="49" charset="0"/>
            </a:endParaRPr>
          </a:p>
          <a:p>
            <a:pPr marL="565150" lvl="1" indent="0" eaLnBrk="1" hangingPunct="1">
              <a:spcBef>
                <a:spcPts val="0"/>
              </a:spcBef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0"/>
              </a:spcBef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0"/>
              </a:spcBef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0"/>
              </a:spcBef>
            </a:pPr>
            <a:endParaRPr lang="cs-CZ" sz="1600" dirty="0" smtClean="0">
              <a:latin typeface="+mn-lt"/>
              <a:cs typeface="Courier New" pitchFamily="49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itchFamily="34" charset="0"/>
              <a:buChar char="•"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548680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Název proměnné</a:t>
            </a:r>
            <a:endParaRPr lang="cs-CZ" dirty="0"/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82466"/>
              </p:ext>
            </p:extLst>
          </p:nvPr>
        </p:nvGraphicFramePr>
        <p:xfrm>
          <a:off x="285750" y="1196752"/>
          <a:ext cx="8643938" cy="4795934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146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0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59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Typ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bajtů, popis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Rozsah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07">
                <a:tc>
                  <a:txBody>
                    <a:bodyPr/>
                    <a:lstStyle/>
                    <a:p>
                      <a:r>
                        <a:rPr lang="cs-CZ" sz="1600" dirty="0"/>
                        <a:t>Byte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1, binární </a:t>
                      </a:r>
                      <a:r>
                        <a:rPr lang="cs-CZ" sz="1600" dirty="0"/>
                        <a:t>data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0 </a:t>
                      </a:r>
                      <a:r>
                        <a:rPr lang="cs-CZ" sz="1600" dirty="0" smtClean="0"/>
                        <a:t>–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255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07">
                <a:tc>
                  <a:txBody>
                    <a:bodyPr/>
                    <a:lstStyle/>
                    <a:p>
                      <a:r>
                        <a:rPr lang="cs-CZ" sz="1600" dirty="0" err="1"/>
                        <a:t>Integer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2, celé číslo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-32,768 </a:t>
                      </a:r>
                      <a:r>
                        <a:rPr lang="cs-CZ" sz="1600" dirty="0" smtClean="0"/>
                        <a:t>– </a:t>
                      </a:r>
                      <a:r>
                        <a:rPr lang="cs-CZ" sz="1600" dirty="0"/>
                        <a:t>32,767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99">
                <a:tc>
                  <a:txBody>
                    <a:bodyPr/>
                    <a:lstStyle/>
                    <a:p>
                      <a:r>
                        <a:rPr lang="cs-CZ" sz="1600" dirty="0" err="1"/>
                        <a:t>Long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4, celé číslo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-2,147,483,648 –  2,147,483,647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724">
                <a:tc>
                  <a:txBody>
                    <a:bodyPr/>
                    <a:lstStyle/>
                    <a:p>
                      <a:r>
                        <a:rPr lang="cs-CZ" sz="1600" dirty="0"/>
                        <a:t>Single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4, reálné</a:t>
                      </a:r>
                      <a:r>
                        <a:rPr lang="cs-CZ" sz="1600" baseline="0" dirty="0" smtClean="0"/>
                        <a:t> číslo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-</a:t>
                      </a:r>
                      <a:r>
                        <a:rPr lang="cs-CZ" sz="1600" dirty="0" smtClean="0"/>
                        <a:t>3.4 10</a:t>
                      </a:r>
                      <a:r>
                        <a:rPr lang="cs-CZ" sz="1600" baseline="30000" dirty="0" smtClean="0"/>
                        <a:t>38</a:t>
                      </a:r>
                      <a:r>
                        <a:rPr lang="cs-CZ" sz="1600" dirty="0" smtClean="0"/>
                        <a:t>  –  3.4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10</a:t>
                      </a:r>
                      <a:r>
                        <a:rPr lang="cs-CZ" sz="1600" baseline="30000" dirty="0" smtClean="0"/>
                        <a:t>38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cs-CZ" sz="1600"/>
                        <a:t>Double</a:t>
                      </a:r>
                      <a:endParaRPr lang="cs-CZ" sz="160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8, reálné</a:t>
                      </a:r>
                      <a:r>
                        <a:rPr lang="cs-CZ" sz="1600" baseline="0" dirty="0" smtClean="0"/>
                        <a:t> číslo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-</a:t>
                      </a:r>
                      <a:r>
                        <a:rPr lang="cs-CZ" sz="1600" dirty="0" smtClean="0"/>
                        <a:t>1.79 10</a:t>
                      </a:r>
                      <a:r>
                        <a:rPr lang="cs-CZ" sz="1600" baseline="30000" dirty="0" smtClean="0"/>
                        <a:t>308</a:t>
                      </a:r>
                      <a:r>
                        <a:rPr lang="cs-CZ" sz="1600" dirty="0" smtClean="0"/>
                        <a:t>  –  1.79 10</a:t>
                      </a:r>
                      <a:r>
                        <a:rPr lang="cs-CZ" sz="1600" baseline="30000" dirty="0" smtClean="0"/>
                        <a:t>308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cs-CZ" sz="1600" dirty="0" err="1"/>
                        <a:t>Currency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r>
                        <a:rPr lang="cs-CZ" sz="1600" dirty="0" smtClean="0"/>
                        <a:t>,</a:t>
                      </a:r>
                      <a:r>
                        <a:rPr lang="en-US" sz="1600" dirty="0" smtClean="0"/>
                        <a:t> </a:t>
                      </a:r>
                      <a:r>
                        <a:rPr lang="cs-CZ" sz="1600" dirty="0" smtClean="0"/>
                        <a:t>číslo s pevným počtem des.míst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-922,337,203,685,477.5808 </a:t>
                      </a:r>
                      <a:r>
                        <a:rPr lang="cs-CZ" sz="1600" dirty="0" smtClean="0"/>
                        <a:t> – </a:t>
                      </a:r>
                      <a:r>
                        <a:rPr lang="cs-CZ" sz="1600" dirty="0"/>
                        <a:t>  +922,337,203,685,477.5807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599">
                <a:tc>
                  <a:txBody>
                    <a:bodyPr/>
                    <a:lstStyle/>
                    <a:p>
                      <a:r>
                        <a:rPr lang="cs-CZ" sz="1600" dirty="0" err="1"/>
                        <a:t>String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4, řetězec znaků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</a:t>
                      </a:r>
                      <a:r>
                        <a:rPr lang="cs-CZ" sz="1600" dirty="0" smtClean="0"/>
                        <a:t>miliardy znaků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007">
                <a:tc>
                  <a:txBody>
                    <a:bodyPr/>
                    <a:lstStyle/>
                    <a:p>
                      <a:r>
                        <a:rPr lang="cs-CZ" sz="1600" dirty="0" err="1"/>
                        <a:t>Boolean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1, logická hodnota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err="1"/>
                        <a:t>True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smtClean="0"/>
                        <a:t> – </a:t>
                      </a:r>
                      <a:r>
                        <a:rPr lang="cs-CZ" sz="1600" dirty="0" err="1" smtClean="0"/>
                        <a:t>False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599">
                <a:tc>
                  <a:txBody>
                    <a:bodyPr/>
                    <a:lstStyle/>
                    <a:p>
                      <a:r>
                        <a:rPr lang="cs-CZ" sz="1600"/>
                        <a:t>Date</a:t>
                      </a:r>
                      <a:endParaRPr lang="cs-CZ" sz="160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8, datum/čas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100 </a:t>
                      </a:r>
                      <a:r>
                        <a:rPr lang="cs-CZ" sz="1600" dirty="0" smtClean="0"/>
                        <a:t>– </a:t>
                      </a:r>
                      <a:r>
                        <a:rPr lang="en-US" sz="1600" dirty="0" smtClean="0"/>
                        <a:t>9999</a:t>
                      </a:r>
                      <a:r>
                        <a:rPr lang="cs-CZ" sz="1600" dirty="0" smtClean="0"/>
                        <a:t>, čas na </a:t>
                      </a:r>
                      <a:r>
                        <a:rPr lang="cs-CZ" sz="1600" dirty="0" err="1" smtClean="0"/>
                        <a:t>ms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007">
                <a:tc>
                  <a:txBody>
                    <a:bodyPr/>
                    <a:lstStyle/>
                    <a:p>
                      <a:r>
                        <a:rPr lang="cs-CZ" sz="1600"/>
                        <a:t>Object</a:t>
                      </a:r>
                      <a:endParaRPr lang="cs-CZ" sz="160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4, objektová reference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Ukazatel</a:t>
                      </a:r>
                      <a:r>
                        <a:rPr lang="cs-CZ" sz="1600" baseline="0" dirty="0" smtClean="0"/>
                        <a:t> (adresa)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56674">
                <a:tc>
                  <a:txBody>
                    <a:bodyPr/>
                    <a:lstStyle/>
                    <a:p>
                      <a:r>
                        <a:rPr lang="cs-CZ" sz="1600" dirty="0"/>
                        <a:t>Variant</a:t>
                      </a:r>
                      <a:endParaRPr lang="cs-CZ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</a:t>
                      </a:r>
                      <a:r>
                        <a:rPr lang="en-US" sz="1600" dirty="0"/>
                        <a:t>plus </a:t>
                      </a:r>
                      <a:r>
                        <a:rPr lang="en-US" sz="1600" dirty="0" smtClean="0"/>
                        <a:t>1</a:t>
                      </a:r>
                      <a:r>
                        <a:rPr lang="cs-CZ" sz="1600" dirty="0" smtClean="0"/>
                        <a:t>B/znak v případě řetězce</a:t>
                      </a:r>
                      <a:r>
                        <a:rPr lang="en-US" sz="1600" dirty="0" smtClean="0"/>
                        <a:t>.</a:t>
                      </a:r>
                      <a:r>
                        <a:rPr lang="cs-CZ" sz="1600" dirty="0" smtClean="0"/>
                        <a:t> Podle</a:t>
                      </a:r>
                      <a:r>
                        <a:rPr lang="cs-CZ" sz="1600" baseline="0" dirty="0" smtClean="0"/>
                        <a:t> kontextu Long, Double, </a:t>
                      </a:r>
                      <a:r>
                        <a:rPr lang="cs-CZ" sz="1600" baseline="0" dirty="0" err="1" smtClean="0"/>
                        <a:t>Date</a:t>
                      </a:r>
                      <a:r>
                        <a:rPr lang="cs-CZ" sz="1600" baseline="0" dirty="0" smtClean="0"/>
                        <a:t>, </a:t>
                      </a:r>
                      <a:r>
                        <a:rPr lang="cs-CZ" sz="1600" baseline="0" dirty="0" err="1" smtClean="0"/>
                        <a:t>String</a:t>
                      </a:r>
                      <a:r>
                        <a:rPr lang="cs-CZ" sz="1600" baseline="0" dirty="0" smtClean="0"/>
                        <a:t>,  referenci. 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Cokoli. Zpomaluje výpočet, neefektivní práce s pamětí, zdroj chyb.</a:t>
                      </a:r>
                      <a:endParaRPr lang="en-US" sz="1600" dirty="0">
                        <a:latin typeface="+mn-lt"/>
                        <a:cs typeface="Arial" pitchFamily="34" charset="0"/>
                      </a:endParaRPr>
                    </a:p>
                  </a:txBody>
                  <a:tcPr marL="179999" marR="12559" marT="12560" marB="1256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251594" y="548680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Reprezentace dat v počítači</a:t>
            </a:r>
            <a:endParaRPr lang="cs-CZ" dirty="0"/>
          </a:p>
        </p:txBody>
      </p:sp>
      <p:sp>
        <p:nvSpPr>
          <p:cNvPr id="9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Příklad uložení celého čísla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(12345)</a:t>
            </a:r>
            <a:r>
              <a:rPr lang="cs-CZ" baseline="-25000" dirty="0"/>
              <a:t>10</a:t>
            </a:r>
          </a:p>
          <a:p>
            <a:pPr marL="0" indent="0">
              <a:buNone/>
            </a:pPr>
            <a:r>
              <a:rPr lang="cs-CZ" dirty="0"/>
              <a:t>dvojkově-desítkový </a:t>
            </a:r>
            <a:r>
              <a:rPr lang="cs-CZ" dirty="0" smtClean="0"/>
              <a:t>tvar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do dvojkové soustavy se převádí jednotlivé číslice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hodnota </a:t>
            </a:r>
            <a:r>
              <a:rPr lang="cs-CZ" sz="2400" dirty="0"/>
              <a:t>každé číslice je uložena v </a:t>
            </a:r>
            <a:r>
              <a:rPr lang="cs-CZ" sz="2400" dirty="0" smtClean="0"/>
              <a:t>1 bytu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 smtClean="0"/>
              <a:t>číslice </a:t>
            </a:r>
            <a:r>
              <a:rPr lang="cs-CZ" sz="2400" dirty="0"/>
              <a:t>s nejmenší vahou se uloží do slabiky s nejnižší adresou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5 </a:t>
            </a:r>
            <a:r>
              <a:rPr lang="cs-CZ" dirty="0"/>
              <a:t>4 3 2 1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0000 0101 </a:t>
            </a:r>
            <a:r>
              <a:rPr lang="cs-CZ" sz="2800" dirty="0"/>
              <a:t>0000 0100 </a:t>
            </a:r>
            <a:r>
              <a:rPr lang="cs-CZ" sz="2800" dirty="0">
                <a:solidFill>
                  <a:srgbClr val="FF0000"/>
                </a:solidFill>
              </a:rPr>
              <a:t>0000 0011</a:t>
            </a:r>
            <a:r>
              <a:rPr lang="cs-CZ" sz="2800" dirty="0"/>
              <a:t> 0000 0010 </a:t>
            </a:r>
            <a:r>
              <a:rPr lang="cs-CZ" sz="2800" dirty="0">
                <a:solidFill>
                  <a:srgbClr val="FF0000"/>
                </a:solidFill>
              </a:rPr>
              <a:t>0000 0001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&lt;identifikátor&gt; </a:t>
            </a:r>
            <a:r>
              <a:rPr lang="cs-CZ" dirty="0" smtClean="0">
                <a:latin typeface="Calibri" pitchFamily="34" charset="0"/>
              </a:rPr>
              <a:t> = </a:t>
            </a:r>
            <a:r>
              <a:rPr lang="cs-CZ" dirty="0">
                <a:latin typeface="Calibri" pitchFamily="34" charset="0"/>
              </a:rPr>
              <a:t>&lt;výraz&gt;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Modifikace obsahu proměnné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Výrazy</a:t>
            </a:r>
            <a:endParaRPr lang="cs-CZ" sz="1600" dirty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 smtClean="0">
                <a:latin typeface="Calibri" pitchFamily="34" charset="0"/>
              </a:rPr>
              <a:t>aritmetické, relační, logické, kombinace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 smtClean="0">
                <a:latin typeface="Calibri" pitchFamily="34" charset="0"/>
              </a:rPr>
              <a:t>mohou obsahovat volání funkcí</a:t>
            </a:r>
          </a:p>
          <a:p>
            <a:pPr eaLnBrk="1" fontAlgn="auto" hangingPunct="1">
              <a:spcBef>
                <a:spcPts val="600"/>
              </a:spcBef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Integer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, b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1600" b="1" dirty="0">
                <a:latin typeface="Courier New" pitchFamily="49" charset="0"/>
                <a:cs typeface="Courier New" pitchFamily="49" charset="0"/>
              </a:rPr>
            </a:b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pozdrav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veta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Bef>
                <a:spcPts val="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as Boolean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/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/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a * a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pPr eaLnBrk="1" fontAlgn="t" hangingPunct="1"/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pozdrav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"Ahoj"</a:t>
            </a:r>
          </a:p>
          <a:p>
            <a:pPr eaLnBrk="1" fontAlgn="t" hangingPunct="1"/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jmeno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Karle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eaLnBrk="1" fontAlgn="t" hangingPunct="1"/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veta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pozdrav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", "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jmeno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’</a:t>
            </a:r>
            <a:r>
              <a:rPr lang="cs-CZ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výsledek je "Ahoj</a:t>
            </a:r>
            <a:r>
              <a:rPr lang="cs-CZ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Karle</a:t>
            </a:r>
            <a:r>
              <a:rPr lang="cs-CZ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t" hangingPunct="1"/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b1 = (a = b)</a:t>
            </a:r>
            <a:endParaRPr lang="en-US" sz="1600" dirty="0">
              <a:latin typeface="Calibri" pitchFamily="34" charset="0"/>
            </a:endParaRPr>
          </a:p>
          <a:p>
            <a:pPr eaLnBrk="1" fontAlgn="t" hangingPunct="1"/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b1 = (a = 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and (Len(b1) &gt;= b)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’</a:t>
            </a:r>
            <a:r>
              <a:rPr lang="en-US" sz="16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funkce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Len</a:t>
            </a:r>
            <a:r>
              <a:rPr lang="cs-CZ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vrac</a:t>
            </a:r>
            <a:r>
              <a:rPr lang="cs-CZ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í informaci o počtu znaků v proměnné b</a:t>
            </a:r>
            <a:endParaRPr lang="en-US" sz="16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548680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Přiřazovací příkaz a skalární proměnná</a:t>
            </a:r>
            <a:endParaRPr lang="cs-CZ" dirty="0"/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84345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provedení logické kombinace (součinu) dvou výrazů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provedení logické disjunkce dvou výrazů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provedení logické negace výrazu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Eqv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porovnání logické shody dvou výrazů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Xor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provedení výhradní logické disjunkce dvou výrazů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Logické operátory</a:t>
            </a: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3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Životnost proměnné je spojena s existencí kontextu, ve kterém byla </a:t>
            </a:r>
            <a:r>
              <a:rPr lang="cs-CZ" dirty="0" smtClean="0">
                <a:latin typeface="Calibri" pitchFamily="34" charset="0"/>
              </a:rPr>
              <a:t>deklarována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Procedura/funkce</a:t>
            </a:r>
            <a:r>
              <a:rPr lang="cs-CZ" dirty="0">
                <a:latin typeface="Calibri" pitchFamily="34" charset="0"/>
              </a:rPr>
              <a:t>, událost, modul, třída.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Proměnná se dá číst a měnit jen z kontextu, ve kterém byla vytvořena.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Implicitně je každá proměnná </a:t>
            </a:r>
            <a:r>
              <a:rPr lang="cs-CZ" b="1" dirty="0">
                <a:latin typeface="Calibri" pitchFamily="34" charset="0"/>
              </a:rPr>
              <a:t>lokální</a:t>
            </a:r>
            <a:r>
              <a:rPr lang="cs-CZ" dirty="0">
                <a:latin typeface="Calibri" pitchFamily="34" charset="0"/>
              </a:rPr>
              <a:t> pro svoji vlastní proceduru. </a:t>
            </a:r>
            <a:endParaRPr lang="cs-CZ" dirty="0" smtClean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Kontext deklarace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 smtClean="0">
                <a:latin typeface="Calibri" pitchFamily="34" charset="0"/>
              </a:rPr>
              <a:t>procedura, funkce – deklarace uvnitř příkazu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alibri" pitchFamily="34" charset="0"/>
              </a:rPr>
              <a:t>,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>
                <a:latin typeface="+mn-lt"/>
                <a:cs typeface="Courier New" pitchFamily="49" charset="0"/>
              </a:rPr>
              <a:t>modul – </a:t>
            </a:r>
            <a:r>
              <a:rPr lang="cs-CZ" sz="1600" dirty="0" smtClean="0">
                <a:latin typeface="+mn-lt"/>
                <a:cs typeface="Courier New" pitchFamily="49" charset="0"/>
              </a:rPr>
              <a:t>deklarace nad </a:t>
            </a:r>
            <a:r>
              <a:rPr lang="cs-CZ" sz="1600" dirty="0">
                <a:latin typeface="+mn-lt"/>
                <a:cs typeface="Courier New" pitchFamily="49" charset="0"/>
              </a:rPr>
              <a:t>první procedurou modulu</a:t>
            </a:r>
            <a:endParaRPr lang="cs-CZ" sz="1600" dirty="0" smtClean="0">
              <a:latin typeface="+mn-lt"/>
              <a:cs typeface="Courier New" pitchFamily="49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 smtClean="0">
                <a:latin typeface="+mn-lt"/>
                <a:cs typeface="Courier New" pitchFamily="49" charset="0"/>
              </a:rPr>
              <a:t>projekt</a:t>
            </a:r>
            <a:endParaRPr lang="cs-CZ" dirty="0" smtClean="0">
              <a:latin typeface="+mn-lt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+mn-lt"/>
                <a:cs typeface="Courier New" pitchFamily="49" charset="0"/>
              </a:rPr>
              <a:t>direktiva </a:t>
            </a:r>
            <a:r>
              <a:rPr lang="cs-CZ" dirty="0" err="1">
                <a:latin typeface="+mn-lt"/>
                <a:cs typeface="Courier New" pitchFamily="49" charset="0"/>
              </a:rPr>
              <a:t>Option</a:t>
            </a:r>
            <a:r>
              <a:rPr lang="cs-CZ" dirty="0">
                <a:latin typeface="+mn-lt"/>
                <a:cs typeface="Courier New" pitchFamily="49" charset="0"/>
              </a:rPr>
              <a:t> Explicit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600" dirty="0" err="1" smtClean="0">
                <a:latin typeface="+mn-lt"/>
                <a:cs typeface="Courier New" pitchFamily="49" charset="0"/>
              </a:rPr>
              <a:t>kompil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átor</a:t>
            </a:r>
            <a:r>
              <a:rPr lang="cs-CZ" sz="1600" dirty="0" smtClean="0">
                <a:latin typeface="+mn-lt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vypíše chybu a </a:t>
            </a:r>
            <a:r>
              <a:rPr lang="cs-CZ" sz="1600" dirty="0" smtClean="0">
                <a:latin typeface="+mn-lt"/>
                <a:cs typeface="Courier New" pitchFamily="49" charset="0"/>
              </a:rPr>
              <a:t>vynutí si deklaraci proměnné.</a:t>
            </a:r>
            <a:endParaRPr lang="cs-CZ" sz="1600" dirty="0">
              <a:latin typeface="+mn-lt"/>
              <a:cs typeface="Courier New" pitchFamily="49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 smtClean="0">
                <a:latin typeface="+mn-lt"/>
                <a:cs typeface="Courier New" pitchFamily="49" charset="0"/>
              </a:rPr>
              <a:t>Automatické vložení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Option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Explicit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857250" lvl="2" indent="0" eaLnBrk="1" hangingPunct="1">
              <a:spcBef>
                <a:spcPts val="0"/>
              </a:spcBef>
            </a:pPr>
            <a:r>
              <a:rPr lang="en-US" sz="1600" dirty="0" smtClean="0">
                <a:latin typeface="+mn-lt"/>
                <a:cs typeface="Courier New" pitchFamily="49" charset="0"/>
              </a:rPr>
              <a:t>v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olba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r>
              <a:rPr lang="cs-CZ" sz="1600" dirty="0" err="1">
                <a:latin typeface="+mn-lt"/>
                <a:cs typeface="Courier New" pitchFamily="49" charset="0"/>
              </a:rPr>
              <a:t>Require</a:t>
            </a:r>
            <a:r>
              <a:rPr lang="cs-CZ" sz="1600" dirty="0">
                <a:latin typeface="+mn-lt"/>
                <a:cs typeface="Courier New" pitchFamily="49" charset="0"/>
              </a:rPr>
              <a:t> </a:t>
            </a:r>
            <a:r>
              <a:rPr lang="cs-CZ" sz="1600" dirty="0" err="1">
                <a:latin typeface="+mn-lt"/>
                <a:cs typeface="Courier New" pitchFamily="49" charset="0"/>
              </a:rPr>
              <a:t>Variable</a:t>
            </a:r>
            <a:r>
              <a:rPr lang="cs-CZ" sz="1600" dirty="0">
                <a:latin typeface="+mn-lt"/>
                <a:cs typeface="Courier New" pitchFamily="49" charset="0"/>
              </a:rPr>
              <a:t> </a:t>
            </a:r>
            <a:r>
              <a:rPr lang="cs-CZ" sz="1600" dirty="0" err="1">
                <a:latin typeface="+mn-lt"/>
                <a:cs typeface="Courier New" pitchFamily="49" charset="0"/>
              </a:rPr>
              <a:t>Declaration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endParaRPr lang="en-US" sz="1600" dirty="0" smtClean="0">
              <a:latin typeface="+mn-lt"/>
              <a:cs typeface="Courier New" pitchFamily="49" charset="0"/>
            </a:endParaRPr>
          </a:p>
          <a:p>
            <a:pPr marL="857250" lvl="2" indent="0" eaLnBrk="1" hangingPunct="1">
              <a:spcBef>
                <a:spcPts val="0"/>
              </a:spcBef>
            </a:pPr>
            <a:r>
              <a:rPr lang="cs-CZ" sz="1600" dirty="0" err="1" smtClean="0">
                <a:latin typeface="+mn-lt"/>
                <a:cs typeface="Courier New" pitchFamily="49" charset="0"/>
              </a:rPr>
              <a:t>kart</a:t>
            </a:r>
            <a:r>
              <a:rPr lang="en-US" sz="1600" dirty="0" smtClean="0">
                <a:latin typeface="+mn-lt"/>
                <a:cs typeface="Courier New" pitchFamily="49" charset="0"/>
              </a:rPr>
              <a:t>a 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Tools</a:t>
            </a:r>
            <a:r>
              <a:rPr lang="cs-CZ" sz="1600" dirty="0" smtClean="0">
                <a:latin typeface="+mn-lt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– </a:t>
            </a:r>
            <a:r>
              <a:rPr lang="cs-CZ" sz="1600" dirty="0" err="1">
                <a:latin typeface="+mn-lt"/>
                <a:cs typeface="Courier New" pitchFamily="49" charset="0"/>
              </a:rPr>
              <a:t>Options</a:t>
            </a:r>
            <a:r>
              <a:rPr lang="cs-CZ" sz="1600" dirty="0">
                <a:latin typeface="+mn-lt"/>
                <a:cs typeface="Courier New" pitchFamily="49" charset="0"/>
              </a:rPr>
              <a:t> – Editor.</a:t>
            </a:r>
            <a:endParaRPr lang="cs-CZ" dirty="0">
              <a:latin typeface="+mn-lt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591071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Životní cyklus proměnné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13"/>
          <a:stretch>
            <a:fillRect/>
          </a:stretch>
        </p:blipFill>
        <p:spPr bwMode="auto">
          <a:xfrm>
            <a:off x="4860032" y="4253244"/>
            <a:ext cx="40767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Životnost proměnné je spojena s existencí kontextu, ve kterém byla </a:t>
            </a:r>
            <a:r>
              <a:rPr lang="cs-CZ" dirty="0" smtClean="0">
                <a:latin typeface="Calibri" pitchFamily="34" charset="0"/>
              </a:rPr>
              <a:t>deklarována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548680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Lokální a globální proměnné</a:t>
            </a:r>
            <a:endParaRPr lang="cs-CZ" dirty="0"/>
          </a:p>
        </p:txBody>
      </p:sp>
      <p:graphicFrame>
        <p:nvGraphicFramePr>
          <p:cNvPr id="6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829851"/>
              </p:ext>
            </p:extLst>
          </p:nvPr>
        </p:nvGraphicFramePr>
        <p:xfrm>
          <a:off x="482997" y="1502807"/>
          <a:ext cx="8229600" cy="45720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44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Modul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Modul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Public a As Integer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a = 3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test1()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test2()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Dim a As Integer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(Module1.a)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test3()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7821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>
                <a:solidFill>
                  <a:srgbClr val="00B0F0"/>
                </a:solidFill>
              </a:rPr>
              <a:t>Sub</a:t>
            </a:r>
            <a:r>
              <a:rPr lang="cs-CZ" sz="1400" dirty="0" smtClean="0"/>
              <a:t> </a:t>
            </a:r>
            <a:r>
              <a:rPr lang="cs-CZ" sz="1400" dirty="0" err="1" smtClean="0"/>
              <a:t>kvadRovnice</a:t>
            </a:r>
            <a:r>
              <a:rPr lang="cs-CZ" sz="1400" dirty="0" smtClean="0"/>
              <a:t>()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>
                <a:solidFill>
                  <a:srgbClr val="00B0F0"/>
                </a:solidFill>
              </a:rPr>
              <a:t>Dim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a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cs-CZ" sz="1400" dirty="0" smtClean="0"/>
              <a:t>, b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cs-CZ" sz="1400" dirty="0" smtClean="0"/>
              <a:t>, c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cs-CZ" sz="1400" dirty="0" smtClean="0"/>
              <a:t>, d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>
                <a:solidFill>
                  <a:srgbClr val="00B0F0"/>
                </a:solidFill>
              </a:rPr>
              <a:t>Dim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x1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cs-CZ" sz="1400" dirty="0" smtClean="0"/>
              <a:t>, x2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en-US" sz="1400" dirty="0" smtClean="0"/>
              <a:t>, </a:t>
            </a:r>
            <a:r>
              <a:rPr lang="cs-CZ" sz="1400" dirty="0" err="1" smtClean="0"/>
              <a:t>real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r>
              <a:rPr lang="cs-CZ" sz="1400" dirty="0" smtClean="0"/>
              <a:t>, imag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en-US" sz="1400" dirty="0" smtClean="0">
                <a:solidFill>
                  <a:srgbClr val="00B0F0"/>
                </a:solidFill>
              </a:rPr>
              <a:t>Single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>
                <a:solidFill>
                  <a:srgbClr val="00B0F0"/>
                </a:solidFill>
              </a:rPr>
              <a:t>Dim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cs-CZ" sz="1400" dirty="0" err="1" smtClean="0"/>
              <a:t>vystupRovnice</a:t>
            </a:r>
            <a:r>
              <a:rPr lang="cs-CZ" sz="1400" dirty="0" smtClean="0"/>
              <a:t> </a:t>
            </a:r>
            <a:r>
              <a:rPr lang="cs-CZ" sz="1400" dirty="0" smtClean="0">
                <a:solidFill>
                  <a:srgbClr val="00B0F0"/>
                </a:solidFill>
              </a:rPr>
              <a:t>As </a:t>
            </a:r>
            <a:r>
              <a:rPr lang="cs-CZ" sz="1400" dirty="0" err="1" smtClean="0">
                <a:solidFill>
                  <a:srgbClr val="00B0F0"/>
                </a:solidFill>
              </a:rPr>
              <a:t>String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0" indent="0">
              <a:spcBef>
                <a:spcPts val="600"/>
              </a:spcBef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a = </a:t>
            </a:r>
            <a:r>
              <a:rPr lang="cs-CZ" sz="1400" dirty="0" err="1" smtClean="0">
                <a:solidFill>
                  <a:srgbClr val="00B0F0"/>
                </a:solidFill>
              </a:rPr>
              <a:t>InputBox</a:t>
            </a:r>
            <a:r>
              <a:rPr lang="cs-CZ" sz="1400" dirty="0" smtClean="0"/>
              <a:t>("Zadejte koeficient a")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b = </a:t>
            </a:r>
            <a:r>
              <a:rPr lang="cs-CZ" sz="1400" dirty="0" err="1" smtClean="0">
                <a:solidFill>
                  <a:srgbClr val="00B0F0"/>
                </a:solidFill>
              </a:rPr>
              <a:t>InputBox</a:t>
            </a:r>
            <a:r>
              <a:rPr lang="cs-CZ" sz="1400" dirty="0" smtClean="0"/>
              <a:t>("Zadejte koeficient b")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c = </a:t>
            </a:r>
            <a:r>
              <a:rPr lang="cs-CZ" sz="1400" dirty="0" err="1" smtClean="0">
                <a:solidFill>
                  <a:srgbClr val="00B0F0"/>
                </a:solidFill>
              </a:rPr>
              <a:t>InputBox</a:t>
            </a:r>
            <a:r>
              <a:rPr lang="cs-CZ" sz="1400" dirty="0" smtClean="0"/>
              <a:t>("Zadejte koeficient c")</a:t>
            </a:r>
          </a:p>
          <a:p>
            <a:pPr marL="0" indent="0">
              <a:spcBef>
                <a:spcPts val="600"/>
              </a:spcBef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/>
              <a:t>vystupRovnice</a:t>
            </a:r>
            <a:r>
              <a:rPr lang="cs-CZ" sz="1400" dirty="0" smtClean="0"/>
              <a:t> = "Kořeny rovnice " &amp; a &amp; "x2 + " &amp; b &amp; "x + " &amp; c &amp; " = 0"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d = b * b - 4 * a * c</a:t>
            </a:r>
          </a:p>
          <a:p>
            <a:pPr marL="0" indent="0">
              <a:spcBef>
                <a:spcPts val="0"/>
              </a:spcBef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/>
              <a:t>real</a:t>
            </a:r>
            <a:r>
              <a:rPr lang="cs-CZ" sz="1400" dirty="0" smtClean="0"/>
              <a:t> = -b / (2 * a)</a:t>
            </a:r>
          </a:p>
          <a:p>
            <a:pPr marL="0" indent="0">
              <a:spcBef>
                <a:spcPts val="600"/>
              </a:spcBef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err="1" smtClean="0">
                <a:solidFill>
                  <a:srgbClr val="00B0F0"/>
                </a:solidFill>
              </a:rPr>
              <a:t>If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en-US" sz="1400" dirty="0" smtClean="0"/>
              <a:t> (</a:t>
            </a:r>
            <a:r>
              <a:rPr lang="cs-CZ" sz="1400" dirty="0" smtClean="0"/>
              <a:t>d &gt;= 0</a:t>
            </a:r>
            <a:r>
              <a:rPr lang="en-US" sz="1400" dirty="0" smtClean="0"/>
              <a:t>)</a:t>
            </a:r>
            <a:r>
              <a:rPr lang="cs-CZ" sz="1400" dirty="0" smtClean="0"/>
              <a:t> </a:t>
            </a:r>
            <a:r>
              <a:rPr lang="cs-CZ" sz="1400" dirty="0" err="1" smtClean="0">
                <a:solidFill>
                  <a:srgbClr val="00B0F0"/>
                </a:solidFill>
              </a:rPr>
              <a:t>Then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  </a:t>
            </a:r>
            <a:r>
              <a:rPr lang="en-US" sz="1400" dirty="0" smtClean="0"/>
              <a:t>	</a:t>
            </a:r>
            <a:r>
              <a:rPr lang="cs-CZ" sz="1400" dirty="0" smtClean="0"/>
              <a:t>x1 = </a:t>
            </a:r>
            <a:r>
              <a:rPr lang="cs-CZ" sz="1400" dirty="0" err="1" smtClean="0"/>
              <a:t>real</a:t>
            </a:r>
            <a:r>
              <a:rPr lang="cs-CZ" sz="1400" dirty="0" smtClean="0"/>
              <a:t> + d</a:t>
            </a:r>
            <a:r>
              <a:rPr lang="en-US" sz="1400" dirty="0" smtClean="0"/>
              <a:t> ^ 0.5</a:t>
            </a:r>
            <a:r>
              <a:rPr lang="cs-CZ" sz="1400" dirty="0" smtClean="0"/>
              <a:t> / (2 * a)</a:t>
            </a: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cs-CZ" sz="1400" dirty="0" smtClean="0"/>
              <a:t> </a:t>
            </a:r>
            <a:r>
              <a:rPr lang="en-US" sz="1400" dirty="0" smtClean="0"/>
              <a:t>		</a:t>
            </a:r>
            <a:r>
              <a:rPr lang="cs-CZ" sz="1400" dirty="0" smtClean="0"/>
              <a:t>x2 = </a:t>
            </a:r>
            <a:r>
              <a:rPr lang="cs-CZ" sz="1400" dirty="0" err="1" smtClean="0"/>
              <a:t>real</a:t>
            </a:r>
            <a:r>
              <a:rPr lang="cs-CZ" sz="1400" dirty="0" smtClean="0"/>
              <a:t> - </a:t>
            </a:r>
            <a:r>
              <a:rPr lang="cs-CZ" sz="1400" dirty="0"/>
              <a:t>d</a:t>
            </a:r>
            <a:r>
              <a:rPr lang="en-US" sz="1400" dirty="0"/>
              <a:t> ^ 0.5</a:t>
            </a:r>
            <a:r>
              <a:rPr lang="cs-CZ" sz="1400" dirty="0" smtClean="0"/>
              <a:t> / (2 * a)</a:t>
            </a: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en-US" sz="1400" dirty="0" smtClean="0"/>
              <a:t>		</a:t>
            </a:r>
            <a:r>
              <a:rPr lang="cs-CZ" sz="1400" dirty="0" err="1" smtClean="0">
                <a:solidFill>
                  <a:srgbClr val="00B0F0"/>
                </a:solidFill>
              </a:rPr>
              <a:t>MsgBox</a:t>
            </a:r>
            <a:r>
              <a:rPr lang="cs-CZ" sz="1400" dirty="0" smtClean="0">
                <a:solidFill>
                  <a:srgbClr val="00B0F0"/>
                </a:solidFill>
              </a:rPr>
              <a:t> </a:t>
            </a:r>
            <a:r>
              <a:rPr lang="cs-CZ" sz="1400" dirty="0" smtClean="0"/>
              <a:t>(</a:t>
            </a:r>
            <a:r>
              <a:rPr lang="cs-CZ" sz="1400" dirty="0" err="1" smtClean="0"/>
              <a:t>vystupRovnice</a:t>
            </a:r>
            <a:r>
              <a:rPr lang="cs-CZ" sz="1400" dirty="0" smtClean="0"/>
              <a:t> &amp; </a:t>
            </a:r>
            <a:r>
              <a:rPr lang="cs-CZ" sz="1400" dirty="0" err="1" smtClean="0"/>
              <a:t>vbCrLf</a:t>
            </a:r>
            <a:r>
              <a:rPr lang="cs-CZ" sz="1400" dirty="0" smtClean="0"/>
              <a:t> &amp; "x1: " &amp; x1 &amp; </a:t>
            </a:r>
            <a:r>
              <a:rPr lang="cs-CZ" sz="1400" dirty="0" err="1" smtClean="0"/>
              <a:t>vbCrLf</a:t>
            </a:r>
            <a:r>
              <a:rPr lang="cs-CZ" sz="1400" dirty="0" smtClean="0"/>
              <a:t> &amp; "x2: " &amp; x2)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>
                <a:solidFill>
                  <a:srgbClr val="00B0F0"/>
                </a:solidFill>
              </a:rPr>
              <a:t>Else</a:t>
            </a: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en-US" sz="1400" dirty="0" smtClean="0"/>
              <a:t>		</a:t>
            </a:r>
            <a:r>
              <a:rPr lang="cs-CZ" sz="1400" dirty="0" smtClean="0"/>
              <a:t>imag = -d</a:t>
            </a:r>
            <a:r>
              <a:rPr lang="cs-CZ" sz="1400" dirty="0"/>
              <a:t> </a:t>
            </a:r>
            <a:r>
              <a:rPr lang="en-US" sz="1400" dirty="0" smtClean="0"/>
              <a:t>^ </a:t>
            </a:r>
            <a:r>
              <a:rPr lang="en-US" sz="1400" dirty="0"/>
              <a:t>0.5</a:t>
            </a:r>
            <a:r>
              <a:rPr lang="cs-CZ" sz="1400" dirty="0" smtClean="0"/>
              <a:t> / (2 * a)</a:t>
            </a: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en-US" sz="1400" dirty="0" smtClean="0"/>
              <a:t>		</a:t>
            </a:r>
            <a:r>
              <a:rPr lang="cs-CZ" sz="1400" dirty="0" err="1" smtClean="0"/>
              <a:t>MsgBox</a:t>
            </a:r>
            <a:r>
              <a:rPr lang="cs-CZ" sz="1400" dirty="0" smtClean="0"/>
              <a:t> (</a:t>
            </a:r>
            <a:r>
              <a:rPr lang="cs-CZ" sz="1400" dirty="0" err="1" smtClean="0"/>
              <a:t>vystupRovnice</a:t>
            </a:r>
            <a:r>
              <a:rPr lang="cs-CZ" sz="1400" dirty="0" smtClean="0"/>
              <a:t> &amp; </a:t>
            </a:r>
            <a:r>
              <a:rPr lang="cs-CZ" sz="1400" dirty="0" err="1" smtClean="0"/>
              <a:t>vbCrLf</a:t>
            </a:r>
            <a:r>
              <a:rPr lang="cs-CZ" sz="1400" dirty="0" smtClean="0"/>
              <a:t> &amp; "x1: " &amp; </a:t>
            </a:r>
            <a:r>
              <a:rPr lang="cs-CZ" sz="1400" dirty="0" err="1" smtClean="0"/>
              <a:t>real</a:t>
            </a:r>
            <a:r>
              <a:rPr lang="cs-CZ" sz="1400" dirty="0" smtClean="0"/>
              <a:t> &amp; "+i." &amp; imag &amp; _</a:t>
            </a:r>
          </a:p>
          <a:p>
            <a:pPr marL="0" indent="0">
              <a:buNone/>
              <a:tabLst>
                <a:tab pos="266700" algn="l"/>
                <a:tab pos="542925" algn="l"/>
              </a:tabLst>
            </a:pPr>
            <a:r>
              <a:rPr lang="en-US" sz="1400" dirty="0" smtClean="0"/>
              <a:t>		</a:t>
            </a:r>
            <a:r>
              <a:rPr lang="cs-CZ" sz="1400" dirty="0" err="1" smtClean="0"/>
              <a:t>vbCrLf</a:t>
            </a:r>
            <a:r>
              <a:rPr lang="cs-CZ" sz="1400" dirty="0" smtClean="0"/>
              <a:t> &amp; "x2: " &amp; </a:t>
            </a:r>
            <a:r>
              <a:rPr lang="cs-CZ" sz="1400" dirty="0" err="1" smtClean="0"/>
              <a:t>real</a:t>
            </a:r>
            <a:r>
              <a:rPr lang="cs-CZ" sz="1400" dirty="0" smtClean="0"/>
              <a:t> &amp; "-i." &amp; imag)</a:t>
            </a:r>
          </a:p>
          <a:p>
            <a:pPr marL="0" indent="0">
              <a:buNone/>
              <a:tabLst>
                <a:tab pos="266700" algn="l"/>
              </a:tabLst>
            </a:pPr>
            <a:r>
              <a:rPr lang="en-US" sz="1400" dirty="0" smtClean="0"/>
              <a:t>	</a:t>
            </a:r>
            <a:r>
              <a:rPr lang="cs-CZ" sz="1400" dirty="0" smtClean="0">
                <a:solidFill>
                  <a:srgbClr val="00B0F0"/>
                </a:solidFill>
              </a:rPr>
              <a:t>End </a:t>
            </a:r>
            <a:r>
              <a:rPr lang="cs-CZ" sz="1400" dirty="0" err="1" smtClean="0">
                <a:solidFill>
                  <a:srgbClr val="00B0F0"/>
                </a:solidFill>
              </a:rPr>
              <a:t>If</a:t>
            </a:r>
            <a:endParaRPr lang="cs-CZ" sz="1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B0F0"/>
                </a:solidFill>
              </a:rPr>
              <a:t>End Sub</a:t>
            </a:r>
            <a:endParaRPr lang="cs-CZ" sz="1400" dirty="0">
              <a:solidFill>
                <a:srgbClr val="00B0F0"/>
              </a:solidFill>
            </a:endParaRPr>
          </a:p>
        </p:txBody>
      </p:sp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8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476672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VBA  - spuštění funkce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80009"/>
            <a:ext cx="63246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12" y="4077072"/>
            <a:ext cx="29432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275856" y="1700808"/>
            <a:ext cx="288032" cy="288032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63888" y="1340768"/>
            <a:ext cx="1292341" cy="369332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1. Možnost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31079" y="4077072"/>
            <a:ext cx="1292341" cy="369332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2. Možnost</a:t>
            </a: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24" r="41853" b="33099"/>
          <a:stretch/>
        </p:blipFill>
        <p:spPr bwMode="auto">
          <a:xfrm>
            <a:off x="4355976" y="5085184"/>
            <a:ext cx="3467100" cy="93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6522748" y="5000997"/>
            <a:ext cx="1292341" cy="369332"/>
          </a:xfrm>
          <a:prstGeom prst="rect">
            <a:avLst/>
          </a:prstGeom>
          <a:solidFill>
            <a:srgbClr val="FF0000">
              <a:alpha val="7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3. Možnost</a:t>
            </a:r>
            <a:endParaRPr lang="cs-CZ" dirty="0"/>
          </a:p>
        </p:txBody>
      </p:sp>
      <p:sp>
        <p:nvSpPr>
          <p:cNvPr id="11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7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428750"/>
            <a:ext cx="83248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Okna usnadňující ladění programu (IDE)</a:t>
            </a:r>
            <a:endParaRPr lang="cs-CZ" dirty="0"/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Strukturované programování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Dekompozice problému na prvky, které lze přepsat do příkazů 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err="1" smtClean="0">
                <a:latin typeface="Calibri" pitchFamily="34" charset="0"/>
              </a:rPr>
              <a:t>nazávisle</a:t>
            </a:r>
            <a:r>
              <a:rPr lang="cs-CZ" dirty="0" smtClean="0">
                <a:latin typeface="Calibri" pitchFamily="34" charset="0"/>
              </a:rPr>
              <a:t> na programovacím jazyku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Program = algoritmus + data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Data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S</a:t>
            </a:r>
            <a:r>
              <a:rPr lang="cs-CZ" dirty="0" err="1" smtClean="0">
                <a:latin typeface="Calibri" pitchFamily="34" charset="0"/>
              </a:rPr>
              <a:t>kalárních</a:t>
            </a:r>
            <a:r>
              <a:rPr lang="cs-CZ" dirty="0" smtClean="0">
                <a:latin typeface="Calibri" pitchFamily="34" charset="0"/>
              </a:rPr>
              <a:t> dat</a:t>
            </a:r>
            <a:r>
              <a:rPr lang="en-US" dirty="0" smtClean="0">
                <a:latin typeface="Calibri" pitchFamily="34" charset="0"/>
              </a:rPr>
              <a:t>a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rozsah paměti, povolené operace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Strukturovaná data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Pole, objekty, kolekce jako pole objektů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Třída objektu jako zobecněný typ</a:t>
            </a: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</a:rPr>
              <a:t>Základy algoritmizace</a:t>
            </a:r>
          </a:p>
        </p:txBody>
      </p:sp>
    </p:spTree>
    <p:extLst>
      <p:ext uri="{BB962C8B-B14F-4D97-AF65-F5344CB8AC3E}">
        <p14:creationId xmlns:p14="http://schemas.microsoft.com/office/powerpoint/2010/main" val="800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628775"/>
            <a:ext cx="49149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Ladící příkazy</a:t>
            </a:r>
            <a:endParaRPr lang="cs-CZ" dirty="0"/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en-US" sz="2400" b="1" dirty="0">
                <a:latin typeface="Calibri" pitchFamily="34" charset="0"/>
                <a:ea typeface="+mn-ea"/>
                <a:cs typeface="+mn-cs"/>
              </a:rPr>
              <a:t>KDY</a:t>
            </a: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Ž v </a:t>
            </a:r>
            <a:r>
              <a:rPr lang="cs-CZ" sz="2400" b="1" dirty="0" err="1">
                <a:latin typeface="Calibri" pitchFamily="34" charset="0"/>
                <a:ea typeface="+mn-ea"/>
                <a:cs typeface="+mn-cs"/>
              </a:rPr>
              <a:t>Excellu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/>
              <a:t>=</a:t>
            </a:r>
            <a:r>
              <a:rPr lang="cs-CZ" dirty="0" smtClean="0"/>
              <a:t>KDYŽ(podmínka</a:t>
            </a:r>
            <a:r>
              <a:rPr lang="cs-CZ" dirty="0"/>
              <a:t>; </a:t>
            </a:r>
            <a:r>
              <a:rPr lang="cs-CZ" dirty="0" smtClean="0"/>
              <a:t>ano</a:t>
            </a:r>
            <a:r>
              <a:rPr lang="cs-CZ" dirty="0"/>
              <a:t>; </a:t>
            </a:r>
            <a:r>
              <a:rPr lang="cs-CZ" dirty="0" smtClean="0"/>
              <a:t>ne)</a:t>
            </a:r>
          </a:p>
          <a:p>
            <a:r>
              <a:rPr lang="cs-CZ" sz="2400" dirty="0" smtClean="0"/>
              <a:t>podmínka – výraz (logický, relační), </a:t>
            </a:r>
            <a:r>
              <a:rPr lang="cs-CZ" sz="2400" dirty="0"/>
              <a:t>který může </a:t>
            </a:r>
            <a:r>
              <a:rPr lang="cs-CZ" sz="2400" dirty="0" smtClean="0"/>
              <a:t>nabývat </a:t>
            </a:r>
            <a:r>
              <a:rPr lang="cs-CZ" sz="2400" dirty="0"/>
              <a:t>hodnotu PRAVDA nebo NEPRAVDA</a:t>
            </a:r>
          </a:p>
          <a:p>
            <a:r>
              <a:rPr lang="cs-CZ" sz="2400" dirty="0" smtClean="0"/>
              <a:t>ano – hodnota/výraz, </a:t>
            </a:r>
            <a:r>
              <a:rPr lang="cs-CZ" sz="2400" dirty="0"/>
              <a:t>je-li hodnota </a:t>
            </a:r>
            <a:r>
              <a:rPr lang="cs-CZ" sz="2400" dirty="0" smtClean="0"/>
              <a:t> podmínky </a:t>
            </a:r>
            <a:r>
              <a:rPr lang="cs-CZ" sz="2400" dirty="0"/>
              <a:t>PRAVDA.</a:t>
            </a:r>
          </a:p>
          <a:p>
            <a:r>
              <a:rPr lang="cs-CZ" sz="2400" dirty="0" smtClean="0"/>
              <a:t>ne – hodnota/výraz, je-li </a:t>
            </a:r>
            <a:r>
              <a:rPr lang="cs-CZ" sz="2400" dirty="0"/>
              <a:t>hodnota </a:t>
            </a:r>
            <a:r>
              <a:rPr lang="cs-CZ" sz="2400" dirty="0" smtClean="0"/>
              <a:t>podmínky NEPRAVDA.</a:t>
            </a:r>
          </a:p>
          <a:p>
            <a:endParaRPr lang="cs-CZ" dirty="0"/>
          </a:p>
        </p:txBody>
      </p:sp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Logické funkce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 (AND)</a:t>
            </a:r>
          </a:p>
          <a:p>
            <a:r>
              <a:rPr lang="cs-CZ" sz="2400" dirty="0"/>
              <a:t>IFERROR (IFERROR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IFNA </a:t>
            </a:r>
            <a:r>
              <a:rPr lang="cs-CZ" sz="2400" dirty="0"/>
              <a:t>(IFNA) </a:t>
            </a:r>
            <a:r>
              <a:rPr lang="cs-CZ" sz="2400" dirty="0" smtClean="0"/>
              <a:t>– Excel </a:t>
            </a:r>
            <a:r>
              <a:rPr lang="cs-CZ" sz="2400" dirty="0"/>
              <a:t>2013</a:t>
            </a:r>
          </a:p>
          <a:p>
            <a:r>
              <a:rPr lang="cs-CZ" sz="2400" dirty="0"/>
              <a:t>KDYŽ (IF)</a:t>
            </a:r>
          </a:p>
          <a:p>
            <a:r>
              <a:rPr lang="cs-CZ" sz="2400" dirty="0"/>
              <a:t>NE (NOT)</a:t>
            </a:r>
          </a:p>
          <a:p>
            <a:r>
              <a:rPr lang="cs-CZ" sz="2400" dirty="0"/>
              <a:t>NEBO (OR)</a:t>
            </a:r>
          </a:p>
          <a:p>
            <a:r>
              <a:rPr lang="cs-CZ" sz="2400" dirty="0"/>
              <a:t>NEPRAVDA (FALSE)</a:t>
            </a:r>
          </a:p>
          <a:p>
            <a:r>
              <a:rPr lang="cs-CZ" sz="2400" dirty="0"/>
              <a:t>PRAVDA (TRUE)</a:t>
            </a:r>
          </a:p>
          <a:p>
            <a:r>
              <a:rPr lang="cs-CZ" sz="2400" dirty="0"/>
              <a:t>XOR (XOR) </a:t>
            </a:r>
            <a:r>
              <a:rPr lang="cs-CZ" sz="2400" dirty="0" smtClean="0"/>
              <a:t>– </a:t>
            </a:r>
            <a:r>
              <a:rPr lang="cs-CZ" sz="2400" smtClean="0"/>
              <a:t>Excel 2013</a:t>
            </a:r>
            <a:endParaRPr lang="cs-CZ" sz="2400" dirty="0"/>
          </a:p>
        </p:txBody>
      </p:sp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effectLst/>
                <a:cs typeface="Courier New" pitchFamily="49" charset="0"/>
              </a:rPr>
              <a:t>Syntaxe příkazu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podm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nka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kaz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podm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nka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kaz1&gt;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kaz2&gt; 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&lt;pod1&gt;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1&gt; </a:t>
            </a: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&lt;pod2&gt;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2&gt; ... </a:t>
            </a:r>
            <a:r>
              <a:rPr lang="cs-CZ" sz="18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>
                <a:effectLst/>
              </a:rPr>
              <a:t>Příklad</a:t>
            </a:r>
            <a:endParaRPr lang="en-US" sz="1800" dirty="0" smtClean="0">
              <a:effectLst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Rovnice nemá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re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á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ln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é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řešení.")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Rovnice nemá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á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é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řešení.")</a:t>
            </a: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dirty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Exit Sub</a:t>
            </a: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800" b="1" dirty="0"/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diskriminant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x1 = (-b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+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))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x2 = (-b -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))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x1 = -b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Rovnice nemá reálné řešení.")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end if</a:t>
            </a:r>
            <a:endParaRPr lang="cs-CZ" sz="1600" b="1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Příkazy pro řízení běhu programu – podmíněný příkaz </a:t>
            </a:r>
            <a:endParaRPr lang="cs-CZ" dirty="0"/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-20)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&gt;= 60)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Teplota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mimo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rozsah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&lt;-20;60).")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Exit Sub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16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nebo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Exit Function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4.689 * (1.486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12.3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&gt;=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288.68 * (1.098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8.02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931.46 * (0.937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7.125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Příkazy pro řízení běhu programu – podmíněný příkaz </a:t>
            </a:r>
            <a:endParaRPr lang="cs-CZ" dirty="0"/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87015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-20)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&gt;= 60)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Teplota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mimo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rozsah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&lt;-20;60).")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4.689 * (1.486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12.3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&gt;=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288.68 * (1.098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8.02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931.46 * (0.937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7.125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Příkazy pro řízení běhu programu – podmíněný příkaz </a:t>
            </a:r>
            <a:endParaRPr lang="cs-CZ" dirty="0"/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-20)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&gt;= 60)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Teplota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mimo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rozsah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&lt;-20;60).")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4.689 * (1.486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12.3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elseI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&gt;=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288.68 * (1.098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8.02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931.46 * (0.937 +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100)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^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7.125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854825" y="6453188"/>
            <a:ext cx="2289175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66CE4F-11D9-43B0-9F9E-5EE2C329CF5B}" type="slidenum">
              <a:rPr lang="cs-CZ" smtClean="0">
                <a:latin typeface="Arial" charset="0"/>
              </a:rPr>
              <a:pPr eaLnBrk="1" hangingPunct="1"/>
              <a:t>26</a:t>
            </a:fld>
            <a:endParaRPr lang="cs-CZ" smtClean="0">
              <a:latin typeface="Arial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620688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Příkazy pro řízení běhu programu – podmíněný příkaz </a:t>
            </a:r>
            <a:endParaRPr lang="cs-CZ" dirty="0"/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Excel udělá </a:t>
            </a: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téměř </a:t>
            </a: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vše za nás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3" b="33222"/>
          <a:stretch/>
        </p:blipFill>
        <p:spPr bwMode="auto">
          <a:xfrm>
            <a:off x="1763688" y="2286000"/>
            <a:ext cx="59626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1412776"/>
            <a:ext cx="165618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Pole názvů</a:t>
            </a:r>
            <a:endParaRPr lang="cs-CZ" dirty="0"/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 flipH="1">
            <a:off x="2699792" y="1782108"/>
            <a:ext cx="468052" cy="503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5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VBA za nás neudělá téměř 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nic</a:t>
            </a:r>
            <a:r>
              <a:rPr lang="en-US" sz="2400" b="1" dirty="0" smtClean="0">
                <a:latin typeface="Calibri" pitchFamily="34" charset="0"/>
                <a:ea typeface="+mn-ea"/>
                <a:cs typeface="+mn-cs"/>
              </a:rPr>
              <a:t>. Co </a:t>
            </a:r>
            <a:r>
              <a:rPr lang="en-US" sz="2400" b="1" dirty="0" err="1" smtClean="0">
                <a:latin typeface="Calibri" pitchFamily="34" charset="0"/>
                <a:ea typeface="+mn-ea"/>
                <a:cs typeface="+mn-cs"/>
              </a:rPr>
              <a:t>mus</a:t>
            </a:r>
            <a:r>
              <a:rPr lang="cs-CZ" sz="2400" b="1" dirty="0" err="1" smtClean="0">
                <a:latin typeface="Calibri" pitchFamily="34" charset="0"/>
                <a:ea typeface="+mn-ea"/>
                <a:cs typeface="+mn-cs"/>
              </a:rPr>
              <a:t>íme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 udělat</a:t>
            </a:r>
            <a:r>
              <a:rPr lang="en-US" sz="2400" b="1" dirty="0" smtClean="0">
                <a:latin typeface="Calibri" pitchFamily="34" charset="0"/>
                <a:ea typeface="+mn-ea"/>
                <a:cs typeface="+mn-cs"/>
              </a:rPr>
              <a:t>?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Aktivovat VBA prostředí.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Vložit modul.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Vytvořit funkci nebo </a:t>
            </a:r>
            <a:r>
              <a:rPr lang="cs-CZ" sz="2400" dirty="0" err="1" smtClean="0"/>
              <a:t>p</a:t>
            </a:r>
            <a:r>
              <a:rPr lang="cs-CZ" sz="2400" dirty="0" err="1" smtClean="0"/>
              <a:t>rocedure</a:t>
            </a:r>
            <a:r>
              <a:rPr lang="en-US" sz="2400" dirty="0" smtClean="0"/>
              <a:t> (</a:t>
            </a:r>
            <a:r>
              <a:rPr lang="en-US" sz="2400" dirty="0" err="1" smtClean="0"/>
              <a:t>pojmenovan</a:t>
            </a:r>
            <a:r>
              <a:rPr lang="cs-CZ" sz="2400" dirty="0" smtClean="0"/>
              <a:t>á část kódu)</a:t>
            </a:r>
            <a:endParaRPr lang="cs-CZ" sz="2400" dirty="0" smtClean="0"/>
          </a:p>
          <a:p>
            <a:pPr marL="914400" lvl="1" indent="-514350"/>
            <a:r>
              <a:rPr lang="cs-CZ" sz="2000" dirty="0" smtClean="0"/>
              <a:t>implementace algoritmu</a:t>
            </a:r>
          </a:p>
          <a:p>
            <a:pPr marL="914400" lvl="1" indent="-514350"/>
            <a:r>
              <a:rPr lang="cs-CZ" sz="2000" dirty="0" smtClean="0"/>
              <a:t>použít správně příkazy</a:t>
            </a:r>
          </a:p>
          <a:p>
            <a:pPr marL="914400" lvl="1" indent="-514350"/>
            <a:r>
              <a:rPr lang="cs-CZ" sz="2000" dirty="0" smtClean="0"/>
              <a:t>odladit funkci/proceduru</a:t>
            </a:r>
          </a:p>
          <a:p>
            <a:pPr marL="914400" lvl="1" indent="-514350"/>
            <a:r>
              <a:rPr lang="cs-CZ" sz="2000" dirty="0" smtClean="0"/>
              <a:t>použít funkci v Excelu</a:t>
            </a:r>
            <a:endParaRPr lang="cs-CZ" dirty="0"/>
          </a:p>
        </p:txBody>
      </p:sp>
      <p:sp>
        <p:nvSpPr>
          <p:cNvPr id="4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VBA za nás neudělá téměř nic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76" y="1556792"/>
            <a:ext cx="69532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VBA – zobrazení 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proměnných </a:t>
            </a:r>
            <a:r>
              <a:rPr lang="cs-CZ" sz="2400" b="1" dirty="0" err="1" smtClean="0">
                <a:latin typeface="Calibri" pitchFamily="34" charset="0"/>
                <a:ea typeface="+mn-ea"/>
                <a:cs typeface="+mn-cs"/>
              </a:rPr>
              <a:t>Locals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, </a:t>
            </a:r>
            <a:r>
              <a:rPr lang="cs-CZ" sz="2400" b="1" dirty="0" err="1" smtClean="0">
                <a:latin typeface="Calibri" pitchFamily="34" charset="0"/>
                <a:ea typeface="+mn-ea"/>
                <a:cs typeface="+mn-cs"/>
              </a:rPr>
              <a:t>Watch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 </a:t>
            </a:r>
            <a:r>
              <a:rPr lang="cs-CZ" sz="2400" b="1" dirty="0" err="1" smtClean="0">
                <a:latin typeface="Calibri" pitchFamily="34" charset="0"/>
                <a:ea typeface="+mn-ea"/>
                <a:cs typeface="+mn-cs"/>
              </a:rPr>
              <a:t>Window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700808"/>
            <a:ext cx="50673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VBA – 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zadávání příkazů </a:t>
            </a:r>
            <a:r>
              <a:rPr lang="cs-CZ" sz="2400" b="1" dirty="0" err="1" smtClean="0">
                <a:latin typeface="Calibri" pitchFamily="34" charset="0"/>
                <a:ea typeface="+mn-ea"/>
                <a:cs typeface="+mn-cs"/>
              </a:rPr>
              <a:t>Immediate</a:t>
            </a:r>
            <a:r>
              <a:rPr lang="cs-CZ" sz="2400" b="1" dirty="0" smtClean="0">
                <a:latin typeface="Calibri" pitchFamily="34" charset="0"/>
                <a:ea typeface="+mn-ea"/>
                <a:cs typeface="+mn-cs"/>
              </a:rPr>
              <a:t> Windows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700808"/>
            <a:ext cx="50673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ts val="1200"/>
              </a:spcBef>
            </a:pPr>
            <a:r>
              <a:rPr lang="cs-CZ" sz="2400" b="1" dirty="0">
                <a:latin typeface="Calibri" pitchFamily="34" charset="0"/>
                <a:ea typeface="+mn-ea"/>
                <a:cs typeface="+mn-cs"/>
              </a:rPr>
              <a:t>Vlastní </a:t>
            </a:r>
            <a:r>
              <a:rPr lang="cs-CZ" sz="2400" b="1" dirty="0" err="1">
                <a:latin typeface="Calibri" pitchFamily="34" charset="0"/>
                <a:ea typeface="+mn-ea"/>
                <a:cs typeface="+mn-cs"/>
              </a:rPr>
              <a:t>funce</a:t>
            </a:r>
            <a:endParaRPr lang="cs-CZ" sz="2400" b="1" dirty="0"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MS Excel nabízí</a:t>
            </a:r>
          </a:p>
          <a:p>
            <a:pPr marL="0" indent="0">
              <a:buNone/>
            </a:pPr>
            <a:r>
              <a:rPr lang="cs-CZ" dirty="0" smtClean="0"/>
              <a:t>kategorii</a:t>
            </a:r>
          </a:p>
          <a:p>
            <a:pPr marL="0" indent="0">
              <a:buNone/>
            </a:pPr>
            <a:r>
              <a:rPr lang="cs-CZ" b="1" dirty="0" smtClean="0"/>
              <a:t>Vlastní funkce</a:t>
            </a:r>
            <a:endParaRPr lang="cs-CZ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2656"/>
            <a:ext cx="4663403" cy="569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Identifikátor proměnné jako symbolická adresa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Pravidla pro tvorbu identifikátorů (VB je case </a:t>
            </a:r>
            <a:r>
              <a:rPr lang="cs-CZ" dirty="0" err="1" smtClean="0">
                <a:latin typeface="Calibri" pitchFamily="34" charset="0"/>
              </a:rPr>
              <a:t>insensitive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NA VELIKOSTI NEZÁLEŽÍ)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Explicitní a implicitní deklarace (</a:t>
            </a:r>
            <a:r>
              <a:rPr lang="cs-CZ" dirty="0" err="1">
                <a:latin typeface="Calibri" pitchFamily="34" charset="0"/>
              </a:rPr>
              <a:t>option</a:t>
            </a:r>
            <a:r>
              <a:rPr lang="cs-CZ" dirty="0">
                <a:latin typeface="Calibri" pitchFamily="34" charset="0"/>
              </a:rPr>
              <a:t> explicit)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 –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implicitní deklarace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proměnné typu Variant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– explicitní deklarace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strike="sngStrike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strike="sngStrik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strike="sngStrike" dirty="0" err="1">
                <a:latin typeface="Courier New" pitchFamily="49" charset="0"/>
                <a:cs typeface="Courier New" pitchFamily="49" charset="0"/>
              </a:rPr>
              <a:t>pocet</a:t>
            </a:r>
            <a:r>
              <a:rPr lang="cs-CZ" sz="1600" strike="sngStrike" dirty="0">
                <a:latin typeface="Courier New" pitchFamily="49" charset="0"/>
                <a:cs typeface="Courier New" pitchFamily="49" charset="0"/>
              </a:rPr>
              <a:t>, a, b, c </a:t>
            </a:r>
            <a:r>
              <a:rPr lang="cs-CZ" sz="1600" b="1" strike="sngStrike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strike="sngStrike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strike="sngStrike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– hromadná deklarace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pocet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b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c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– hromadná deklarace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Pole – indexovaná homogenní množina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>
                <a:latin typeface="Calibri" pitchFamily="34" charset="0"/>
              </a:rPr>
              <a:t>nemusíme deklarovat velké množství proměnných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>
                <a:latin typeface="Calibri" pitchFamily="34" charset="0"/>
              </a:rPr>
              <a:t>k prvkům pole lze přistupovat pomocí hodnot indexů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>
                <a:latin typeface="Calibri" pitchFamily="34" charset="0"/>
              </a:rPr>
              <a:t>hodnotu indexu lze vypočítat – dynamický přístup k prvkům pole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použití prvku s indexem 0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poleCisel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(10)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– deklarace pole s 11 prvky (v deklaraci uvádíme nejvyšší hodnotu indexu)</a:t>
            </a: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vektor(1 to 3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Single </a:t>
            </a:r>
            <a:r>
              <a:rPr lang="cs-CZ" sz="1600" dirty="0" smtClean="0">
                <a:latin typeface="+mn-lt"/>
                <a:cs typeface="Courier New" pitchFamily="49" charset="0"/>
              </a:rPr>
              <a:t>– uvedení počátečního indexu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spcBef>
                <a:spcPts val="0"/>
              </a:spcBef>
            </a:pP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matice(2,2)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Single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– deklarace 2D pole (</a:t>
            </a:r>
            <a:r>
              <a:rPr lang="cs-CZ" sz="1600" dirty="0" smtClean="0">
                <a:latin typeface="+mn-lt"/>
                <a:cs typeface="Courier New" pitchFamily="49" charset="0"/>
              </a:rPr>
              <a:t>3 </a:t>
            </a:r>
            <a:r>
              <a:rPr lang="cs-CZ" sz="1600" dirty="0">
                <a:latin typeface="+mn-lt"/>
                <a:cs typeface="Courier New" pitchFamily="49" charset="0"/>
              </a:rPr>
              <a:t>x </a:t>
            </a:r>
            <a:r>
              <a:rPr lang="cs-CZ" sz="1600" dirty="0" smtClean="0">
                <a:latin typeface="+mn-lt"/>
                <a:cs typeface="Courier New" pitchFamily="49" charset="0"/>
              </a:rPr>
              <a:t>3 prvky)</a:t>
            </a:r>
            <a:endParaRPr lang="cs-CZ" dirty="0">
              <a:latin typeface="+mn-lt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Arial" charset="0"/>
              <a:buChar char="•"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548680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ts val="1200"/>
              </a:spcBef>
              <a:defRPr sz="2400" b="1">
                <a:latin typeface="Calibri" pitchFamily="34" charset="0"/>
              </a:defRPr>
            </a:lvl1pPr>
            <a:lvl2pPr algn="ctr" eaLnBrk="1" hangingPunct="1">
              <a:defRPr sz="4400">
                <a:latin typeface="Calibri" pitchFamily="34" charset="0"/>
              </a:defRPr>
            </a:lvl2pPr>
            <a:lvl3pPr algn="ctr" eaLnBrk="1" hangingPunct="1">
              <a:defRPr sz="4400">
                <a:latin typeface="Calibri" pitchFamily="34" charset="0"/>
              </a:defRPr>
            </a:lvl3pPr>
            <a:lvl4pPr algn="ctr" eaLnBrk="1" hangingPunct="1">
              <a:defRPr sz="4400">
                <a:latin typeface="Calibri" pitchFamily="34" charset="0"/>
              </a:defRPr>
            </a:lvl4pPr>
            <a:lvl5pPr algn="ctr" eaLnBrk="1" hangingPunct="1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cs-CZ" dirty="0"/>
              <a:t>Deklarace dat</a:t>
            </a:r>
            <a:endParaRPr lang="cs-CZ" dirty="0"/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6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CU01-3-esf</Template>
  <TotalTime>3897</TotalTime>
  <Words>1324</Words>
  <Application>Microsoft Office PowerPoint</Application>
  <PresentationFormat>Předvádění na obrazovce (4:3)</PresentationFormat>
  <Paragraphs>314</Paragraphs>
  <Slides>26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Tahoma</vt:lpstr>
      <vt:lpstr>Wingdings</vt:lpstr>
      <vt:lpstr>Motiv sady Office</vt:lpstr>
      <vt:lpstr>Prezentace aplikace PowerPoint</vt:lpstr>
      <vt:lpstr>Prezentace aplikace PowerPoint</vt:lpstr>
      <vt:lpstr>Excel udělá téměř vše za nás</vt:lpstr>
      <vt:lpstr>VBA za nás neudělá téměř nic. Co musíme udělat?</vt:lpstr>
      <vt:lpstr>VBA za nás neudělá téměř nic</vt:lpstr>
      <vt:lpstr>VBA – zobrazení proměnných Locals, Watch Window</vt:lpstr>
      <vt:lpstr>VBA – zadávání příkazů Immediate Windows</vt:lpstr>
      <vt:lpstr>Vlastní funce</vt:lpstr>
      <vt:lpstr>Prezentace aplikace PowerPoint</vt:lpstr>
      <vt:lpstr>Prezentace aplikace PowerPoint</vt:lpstr>
      <vt:lpstr>Prezentace aplikace PowerPoint</vt:lpstr>
      <vt:lpstr>Příklad uložení celého čísla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VBA  - spuštění funkce</vt:lpstr>
      <vt:lpstr>Prezentace aplikace PowerPoint</vt:lpstr>
      <vt:lpstr>Prezentace aplikace PowerPoint</vt:lpstr>
      <vt:lpstr>KDYŽ v Excellu</vt:lpstr>
      <vt:lpstr>Logické funkce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CU01</dc:title>
  <dc:creator>Macur;Menšík</dc:creator>
  <cp:lastModifiedBy>Menšík Miroslav (2080)</cp:lastModifiedBy>
  <cp:revision>193</cp:revision>
  <dcterms:created xsi:type="dcterms:W3CDTF">2008-10-04T15:47:22Z</dcterms:created>
  <dcterms:modified xsi:type="dcterms:W3CDTF">2018-02-12T06:40:20Z</dcterms:modified>
</cp:coreProperties>
</file>