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5" r:id="rId3"/>
    <p:sldId id="279" r:id="rId4"/>
    <p:sldId id="284" r:id="rId5"/>
    <p:sldId id="288" r:id="rId6"/>
    <p:sldId id="289" r:id="rId7"/>
    <p:sldId id="286" r:id="rId8"/>
    <p:sldId id="287" r:id="rId9"/>
    <p:sldId id="27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8" autoAdjust="0"/>
  </p:normalViewPr>
  <p:slideViewPr>
    <p:cSldViewPr>
      <p:cViewPr varScale="1">
        <p:scale>
          <a:sx n="124" d="100"/>
          <a:sy n="124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E45DB-0688-40A0-B455-013CCDAF930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58EB6-936A-45F3-BD22-C43EB6DEA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976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989C55-E42B-4759-99ED-EA150C8B32A6}" type="datetimeFigureOut">
              <a:rPr lang="cs-CZ"/>
              <a:pPr>
                <a:defRPr/>
              </a:pPr>
              <a:t>17.4.2013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CC3B26-9396-419D-A687-B7A4295B521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826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C3B26-9396-419D-A687-B7A4295B521A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452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6D3CD-4F9A-49C3-A563-E2A023D6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7" name="TextovéPole 6"/>
          <p:cNvSpPr txBox="1">
            <a:spLocks noChangeArrowheads="1"/>
          </p:cNvSpPr>
          <p:nvPr userDrawn="1"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DOM a MS</a:t>
            </a:r>
            <a:r>
              <a:rPr lang="cs-CZ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Word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E4F8-6E2A-422F-99F1-FDF8BD6E390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10E0C-3C48-4DCE-90F3-6F59EC76BAC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000" y="756000"/>
            <a:ext cx="8229600" cy="396000"/>
          </a:xfrm>
        </p:spPr>
        <p:txBody>
          <a:bodyPr/>
          <a:lstStyle>
            <a:lvl1pPr algn="l">
              <a:defRPr sz="1800" b="1" i="0" cap="all" baseline="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000" y="1268760"/>
            <a:ext cx="8229600" cy="4680520"/>
          </a:xfrm>
        </p:spPr>
        <p:txBody>
          <a:bodyPr/>
          <a:lstStyle>
            <a:lvl1pPr>
              <a:spcBef>
                <a:spcPts val="600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 userDrawn="1"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DOM a MS</a:t>
            </a:r>
            <a:r>
              <a:rPr lang="cs-CZ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Word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D98E-7259-424B-A10E-B47256D23AB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054A-9F30-4BAE-AA47-4F0BB43688A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510B8-F688-4077-8A36-7C88AED8306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3DD38-F833-49CA-8C77-32E851394B7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AIU FAST, 2008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4F60-AB6F-4790-88AE-EBADFBFC0B0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TextovéPole 6"/>
          <p:cNvSpPr txBox="1">
            <a:spLocks noChangeAspect="1"/>
          </p:cNvSpPr>
          <p:nvPr userDrawn="1"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8" name="Zástupný symbol pro číslo snímku 1"/>
          <p:cNvSpPr txBox="1">
            <a:spLocks/>
          </p:cNvSpPr>
          <p:nvPr userDrawn="1"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9" name="Obráze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Informatika II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9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/13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VBA Formuláře a ovládací prvky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Ovládací prvky  VBA Formulářů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Ovládací prvky jsou grafické objekty umisťované do formuláře za účelem zobrazení nebo zadání dat, provedení nějaké akce nebo lepší čitelnosti formuláře.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Mezi </a:t>
            </a:r>
            <a:r>
              <a:rPr lang="cs-CZ" dirty="0"/>
              <a:t>tyto objekty </a:t>
            </a:r>
            <a:r>
              <a:rPr lang="cs-CZ" dirty="0" smtClean="0"/>
              <a:t>patří: </a:t>
            </a:r>
          </a:p>
          <a:p>
            <a:r>
              <a:rPr lang="cs-CZ" dirty="0" smtClean="0"/>
              <a:t>textová </a:t>
            </a:r>
            <a:r>
              <a:rPr lang="cs-CZ" dirty="0"/>
              <a:t>pole, </a:t>
            </a:r>
            <a:endParaRPr lang="cs-CZ" dirty="0" smtClean="0"/>
          </a:p>
          <a:p>
            <a:r>
              <a:rPr lang="cs-CZ" dirty="0" smtClean="0"/>
              <a:t>seznamy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přepínače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tlačítka </a:t>
            </a:r>
            <a:r>
              <a:rPr lang="cs-CZ" dirty="0"/>
              <a:t>a další.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Aplikace Microsoft Excel obsahuje dva typy ovládacích prvků. </a:t>
            </a:r>
            <a:endParaRPr lang="cs-CZ" dirty="0" smtClean="0"/>
          </a:p>
          <a:p>
            <a:r>
              <a:rPr lang="cs-CZ" dirty="0" smtClean="0"/>
              <a:t>Ovládací </a:t>
            </a:r>
            <a:r>
              <a:rPr lang="cs-CZ" dirty="0"/>
              <a:t>prvky </a:t>
            </a:r>
            <a:r>
              <a:rPr lang="cs-CZ" dirty="0" err="1"/>
              <a:t>ActiveX</a:t>
            </a:r>
            <a:r>
              <a:rPr lang="cs-CZ" dirty="0"/>
              <a:t> lze použít ve většině </a:t>
            </a:r>
            <a:r>
              <a:rPr lang="cs-CZ" dirty="0" smtClean="0"/>
              <a:t>případů, pracují </a:t>
            </a:r>
            <a:r>
              <a:rPr lang="cs-CZ" dirty="0"/>
              <a:t>jak s makry jazyka </a:t>
            </a:r>
            <a:r>
              <a:rPr lang="cs-CZ" dirty="0" err="1"/>
              <a:t>Visual</a:t>
            </a:r>
            <a:r>
              <a:rPr lang="cs-CZ" dirty="0"/>
              <a:t> Basic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Applications</a:t>
            </a:r>
            <a:r>
              <a:rPr lang="cs-CZ" dirty="0"/>
              <a:t>, tak s webovými skripty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Ovládací </a:t>
            </a:r>
            <a:r>
              <a:rPr lang="cs-CZ" dirty="0"/>
              <a:t>prvky z panelu nástrojů Formuláře jsou kompatibilní s dřívějšími verzemi aplikace Excel, počínaje verzí Excel 5.0, a lze je použít na listech s makry s příponou XLM.</a:t>
            </a:r>
          </a:p>
        </p:txBody>
      </p:sp>
    </p:spTree>
    <p:extLst>
      <p:ext uri="{BB962C8B-B14F-4D97-AF65-F5344CB8AC3E}">
        <p14:creationId xmlns:p14="http://schemas.microsoft.com/office/powerpoint/2010/main" val="255743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ovládací prvky </a:t>
            </a:r>
            <a:r>
              <a:rPr lang="cs-CZ" dirty="0" err="1" smtClean="0"/>
              <a:t>ActiveX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cs-CZ" dirty="0" smtClean="0"/>
              <a:t>mohou být vloženy do listů nebo do VBA uživatelských formulářů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 smtClean="0"/>
              <a:t>Ne </a:t>
            </a:r>
            <a:r>
              <a:rPr lang="cs-CZ" dirty="0"/>
              <a:t>všechny ovládací prvky </a:t>
            </a:r>
            <a:r>
              <a:rPr lang="cs-CZ" dirty="0" err="1"/>
              <a:t>ActiveX</a:t>
            </a:r>
            <a:r>
              <a:rPr lang="cs-CZ" dirty="0"/>
              <a:t> lze použít </a:t>
            </a:r>
            <a:r>
              <a:rPr lang="cs-CZ" dirty="0" smtClean="0"/>
              <a:t>na listech (chyba: "Nelze </a:t>
            </a:r>
            <a:r>
              <a:rPr lang="cs-CZ" dirty="0"/>
              <a:t>vložit objekt</a:t>
            </a:r>
            <a:r>
              <a:rPr lang="cs-CZ" dirty="0" smtClean="0"/>
              <a:t>.")</a:t>
            </a:r>
          </a:p>
          <a:p>
            <a:pPr>
              <a:spcBef>
                <a:spcPts val="0"/>
              </a:spcBef>
              <a:defRPr/>
            </a:pPr>
            <a:r>
              <a:rPr lang="cs-CZ" dirty="0" smtClean="0"/>
              <a:t>jsou flexibilnější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 smtClean="0"/>
              <a:t>mají řadu snadno konfigurovatelných vlastností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 smtClean="0"/>
              <a:t>umožňují reakci na různé události vznikající při interakci s prvkem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 smtClean="0"/>
              <a:t>tyto události lze spojit s vlastními makry</a:t>
            </a:r>
          </a:p>
          <a:p>
            <a:pPr>
              <a:spcBef>
                <a:spcPts val="0"/>
              </a:spcBef>
              <a:defRPr/>
            </a:pPr>
            <a:r>
              <a:rPr lang="cs-CZ" dirty="0" smtClean="0"/>
              <a:t>řada aplikací při instalaci přináší do systému vlastní </a:t>
            </a:r>
            <a:r>
              <a:rPr lang="cs-CZ" dirty="0" err="1" smtClean="0"/>
              <a:t>ActiveX</a:t>
            </a:r>
            <a:r>
              <a:rPr lang="cs-CZ" dirty="0" smtClean="0"/>
              <a:t> prvky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65" y="3212976"/>
            <a:ext cx="24765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Formuláře 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0">
              <a:buNone/>
            </a:pPr>
            <a:r>
              <a:rPr lang="cs-CZ" b="1" dirty="0" smtClean="0"/>
              <a:t>Popisek</a:t>
            </a:r>
            <a:r>
              <a:rPr lang="cs-CZ" dirty="0" smtClean="0"/>
              <a:t> – text </a:t>
            </a:r>
            <a:r>
              <a:rPr lang="cs-CZ" dirty="0"/>
              <a:t>přidaný k listu nebo formuláři a poskytující informace o ovládacím prvku, listu nebo formuláři.</a:t>
            </a:r>
          </a:p>
          <a:p>
            <a:pPr marL="360363" indent="0">
              <a:buNone/>
            </a:pPr>
            <a:r>
              <a:rPr lang="cs-CZ" b="1" dirty="0" smtClean="0"/>
              <a:t>Skupinový rámeček</a:t>
            </a:r>
            <a:r>
              <a:rPr lang="cs-CZ" dirty="0" smtClean="0"/>
              <a:t> – rámeček </a:t>
            </a:r>
            <a:r>
              <a:rPr lang="cs-CZ" dirty="0"/>
              <a:t>s popiskem, který seskupuje související ovládací prvky </a:t>
            </a:r>
            <a:r>
              <a:rPr lang="cs-CZ" dirty="0" smtClean="0"/>
              <a:t>(obvykle přepínače nebo zaškrtávací políčka).</a:t>
            </a:r>
          </a:p>
          <a:p>
            <a:pPr marL="360363" indent="0">
              <a:buNone/>
            </a:pPr>
            <a:r>
              <a:rPr lang="cs-CZ" b="1" dirty="0" smtClean="0"/>
              <a:t>Příkazové tlačítko</a:t>
            </a:r>
            <a:r>
              <a:rPr lang="cs-CZ" dirty="0" smtClean="0"/>
              <a:t> – tlačítko, které při stisknutí spustí makro.</a:t>
            </a:r>
          </a:p>
          <a:p>
            <a:pPr marL="360363" indent="0">
              <a:buNone/>
            </a:pPr>
            <a:r>
              <a:rPr lang="cs-CZ" b="1" dirty="0" smtClean="0"/>
              <a:t>Zaškrtávací </a:t>
            </a:r>
            <a:r>
              <a:rPr lang="cs-CZ" b="1" dirty="0"/>
              <a:t>políčko</a:t>
            </a:r>
            <a:r>
              <a:rPr lang="cs-CZ" dirty="0"/>
              <a:t> </a:t>
            </a:r>
            <a:r>
              <a:rPr lang="cs-CZ" dirty="0" smtClean="0"/>
              <a:t>– políčko</a:t>
            </a:r>
            <a:r>
              <a:rPr lang="cs-CZ" dirty="0"/>
              <a:t>, které zapíná nebo vypíná příslušnou možnost. </a:t>
            </a:r>
          </a:p>
          <a:p>
            <a:pPr marL="360363" indent="0">
              <a:buNone/>
            </a:pPr>
            <a:r>
              <a:rPr lang="cs-CZ" b="1" dirty="0" smtClean="0"/>
              <a:t>Přepínač</a:t>
            </a:r>
            <a:r>
              <a:rPr lang="cs-CZ" dirty="0" smtClean="0"/>
              <a:t> – prvek</a:t>
            </a:r>
            <a:r>
              <a:rPr lang="cs-CZ" dirty="0"/>
              <a:t>, pomocí kterého je vybírána jedna ze skupiny možností ve skupinovém rámečku. Ve skupinovém rámečku lze zapnout pouze jeden přepínač</a:t>
            </a:r>
            <a:r>
              <a:rPr lang="cs-CZ" dirty="0" smtClean="0"/>
              <a:t>.</a:t>
            </a:r>
            <a:endParaRPr lang="cs-CZ" dirty="0"/>
          </a:p>
          <a:p>
            <a:pPr marL="360363" indent="0">
              <a:buNone/>
            </a:pPr>
            <a:r>
              <a:rPr lang="cs-CZ" b="1" dirty="0" smtClean="0"/>
              <a:t>Seznam</a:t>
            </a:r>
            <a:r>
              <a:rPr lang="cs-CZ" dirty="0" smtClean="0"/>
              <a:t> – seznam položek, ze </a:t>
            </a:r>
            <a:r>
              <a:rPr lang="cs-CZ" dirty="0"/>
              <a:t>kterých si můžeme </a:t>
            </a:r>
            <a:r>
              <a:rPr lang="cs-CZ" dirty="0" smtClean="0"/>
              <a:t>vybírat</a:t>
            </a:r>
            <a:r>
              <a:rPr lang="cs-CZ" dirty="0"/>
              <a:t>.</a:t>
            </a:r>
          </a:p>
          <a:p>
            <a:pPr marL="360363" indent="0">
              <a:buNone/>
            </a:pPr>
            <a:r>
              <a:rPr lang="cs-CZ" b="1" dirty="0" smtClean="0"/>
              <a:t>Rozevírací seznam</a:t>
            </a:r>
            <a:r>
              <a:rPr lang="cs-CZ" dirty="0" smtClean="0"/>
              <a:t> –  seznam + textové pole.</a:t>
            </a:r>
            <a:endParaRPr lang="cs-CZ" dirty="0"/>
          </a:p>
          <a:p>
            <a:pPr marL="360363" indent="0">
              <a:buNone/>
            </a:pPr>
            <a:r>
              <a:rPr lang="cs-CZ" b="1" dirty="0" smtClean="0"/>
              <a:t>Posuvník</a:t>
            </a:r>
            <a:r>
              <a:rPr lang="cs-CZ" dirty="0" smtClean="0"/>
              <a:t> – </a:t>
            </a:r>
            <a:r>
              <a:rPr lang="cs-CZ" dirty="0"/>
              <a:t>Ovládací prvek, pomocí kterého se posunuje seznam hodnot klepnutím na šipku posuvníku nebo přetahováním jezdce posuvníku. </a:t>
            </a:r>
          </a:p>
          <a:p>
            <a:pPr marL="360363" indent="0">
              <a:buNone/>
            </a:pPr>
            <a:r>
              <a:rPr lang="cs-CZ" b="1" dirty="0" smtClean="0"/>
              <a:t>Číselník</a:t>
            </a:r>
            <a:r>
              <a:rPr lang="cs-CZ" dirty="0" smtClean="0"/>
              <a:t> – </a:t>
            </a:r>
            <a:r>
              <a:rPr lang="cs-CZ" dirty="0"/>
              <a:t>Tlačítko se šipkami nahoru a dolů, které můžete připojit k buňce. Klepnutím na šipku nahoru hodnotu zvýšíte, klepnutím na šipku dolů hodnotu snížíte.</a:t>
            </a:r>
          </a:p>
          <a:p>
            <a:pPr marL="360363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2571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excel formuláře tlačítk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2190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excel formuláře formulare-zaskrtavaci-polick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excel formuláře sezn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" y="3903111"/>
            <a:ext cx="2190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excel formuláře přepínač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2190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excel formuláře pole se sezna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48515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excel formuláře posuvni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" y="4581128"/>
            <a:ext cx="2381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excel formuláře číselní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2190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1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Formuláře 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Formulář je součást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Formulářové prvky se vkládají </a:t>
            </a:r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en-US" dirty="0" smtClean="0"/>
              <a:t>&amp; drop z </a:t>
            </a:r>
            <a:r>
              <a:rPr lang="en-US" dirty="0" err="1" smtClean="0"/>
              <a:t>palety</a:t>
            </a:r>
            <a:r>
              <a:rPr lang="en-US" dirty="0" smtClean="0"/>
              <a:t> </a:t>
            </a:r>
            <a:r>
              <a:rPr lang="en-US" dirty="0" err="1" smtClean="0"/>
              <a:t>prv</a:t>
            </a:r>
            <a:r>
              <a:rPr lang="en-US" dirty="0" err="1" smtClean="0"/>
              <a:t>k</a:t>
            </a:r>
            <a:r>
              <a:rPr lang="cs-CZ" dirty="0"/>
              <a:t>ů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4" t="38112" r="53397" b="32309"/>
          <a:stretch/>
        </p:blipFill>
        <p:spPr bwMode="auto">
          <a:xfrm>
            <a:off x="6077321" y="3140968"/>
            <a:ext cx="2625970" cy="281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3" r="53397" b="62878"/>
          <a:stretch/>
        </p:blipFill>
        <p:spPr bwMode="auto">
          <a:xfrm>
            <a:off x="395536" y="2051714"/>
            <a:ext cx="5681785" cy="272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168" y="1412776"/>
            <a:ext cx="14382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9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24"/>
          <a:stretch/>
        </p:blipFill>
        <p:spPr bwMode="auto">
          <a:xfrm>
            <a:off x="4355976" y="980728"/>
            <a:ext cx="2377440" cy="294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95536" y="3635950"/>
            <a:ext cx="8229600" cy="224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dirty="0" smtClean="0"/>
              <a:t>Pravý </a:t>
            </a:r>
            <a:r>
              <a:rPr lang="cs-CZ" dirty="0" err="1" smtClean="0"/>
              <a:t>listbox</a:t>
            </a:r>
            <a:r>
              <a:rPr lang="cs-CZ" dirty="0" smtClean="0"/>
              <a:t> umožňuje vybrat událost</a:t>
            </a:r>
          </a:p>
          <a:p>
            <a:pPr marL="0" indent="0">
              <a:buFont typeface="Arial" charset="0"/>
              <a:buNone/>
            </a:pPr>
            <a:r>
              <a:rPr lang="cs-CZ" dirty="0" smtClean="0"/>
              <a:t>				</a:t>
            </a:r>
            <a:r>
              <a:rPr lang="cs-CZ" sz="1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Label3_Click()</a:t>
            </a:r>
          </a:p>
          <a:p>
            <a:pPr marL="0" indent="0" algn="r">
              <a:buFont typeface="Arial" charset="0"/>
              <a:buNone/>
            </a:pP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pPr marL="0" indent="0">
              <a:buFont typeface="Arial" charset="0"/>
              <a:buNone/>
            </a:pPr>
            <a:r>
              <a:rPr lang="cs-CZ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		End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událostních procedur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000" y="1268760"/>
            <a:ext cx="8229600" cy="224132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Levý </a:t>
            </a:r>
            <a:r>
              <a:rPr lang="cs-CZ" dirty="0" err="1" smtClean="0"/>
              <a:t>listbox</a:t>
            </a:r>
            <a:r>
              <a:rPr lang="cs-CZ" dirty="0" smtClean="0"/>
              <a:t> umožňuje vybrat prvek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9" r="71087"/>
          <a:stretch/>
        </p:blipFill>
        <p:spPr bwMode="auto">
          <a:xfrm>
            <a:off x="467544" y="1691734"/>
            <a:ext cx="1495425" cy="188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62411"/>
            <a:ext cx="14954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Čárový popisek 1 3"/>
          <p:cNvSpPr/>
          <p:nvPr/>
        </p:nvSpPr>
        <p:spPr>
          <a:xfrm>
            <a:off x="6300192" y="3404908"/>
            <a:ext cx="2324944" cy="426461"/>
          </a:xfrm>
          <a:prstGeom prst="borderCallout1">
            <a:avLst>
              <a:gd name="adj1" fmla="val 98030"/>
              <a:gd name="adj2" fmla="val -1032"/>
              <a:gd name="adj3" fmla="val 164753"/>
              <a:gd name="adj4" fmla="val -9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 název prvku </a:t>
            </a:r>
            <a:r>
              <a:rPr lang="en-US" sz="1400" dirty="0" smtClean="0"/>
              <a:t>+</a:t>
            </a:r>
            <a:r>
              <a:rPr lang="cs-CZ" sz="1400" dirty="0" smtClean="0"/>
              <a:t> </a:t>
            </a:r>
            <a:r>
              <a:rPr lang="cs-CZ" sz="1400" dirty="0" err="1" smtClean="0"/>
              <a:t>náz</a:t>
            </a:r>
            <a:r>
              <a:rPr lang="en-US" sz="1400" dirty="0" smtClean="0"/>
              <a:t>e</a:t>
            </a:r>
            <a:r>
              <a:rPr lang="cs-CZ" sz="1400" dirty="0" smtClean="0"/>
              <a:t>v události</a:t>
            </a:r>
            <a:endParaRPr lang="cs-CZ" sz="1400" dirty="0"/>
          </a:p>
        </p:txBody>
      </p:sp>
      <p:sp>
        <p:nvSpPr>
          <p:cNvPr id="5" name="Obdélník 4"/>
          <p:cNvSpPr/>
          <p:nvPr/>
        </p:nvSpPr>
        <p:spPr>
          <a:xfrm>
            <a:off x="4355976" y="4437112"/>
            <a:ext cx="2592288" cy="319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reakce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vzniklou</a:t>
            </a:r>
            <a:r>
              <a:rPr lang="en-US" sz="1600" dirty="0" smtClean="0"/>
              <a:t> </a:t>
            </a:r>
            <a:r>
              <a:rPr lang="en-US" sz="1600" dirty="0" err="1" smtClean="0"/>
              <a:t>ud</a:t>
            </a:r>
            <a:r>
              <a:rPr lang="cs-CZ" sz="1600" dirty="0" err="1" smtClean="0"/>
              <a:t>álost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182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658" y="1378611"/>
            <a:ext cx="3393734" cy="219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Původní podoba formuláře</a:t>
            </a:r>
            <a:endParaRPr lang="cs-CZ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553"/>
            <a:ext cx="2859307" cy="244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Čárový popisek 1 3"/>
          <p:cNvSpPr/>
          <p:nvPr/>
        </p:nvSpPr>
        <p:spPr>
          <a:xfrm>
            <a:off x="4739405" y="3861048"/>
            <a:ext cx="2217078" cy="285121"/>
          </a:xfrm>
          <a:prstGeom prst="borderCallout1">
            <a:avLst>
              <a:gd name="adj1" fmla="val 48395"/>
              <a:gd name="adj2" fmla="val -362"/>
              <a:gd name="adj3" fmla="val -68065"/>
              <a:gd name="adj4" fmla="val -80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=int_fce_mc1(</a:t>
            </a:r>
            <a:r>
              <a:rPr lang="cs-CZ" sz="1400" dirty="0" err="1"/>
              <a:t>a;b;h;n;graf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17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400" b="1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CommandButton1_Click()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UserForm1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Not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IsNumeric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(.TextBox1.Value) </a:t>
            </a:r>
            <a:r>
              <a:rPr lang="cs-CZ" sz="1400" b="1" dirty="0" err="1">
                <a:latin typeface="Courier New" pitchFamily="49" charset="0"/>
                <a:cs typeface="Courier New" pitchFamily="49" charset="0"/>
              </a:rPr>
              <a:t>Then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("Chybně zadaná levá mez intervalu &lt;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a;b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&gt;.")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>
                <a:latin typeface="Courier New" pitchFamily="49" charset="0"/>
                <a:cs typeface="Courier New" pitchFamily="49" charset="0"/>
              </a:rPr>
              <a:t>If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Not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IsNumeric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(.TextBox2.Value) </a:t>
            </a:r>
            <a:r>
              <a:rPr lang="cs-CZ" sz="1400" b="1" dirty="0" err="1">
                <a:latin typeface="Courier New" pitchFamily="49" charset="0"/>
                <a:cs typeface="Courier New" pitchFamily="49" charset="0"/>
              </a:rPr>
              <a:t>Then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("Chybně zadaná pravá mez intervalu &lt;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a;b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&gt;.")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    Exit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>
                <a:latin typeface="Courier New" pitchFamily="49" charset="0"/>
                <a:cs typeface="Courier New" pitchFamily="49" charset="0"/>
              </a:rPr>
              <a:t>If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Not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IsNumeric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(.TextBox3.Value) </a:t>
            </a:r>
            <a:r>
              <a:rPr lang="cs-CZ" sz="1400" b="1" dirty="0" err="1">
                <a:latin typeface="Courier New" pitchFamily="49" charset="0"/>
                <a:cs typeface="Courier New" pitchFamily="49" charset="0"/>
              </a:rPr>
              <a:t>Then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("Chybně zadaná mez funkčních hodnot.")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int_fce_mc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(.TextBox1.Value, .TextBox2.Value, .TextBox3.Value, .SpinButton1.Value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)      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Label5.Caption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= "Odhad integrálu: " &amp; </a:t>
            </a:r>
            <a:r>
              <a:rPr lang="cs-CZ" sz="1400" dirty="0" err="1">
                <a:latin typeface="Courier New" pitchFamily="49" charset="0"/>
                <a:cs typeface="Courier New" pitchFamily="49" charset="0"/>
              </a:rPr>
              <a:t>CStr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>
                <a:latin typeface="Courier New" pitchFamily="49" charset="0"/>
                <a:cs typeface="Courier New" pitchFamily="49" charset="0"/>
              </a:rPr>
              <a:t>With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VBA formulář a událostní procedura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471" y="1340553"/>
            <a:ext cx="24860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1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2676525"/>
            <a:ext cx="84248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Děkuji za pozornost.</a:t>
            </a: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5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01-motiv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CU01-motiv</Template>
  <TotalTime>9933</TotalTime>
  <Words>512</Words>
  <Application>Microsoft Office PowerPoint</Application>
  <PresentationFormat>Předvádění na obrazovce (4:3)</PresentationFormat>
  <Paragraphs>68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CU01-motiv</vt:lpstr>
      <vt:lpstr>Prezentace aplikace PowerPoint</vt:lpstr>
      <vt:lpstr>Ovládací prvky  VBA Formulářů</vt:lpstr>
      <vt:lpstr>ovládací prvky ActiveX</vt:lpstr>
      <vt:lpstr>Formuláře VBA</vt:lpstr>
      <vt:lpstr>Formuláře VBA</vt:lpstr>
      <vt:lpstr>Konstrukce událostních procedur</vt:lpstr>
      <vt:lpstr>Původní podoba formuláře</vt:lpstr>
      <vt:lpstr>VBA formulář a událostní procedura</vt:lpstr>
      <vt:lpstr>Prezentace aplikace PowerPoint</vt:lpstr>
    </vt:vector>
  </TitlesOfParts>
  <Company>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CU01</dc:title>
  <dc:creator>Macur</dc:creator>
  <cp:lastModifiedBy>admin</cp:lastModifiedBy>
  <cp:revision>335</cp:revision>
  <dcterms:created xsi:type="dcterms:W3CDTF">2008-10-04T15:47:22Z</dcterms:created>
  <dcterms:modified xsi:type="dcterms:W3CDTF">2013-04-17T20:02:21Z</dcterms:modified>
</cp:coreProperties>
</file>