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65" r:id="rId3"/>
    <p:sldId id="279" r:id="rId4"/>
    <p:sldId id="262" r:id="rId5"/>
    <p:sldId id="282" r:id="rId6"/>
    <p:sldId id="284" r:id="rId7"/>
    <p:sldId id="266" r:id="rId8"/>
    <p:sldId id="267" r:id="rId9"/>
    <p:sldId id="268" r:id="rId10"/>
    <p:sldId id="281" r:id="rId11"/>
    <p:sldId id="280" r:id="rId12"/>
    <p:sldId id="276" r:id="rId13"/>
    <p:sldId id="277" r:id="rId14"/>
    <p:sldId id="27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63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96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46D06-1039-4EC3-97C0-97E738A0FD0C}" type="datetimeFigureOut">
              <a:rPr lang="cs-CZ"/>
              <a:pPr>
                <a:defRPr/>
              </a:pPr>
              <a:t>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E330EA-6EB6-4098-8E1E-0889591E4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4606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2E5FEA-303F-450B-9DA2-E675148CA045}" type="datetimeFigureOut">
              <a:rPr lang="cs-CZ"/>
              <a:pPr>
                <a:defRPr/>
              </a:pPr>
              <a:t>7.3.2016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3E9F1A-1E9C-4E5D-B1DF-994C2D5E0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0491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4223E-6E24-4ED8-917E-828D8B1B1AB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6D3CD-4F9A-49C3-A563-E2A023D6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0BB2-B072-4DEB-A340-D2063D87F8CF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8028-4FA0-4EA5-B00B-F2EF556C8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044F-3503-44B2-AC1B-59554D8F3467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25B9-E7C2-4EB2-B6AB-D7A663AB9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9EEB-B19E-463F-BB1E-76370F2ADA20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AE51-62DE-4DA8-86FB-FB551DF5C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 userDrawn="1"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 userDrawn="1"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 userDrawn="1"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5509-DE41-4200-BB74-32D5ABB0EB94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DF94-6427-4A12-AB52-C04153401071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56CE-0E1A-4E1D-8ADB-A9755C6C5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4817-A450-4D01-830E-727FD4441710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CE18-A1C4-476A-B627-E4BF1EBD9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BB37-72CB-4C51-879D-CDEE1FE4F256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2CD4-7986-465F-9F0D-0BC41E89F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5F20-8E06-440F-BBC0-2CB76CD3DCC0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E63F-E36B-4762-8BC0-847C2EB13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CD88-9FAB-484B-B952-B96566EB4F6D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1813-6FFE-4438-AD40-3B309694D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9C9-1DBD-4924-BF48-3BBA1DC36507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91AE-B56E-400E-BFCA-3794E9633A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0ABE-7ECC-4652-AE98-3B6A7CA631D5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8E2D-E0AA-44A6-AF50-DE74F0A89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7F515-0F72-440A-9F26-6B75801D2B1E}" type="datetime1">
              <a:rPr lang="cs-CZ"/>
              <a:pPr>
                <a:defRPr/>
              </a:pPr>
              <a:t>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1002F-EBE2-4D60-A45F-A0C0ECE8D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Informatika II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3/13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příkaz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cyklus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,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proměnná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typu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pole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124744"/>
            <a:ext cx="8424862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cislo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Long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cislo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celé číslo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cs-CZ" sz="16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ýpočet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 = a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 = f * a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then Exit Function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 = a + 1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 = f * a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cislo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then Exit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ýpočet</a:t>
            </a:r>
            <a:r>
              <a:rPr lang="cs-CZ" b="1" dirty="0" smtClean="0">
                <a:latin typeface="Calibri" pitchFamily="34" charset="0"/>
              </a:rPr>
              <a:t> faktoriálu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3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cislo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Long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cislo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celé číslo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While (a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a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 = f * a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MsgBox("Faktorál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čísla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ýpočet</a:t>
            </a:r>
            <a:r>
              <a:rPr lang="cs-CZ" b="1" dirty="0" smtClean="0">
                <a:latin typeface="Calibri" pitchFamily="34" charset="0"/>
              </a:rPr>
              <a:t> faktoriálu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= start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[Step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krok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&lt;proměnná&gt; - řídící proměnná cyklu (celočíselný typ)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start – počáteční hodnot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řpc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konec – koncová hodnota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řpc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krok – přírůstek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řpc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</a:rPr>
              <a:t>Zn</a:t>
            </a:r>
            <a:r>
              <a:rPr lang="cs-CZ" dirty="0" err="1" smtClean="0">
                <a:latin typeface="Calibri" pitchFamily="34" charset="0"/>
              </a:rPr>
              <a:t>áme</a:t>
            </a:r>
            <a:r>
              <a:rPr lang="cs-CZ" dirty="0" smtClean="0">
                <a:latin typeface="Calibri" pitchFamily="34" charset="0"/>
              </a:rPr>
              <a:t> nebo dokážeme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řídící proměnná cyklu nedosáhne koncové hodnoty.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Řídící proměnná se zvyšuje o 1 pokud není nastaven parametr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Step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</a:t>
            </a:r>
            <a:r>
              <a:rPr lang="cs-CZ" dirty="0" err="1" smtClean="0">
                <a:latin typeface="Courier New" pitchFamily="49" charset="0"/>
              </a:rPr>
              <a:t>For</a:t>
            </a:r>
            <a:r>
              <a:rPr lang="cs-CZ" dirty="0" smtClean="0">
                <a:latin typeface="Courier New" pitchFamily="49" charset="0"/>
              </a:rPr>
              <a:t> </a:t>
            </a:r>
            <a:r>
              <a:rPr lang="cs-CZ" dirty="0" smtClean="0">
                <a:latin typeface="Calibri" pitchFamily="34" charset="0"/>
              </a:rPr>
              <a:t>slouží pro předčasné ukončení smyčky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T As Single, M As Single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n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/ dx)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 přidávající další členy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For i = 1 To 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Next 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Diskretizace osy x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= start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[Step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krok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565150" lvl="1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= start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[Step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krok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965200" lvl="2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965200" lvl="2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= start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[Step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krok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>
              <a:latin typeface="Calibri" pitchFamily="34" charset="0"/>
            </a:endParaRPr>
          </a:p>
          <a:p>
            <a:pPr marL="1314450" lvl="3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965200" lvl="2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dirty="0" smtClean="0">
                <a:latin typeface="Calibri" pitchFamily="34" charset="0"/>
              </a:rPr>
              <a:t> </a:t>
            </a:r>
          </a:p>
          <a:p>
            <a:pPr marL="965200" lvl="2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565150" lvl="1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 – vnoření příkazů cyklu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7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Do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l-PL" dirty="0" smtClean="0">
                <a:latin typeface="Calibri" pitchFamily="34" charset="0"/>
              </a:rPr>
              <a:t> &lt;podmínka&gt;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Nemůžeme dopředu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Podmínka = výraz, jehož výsledkem je logická hodnota.</a:t>
            </a: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T </a:t>
            </a:r>
            <a:r>
              <a:rPr lang="en-US" dirty="0" smtClean="0">
                <a:latin typeface="Calibri" pitchFamily="34" charset="0"/>
              </a:rPr>
              <a:t>&lt; 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max</a:t>
            </a:r>
            <a:endParaRPr lang="en-US" baseline="-25000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* dx &lt; L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platí podmínka (má hodnotu </a:t>
            </a:r>
            <a:r>
              <a:rPr lang="cs-CZ" dirty="0" err="1" smtClean="0">
                <a:latin typeface="Calibri" pitchFamily="34" charset="0"/>
              </a:rPr>
              <a:t>True</a:t>
            </a:r>
            <a:r>
              <a:rPr lang="cs-CZ" dirty="0" smtClean="0">
                <a:latin typeface="Calibri" pitchFamily="34" charset="0"/>
              </a:rPr>
              <a:t>/Pravda).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pl-PL" b="1" dirty="0" smtClean="0">
                <a:latin typeface="Calibri" pitchFamily="34" charset="0"/>
              </a:rPr>
              <a:t>Cyklus proběhn</a:t>
            </a:r>
            <a:r>
              <a:rPr lang="en-US" b="1" dirty="0" smtClean="0">
                <a:latin typeface="Calibri" pitchFamily="34" charset="0"/>
              </a:rPr>
              <a:t>e</a:t>
            </a:r>
            <a:r>
              <a:rPr lang="pl-PL" b="1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ždy</a:t>
            </a:r>
            <a:r>
              <a:rPr lang="cs-CZ" b="1" dirty="0" smtClean="0">
                <a:latin typeface="Calibri" pitchFamily="34" charset="0"/>
              </a:rPr>
              <a:t> alespoň </a:t>
            </a:r>
            <a:r>
              <a:rPr lang="pl-PL" b="1" dirty="0" smtClean="0">
                <a:latin typeface="Calibri" pitchFamily="34" charset="0"/>
              </a:rPr>
              <a:t>jednou</a:t>
            </a:r>
            <a:r>
              <a:rPr lang="pl-PL" dirty="0" smtClean="0"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Do </a:t>
            </a:r>
            <a:r>
              <a:rPr lang="cs-CZ" dirty="0" smtClean="0">
                <a:latin typeface="Calibri" pitchFamily="34" charset="0"/>
              </a:rPr>
              <a:t>slouží pro předčasné ukončení smyčky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 While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Diskretizace osy x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08920"/>
            <a:ext cx="28289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5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cislo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a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Long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cislo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celé číslo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a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 = f * a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 While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MsgBox("Faktorál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čísla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ýpočet</a:t>
            </a:r>
            <a:r>
              <a:rPr lang="cs-CZ" b="1" dirty="0" smtClean="0">
                <a:latin typeface="Calibri" pitchFamily="34" charset="0"/>
              </a:rPr>
              <a:t> faktoriálu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 </a:t>
            </a:r>
            <a:r>
              <a:rPr lang="pl-PL" dirty="0" smtClean="0">
                <a:latin typeface="Calibri" pitchFamily="34" charset="0"/>
              </a:rPr>
              <a:t>&lt;podmínka&gt; 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Nemůžeme dopředu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Podmínka = výraz, jehož výsledkem je logická hodnota.</a:t>
            </a: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T </a:t>
            </a:r>
            <a:r>
              <a:rPr lang="en-US" dirty="0" smtClean="0">
                <a:latin typeface="Calibri" pitchFamily="34" charset="0"/>
              </a:rPr>
              <a:t>&lt; 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max</a:t>
            </a:r>
            <a:endParaRPr lang="en-US" baseline="-25000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* dx &lt; L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</a:t>
            </a:r>
            <a:r>
              <a:rPr lang="en-US" b="1" dirty="0" smtClean="0">
                <a:latin typeface="Calibri" pitchFamily="34" charset="0"/>
              </a:rPr>
              <a:t>NE</a:t>
            </a:r>
            <a:r>
              <a:rPr lang="cs-CZ" b="1" dirty="0" smtClean="0">
                <a:latin typeface="Calibri" pitchFamily="34" charset="0"/>
              </a:rPr>
              <a:t>platí</a:t>
            </a:r>
            <a:r>
              <a:rPr lang="cs-CZ" dirty="0" smtClean="0">
                <a:latin typeface="Calibri" pitchFamily="34" charset="0"/>
              </a:rPr>
              <a:t> podmínka (má hodnotu </a:t>
            </a:r>
            <a:r>
              <a:rPr lang="en-US" dirty="0" smtClean="0">
                <a:latin typeface="Calibri" pitchFamily="34" charset="0"/>
              </a:rPr>
              <a:t>False</a:t>
            </a:r>
            <a:r>
              <a:rPr lang="cs-CZ" dirty="0" smtClean="0">
                <a:latin typeface="Calibri" pitchFamily="34" charset="0"/>
              </a:rPr>
              <a:t>/</a:t>
            </a:r>
            <a:r>
              <a:rPr lang="en-US" dirty="0" smtClean="0">
                <a:latin typeface="Calibri" pitchFamily="34" charset="0"/>
              </a:rPr>
              <a:t>Nep</a:t>
            </a:r>
            <a:r>
              <a:rPr lang="cs-CZ" dirty="0" err="1" smtClean="0">
                <a:latin typeface="Calibri" pitchFamily="34" charset="0"/>
              </a:rPr>
              <a:t>ravda</a:t>
            </a:r>
            <a:r>
              <a:rPr lang="cs-CZ" dirty="0" smtClean="0">
                <a:latin typeface="Calibri" pitchFamily="34" charset="0"/>
              </a:rPr>
              <a:t>).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pl-PL" b="1" dirty="0" smtClean="0">
                <a:latin typeface="Calibri" pitchFamily="34" charset="0"/>
              </a:rPr>
              <a:t>Cyklus nemusí proběhnout ani jednou</a:t>
            </a:r>
            <a:r>
              <a:rPr lang="pl-PL" dirty="0" smtClean="0"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Do </a:t>
            </a:r>
            <a:r>
              <a:rPr lang="cs-CZ" dirty="0" smtClean="0">
                <a:latin typeface="Calibri" pitchFamily="34" charset="0"/>
              </a:rPr>
              <a:t>slouží pro předčasné ukončení smyčky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Until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ovéPole 10"/>
              <p:cNvSpPr txBox="1">
                <a:spLocks noChangeArrowheads="1"/>
              </p:cNvSpPr>
              <p:nvPr/>
            </p:nvSpPr>
            <p:spPr bwMode="auto">
              <a:xfrm>
                <a:off x="395288" y="1268413"/>
                <a:ext cx="8424862" cy="4465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177800" indent="-1778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buNone/>
                </a:pPr>
                <a:r>
                  <a:rPr lang="cs-CZ" dirty="0" smtClean="0">
                    <a:effectLst/>
                    <a:latin typeface="+mn-lt"/>
                  </a:rPr>
                  <a:t>Funkci vyjádříme pomocí nekonečné řady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effectLst/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cs-CZ" i="1">
                              <a:effectLst/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cs-CZ" i="1">
                          <a:effectLst/>
                          <a:latin typeface="Cambria Math"/>
                        </a:rPr>
                        <m:t>=1+</m:t>
                      </m:r>
                      <m:r>
                        <a:rPr lang="cs-CZ" i="1">
                          <a:effectLst/>
                          <a:latin typeface="Cambria Math"/>
                        </a:rPr>
                        <m:t>𝑥</m:t>
                      </m:r>
                      <m:r>
                        <a:rPr lang="cs-CZ" i="1">
                          <a:effectLst/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cs-CZ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effectLst/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cs-CZ" i="1">
                          <a:effectLst/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effectLst/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cs-CZ" i="1">
                          <a:effectLst/>
                          <a:latin typeface="Cambria Math"/>
                        </a:rPr>
                        <m:t>+ …+ </m:t>
                      </m:r>
                      <m:f>
                        <m:fPr>
                          <m:ctrlPr>
                            <a:rPr lang="cs-CZ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effectLst/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effectLst/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i="1">
                          <a:effectLst/>
                          <a:latin typeface="Cambria Math"/>
                        </a:rPr>
                        <m:t>+ …=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effectLst/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effectLst/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cs-CZ" i="1">
                              <a:effectLst/>
                              <a:latin typeface="Cambria Math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cs-CZ" i="1">
                                  <a:effectLst/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>
                    <a:latin typeface="+mn-lt"/>
                  </a:rPr>
                  <a:t>Pro sousední členy platí</a:t>
                </a:r>
                <a:endParaRPr lang="cs-CZ" sz="1400" dirty="0" smtClean="0">
                  <a:latin typeface="+mn-lt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effectLst/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i="1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effectLst/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effectLst/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dirty="0" smtClean="0">
                    <a:effectLst/>
                    <a:latin typeface="+mn-lt"/>
                  </a:rPr>
                  <a:t>Algoritmus:</a:t>
                </a:r>
              </a:p>
              <a:p>
                <a:pPr marL="285750" indent="-285750">
                  <a:spcBef>
                    <a:spcPts val="1200"/>
                  </a:spcBef>
                  <a:buFont typeface="Arial" pitchFamily="34" charset="0"/>
                  <a:buChar char="•"/>
                </a:pPr>
                <a:r>
                  <a:rPr lang="en-US" dirty="0">
                    <a:latin typeface="Calibri" pitchFamily="34" charset="0"/>
                  </a:rPr>
                  <a:t>P</a:t>
                </a:r>
                <a:r>
                  <a:rPr lang="cs-CZ" dirty="0" err="1">
                    <a:latin typeface="Calibri" pitchFamily="34" charset="0"/>
                  </a:rPr>
                  <a:t>očítáme</a:t>
                </a:r>
                <a:r>
                  <a:rPr lang="cs-CZ" dirty="0">
                    <a:latin typeface="Calibri" pitchFamily="34" charset="0"/>
                  </a:rPr>
                  <a:t> nové členy z předcházejících členů a sečítáme je.</a:t>
                </a:r>
                <a:endParaRPr lang="cs-CZ" dirty="0" smtClean="0">
                  <a:effectLst/>
                  <a:latin typeface="Calibri" pitchFamily="34" charset="0"/>
                </a:endParaRPr>
              </a:p>
              <a:p>
                <a:pPr marL="0" indent="0" algn="ctr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effectLst/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i="1">
                        <a:effectLst/>
                        <a:latin typeface="Cambria Math"/>
                      </a:rPr>
                      <m:t>=</m:t>
                    </m:r>
                    <m:r>
                      <a:rPr lang="cs-CZ" b="0" i="1" smtClean="0">
                        <a:effectLst/>
                        <a:latin typeface="Cambria Math"/>
                      </a:rPr>
                      <m:t>1</m:t>
                    </m:r>
                  </m:oMath>
                </a14:m>
                <a:r>
                  <a:rPr lang="cs-CZ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effectLst/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i="1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effectLst/>
                            <a:latin typeface="Cambria Math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cs-CZ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cs-CZ" i="1" smtClean="0">
                        <a:effectLst/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effectLst/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i="1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cs-CZ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effectLst/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smtClean="0"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i="1">
                                <a:effectLst/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>
                    <a:effectLst/>
                  </a:rPr>
                  <a:t> </a:t>
                </a:r>
                <a:r>
                  <a:rPr lang="en-US" dirty="0" smtClean="0">
                    <a:effectLst/>
                  </a:rPr>
                  <a:t>,…</a:t>
                </a:r>
                <a:endParaRPr lang="cs-CZ" dirty="0" smtClean="0"/>
              </a:p>
              <a:p>
                <a:pPr marL="285750" indent="-285750">
                  <a:spcBef>
                    <a:spcPts val="1200"/>
                  </a:spcBef>
                  <a:buFont typeface="Arial" pitchFamily="34" charset="0"/>
                  <a:buChar char="•"/>
                </a:pPr>
                <a:r>
                  <a:rPr lang="cs-CZ" dirty="0" smtClean="0">
                    <a:effectLst/>
                    <a:latin typeface="+mn-lt"/>
                  </a:rPr>
                  <a:t> Výpočet </a:t>
                </a:r>
                <a:r>
                  <a:rPr lang="cs-CZ" dirty="0">
                    <a:effectLst/>
                    <a:latin typeface="+mn-lt"/>
                  </a:rPr>
                  <a:t>ukončíme, jakmile velikost dalšího vypočteného členu klesne pod zadanou </a:t>
                </a:r>
                <a:r>
                  <a:rPr lang="cs-CZ" dirty="0" smtClean="0">
                    <a:effectLst/>
                    <a:latin typeface="+mn-lt"/>
                  </a:rPr>
                  <a:t>přesnost</a:t>
                </a:r>
                <a:r>
                  <a:rPr lang="en-US" dirty="0" smtClean="0">
                    <a:effectLst/>
                    <a:latin typeface="+mn-lt"/>
                  </a:rPr>
                  <a:t> </a:t>
                </a:r>
                <a:r>
                  <a:rPr lang="en-US" i="1" dirty="0" err="1" smtClean="0">
                    <a:effectLst/>
                    <a:latin typeface="+mn-lt"/>
                  </a:rPr>
                  <a:t>eps</a:t>
                </a:r>
                <a:r>
                  <a:rPr lang="cs-CZ" dirty="0" smtClean="0">
                    <a:effectLst/>
                    <a:latin typeface="+mn-lt"/>
                  </a:rPr>
                  <a:t>.</a:t>
                </a:r>
              </a:p>
              <a:p>
                <a:pPr marL="0" indent="0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b="0" i="1" smtClean="0">
                              <a:effectLst/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effectLst/>
                          <a:latin typeface="Cambria Math"/>
                        </a:rPr>
                        <m:t>𝑒𝑝𝑠</m:t>
                      </m:r>
                    </m:oMath>
                  </m:oMathPara>
                </a14:m>
                <a:endParaRPr lang="cs-CZ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409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1268413"/>
                <a:ext cx="8424862" cy="4465646"/>
              </a:xfrm>
              <a:prstGeom prst="rect">
                <a:avLst/>
              </a:prstGeom>
              <a:blipFill rotWithShape="1">
                <a:blip r:embed="rId3"/>
                <a:stretch>
                  <a:fillRect l="-651" t="-6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ovéPole 10"/>
              <p:cNvSpPr txBox="1">
                <a:spLocks noChangeArrowheads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cs-CZ" b="1" dirty="0" smtClean="0">
                    <a:latin typeface="Calibri" pitchFamily="34" charset="0"/>
                  </a:rPr>
                  <a:t>Exponenciální funkce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b="1" dirty="0" smtClean="0">
                    <a:latin typeface="Calibri" pitchFamily="34" charset="0"/>
                  </a:rPr>
                  <a:t> </a:t>
                </a:r>
                <a:endParaRPr lang="cs-CZ" b="1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100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blipFill rotWithShape="1">
                <a:blip r:embed="rId4"/>
                <a:stretch>
                  <a:fillRect l="-651" t="-8333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1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Do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Until </a:t>
            </a:r>
            <a:r>
              <a:rPr lang="pl-PL" dirty="0" smtClean="0">
                <a:latin typeface="Calibri" pitchFamily="34" charset="0"/>
              </a:rPr>
              <a:t>&lt;podmínka&gt;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Nemůžeme dopředu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Podmínka = výraz, jehož výsledkem je logická hodnota.</a:t>
            </a: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T </a:t>
            </a:r>
            <a:r>
              <a:rPr lang="en-US" dirty="0" smtClean="0">
                <a:latin typeface="Calibri" pitchFamily="34" charset="0"/>
              </a:rPr>
              <a:t>&lt; 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max</a:t>
            </a:r>
            <a:endParaRPr lang="en-US" baseline="-25000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* dx &lt; L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</a:t>
            </a:r>
            <a:r>
              <a:rPr lang="en-US" b="1" dirty="0" smtClean="0">
                <a:latin typeface="Calibri" pitchFamily="34" charset="0"/>
              </a:rPr>
              <a:t>NE</a:t>
            </a:r>
            <a:r>
              <a:rPr lang="cs-CZ" b="1" dirty="0" smtClean="0">
                <a:latin typeface="Calibri" pitchFamily="34" charset="0"/>
              </a:rPr>
              <a:t>platí</a:t>
            </a:r>
            <a:r>
              <a:rPr lang="cs-CZ" dirty="0" smtClean="0">
                <a:latin typeface="Calibri" pitchFamily="34" charset="0"/>
              </a:rPr>
              <a:t> podmínka (má hodnotu </a:t>
            </a:r>
            <a:r>
              <a:rPr lang="en-US" dirty="0" smtClean="0">
                <a:latin typeface="Calibri" pitchFamily="34" charset="0"/>
              </a:rPr>
              <a:t>False</a:t>
            </a:r>
            <a:r>
              <a:rPr lang="cs-CZ" dirty="0" smtClean="0">
                <a:latin typeface="Calibri" pitchFamily="34" charset="0"/>
              </a:rPr>
              <a:t>/</a:t>
            </a:r>
            <a:r>
              <a:rPr lang="en-US" dirty="0" smtClean="0">
                <a:latin typeface="Calibri" pitchFamily="34" charset="0"/>
              </a:rPr>
              <a:t>Nep</a:t>
            </a:r>
            <a:r>
              <a:rPr lang="cs-CZ" dirty="0" err="1" smtClean="0">
                <a:latin typeface="Calibri" pitchFamily="34" charset="0"/>
              </a:rPr>
              <a:t>ravda</a:t>
            </a:r>
            <a:r>
              <a:rPr lang="cs-CZ" dirty="0" smtClean="0">
                <a:latin typeface="Calibri" pitchFamily="34" charset="0"/>
              </a:rPr>
              <a:t>).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>
                <a:latin typeface="Calibri" pitchFamily="34" charset="0"/>
              </a:rPr>
              <a:t>C</a:t>
            </a:r>
            <a:r>
              <a:rPr lang="pl-PL" b="1" dirty="0" smtClean="0">
                <a:latin typeface="Calibri" pitchFamily="34" charset="0"/>
              </a:rPr>
              <a:t>yklus proběhn</a:t>
            </a:r>
            <a:r>
              <a:rPr lang="en-US" b="1" dirty="0" smtClean="0">
                <a:latin typeface="Calibri" pitchFamily="34" charset="0"/>
              </a:rPr>
              <a:t>e</a:t>
            </a:r>
            <a:r>
              <a:rPr lang="pl-PL" b="1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ždy</a:t>
            </a:r>
            <a:r>
              <a:rPr lang="cs-CZ" b="1" dirty="0" smtClean="0">
                <a:latin typeface="Calibri" pitchFamily="34" charset="0"/>
              </a:rPr>
              <a:t> alespoň </a:t>
            </a:r>
            <a:r>
              <a:rPr lang="pl-PL" b="1" dirty="0" smtClean="0">
                <a:latin typeface="Calibri" pitchFamily="34" charset="0"/>
              </a:rPr>
              <a:t>jednou</a:t>
            </a:r>
            <a:r>
              <a:rPr lang="pl-PL" dirty="0" smtClean="0"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Do </a:t>
            </a:r>
            <a:r>
              <a:rPr lang="cs-CZ" dirty="0" smtClean="0">
                <a:latin typeface="Calibri" pitchFamily="34" charset="0"/>
              </a:rPr>
              <a:t>slouží pro předčasné ukončení smyčky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Until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2676525"/>
            <a:ext cx="84248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Děkuji za pozornost.</a:t>
            </a: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052736"/>
            <a:ext cx="84248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Dim rada As Double, x As Double, eps As Double, a As Double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Dim i As Integer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x = InputBox("Zadejte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x pro výpočet exponenciální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funkce")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eps = InputBox("Zadejte přesnost výpočtu (malé číslo)")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proměnných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a =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rada =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i = 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výpočet jednotlivých členů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a = a * x / (i + 1)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rada = rada +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i = i + 1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eps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then Exit Function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výpočet jednotlivých členů</a:t>
            </a:r>
            <a:endParaRPr lang="pl-PL" sz="16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a = a * x / (i + 1)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rada = rada +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i = i + 1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eps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then Exit Function</a:t>
            </a:r>
            <a:endParaRPr lang="pl-PL" sz="14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výstup výsledku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MsgBox ("Vypočtená hodnota funkce exp(" &amp; x &amp; "): " &amp; rada)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ovéPole 10"/>
              <p:cNvSpPr txBox="1">
                <a:spLocks noChangeArrowheads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cs-CZ" b="1" dirty="0" smtClean="0">
                    <a:latin typeface="Calibri" pitchFamily="34" charset="0"/>
                  </a:rPr>
                  <a:t>PŘÍKLAD: Exponenciální funkce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cs-CZ" dirty="0">
                  <a:latin typeface="Courier New" pitchFamily="49" charset="0"/>
                </a:endParaRPr>
              </a:p>
            </p:txBody>
          </p:sp>
        </mc:Choice>
        <mc:Fallback xmlns="">
          <p:sp>
            <p:nvSpPr>
              <p:cNvPr id="4100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blipFill rotWithShape="1">
                <a:blip r:embed="rId3"/>
                <a:stretch>
                  <a:fillRect l="-651" t="-10000" b="-25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1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Hlavní funkce</a:t>
            </a:r>
            <a:r>
              <a:rPr lang="en-US" dirty="0" smtClean="0">
                <a:latin typeface="Calibri" pitchFamily="34" charset="0"/>
              </a:rPr>
              <a:t> </a:t>
            </a:r>
            <a:endParaRPr lang="cs-CZ" dirty="0" smtClean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opakované provádění bloku příkazů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adresování prvků polí a kolekcí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Počet opakování limituje podmínka nebo hodnota řídící proměnné cyklu.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Diskretizace v čase </a:t>
            </a:r>
            <a:r>
              <a:rPr lang="en-US" dirty="0" smtClean="0">
                <a:latin typeface="Calibri" pitchFamily="34" charset="0"/>
              </a:rPr>
              <a:t>&lt;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min</a:t>
            </a:r>
            <a:r>
              <a:rPr lang="en-US" dirty="0" smtClean="0">
                <a:latin typeface="Calibri" pitchFamily="34" charset="0"/>
              </a:rPr>
              <a:t>; t</a:t>
            </a:r>
            <a:r>
              <a:rPr lang="cs-CZ" baseline="-25000" dirty="0" err="1" smtClean="0">
                <a:latin typeface="Calibri" pitchFamily="34" charset="0"/>
              </a:rPr>
              <a:t>max</a:t>
            </a:r>
            <a:r>
              <a:rPr lang="en-US" dirty="0">
                <a:latin typeface="Calibri" pitchFamily="34" charset="0"/>
              </a:rPr>
              <a:t>&gt;</a:t>
            </a:r>
            <a:endParaRPr lang="cs-CZ" dirty="0" smtClean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dirty="0" smtClean="0">
                <a:latin typeface="+mn-lt"/>
              </a:rPr>
              <a:t>t</a:t>
            </a:r>
            <a:r>
              <a:rPr lang="en-US" baseline="-25000" dirty="0" smtClean="0">
                <a:latin typeface="+mn-lt"/>
              </a:rPr>
              <a:t>i+1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err="1" smtClean="0">
                <a:latin typeface="+mn-lt"/>
              </a:rPr>
              <a:t>t</a:t>
            </a:r>
            <a:r>
              <a:rPr lang="en-US" baseline="-25000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+ </a:t>
            </a:r>
            <a:r>
              <a:rPr lang="en-US" dirty="0" err="1" smtClean="0">
                <a:latin typeface="+mn-lt"/>
              </a:rPr>
              <a:t>dt</a:t>
            </a:r>
            <a:endParaRPr lang="cs-CZ" dirty="0" smtClean="0">
              <a:latin typeface="+mn-lt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n-lt"/>
              </a:rPr>
              <a:t>V</a:t>
            </a:r>
            <a:r>
              <a:rPr lang="cs-CZ" dirty="0" err="1" smtClean="0">
                <a:latin typeface="+mn-lt"/>
              </a:rPr>
              <a:t>ýpočet</a:t>
            </a:r>
            <a:r>
              <a:rPr lang="cs-CZ" dirty="0" smtClean="0">
                <a:latin typeface="+mn-lt"/>
              </a:rPr>
              <a:t> rychlosti v(</a:t>
            </a:r>
            <a:r>
              <a:rPr lang="en-US" dirty="0" smtClean="0">
                <a:latin typeface="+mn-lt"/>
              </a:rPr>
              <a:t>t</a:t>
            </a:r>
            <a:r>
              <a:rPr lang="en-US" baseline="-25000" dirty="0" smtClean="0">
                <a:latin typeface="+mn-lt"/>
              </a:rPr>
              <a:t>i+1</a:t>
            </a:r>
            <a:r>
              <a:rPr lang="en-US" dirty="0" smtClean="0">
                <a:latin typeface="+mn-lt"/>
              </a:rPr>
              <a:t>) v </a:t>
            </a:r>
            <a:r>
              <a:rPr lang="cs-CZ" dirty="0" smtClean="0">
                <a:latin typeface="+mn-lt"/>
              </a:rPr>
              <a:t>čase </a:t>
            </a:r>
            <a:r>
              <a:rPr lang="en-US" dirty="0" smtClean="0">
                <a:latin typeface="+mn-lt"/>
              </a:rPr>
              <a:t>t</a:t>
            </a:r>
            <a:r>
              <a:rPr lang="en-US" baseline="-25000" dirty="0" smtClean="0">
                <a:latin typeface="+mn-lt"/>
              </a:rPr>
              <a:t>i+1</a:t>
            </a:r>
            <a:endParaRPr lang="cs-CZ" dirty="0">
              <a:latin typeface="+mn-lt"/>
            </a:endParaRP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+mn-lt"/>
              </a:rPr>
              <a:t>Diskretizace v prostoru </a:t>
            </a:r>
            <a:r>
              <a:rPr lang="en-US" dirty="0" smtClean="0">
                <a:latin typeface="+mn-lt"/>
              </a:rPr>
              <a:t>&lt;0; L&gt;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L d</a:t>
            </a:r>
            <a:r>
              <a:rPr lang="cs-CZ" dirty="0" err="1" smtClean="0">
                <a:latin typeface="+mn-lt"/>
              </a:rPr>
              <a:t>élka</a:t>
            </a:r>
            <a:r>
              <a:rPr lang="cs-CZ" dirty="0" smtClean="0">
                <a:latin typeface="+mn-lt"/>
              </a:rPr>
              <a:t> nosníku)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+mn-lt"/>
              </a:rPr>
              <a:t>x</a:t>
            </a:r>
            <a:r>
              <a:rPr lang="en-US" baseline="-25000" dirty="0" smtClean="0">
                <a:latin typeface="+mn-lt"/>
              </a:rPr>
              <a:t>i+1</a:t>
            </a:r>
            <a:r>
              <a:rPr lang="en-US" dirty="0" smtClean="0">
                <a:latin typeface="+mn-lt"/>
              </a:rPr>
              <a:t> = </a:t>
            </a:r>
            <a:r>
              <a:rPr lang="cs-CZ" dirty="0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+ d</a:t>
            </a:r>
            <a:r>
              <a:rPr lang="cs-CZ" dirty="0" smtClean="0">
                <a:latin typeface="+mn-lt"/>
              </a:rPr>
              <a:t>x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+mn-lt"/>
              </a:rPr>
              <a:t>Výpočet posouvající síly </a:t>
            </a:r>
            <a:r>
              <a:rPr lang="cs-CZ" dirty="0">
                <a:latin typeface="+mn-lt"/>
              </a:rPr>
              <a:t>T(</a:t>
            </a:r>
            <a:r>
              <a:rPr lang="cs-CZ" dirty="0" err="1">
                <a:latin typeface="+mn-lt"/>
              </a:rPr>
              <a:t>x</a:t>
            </a:r>
            <a:r>
              <a:rPr lang="cs-CZ" baseline="-25000" dirty="0" err="1">
                <a:latin typeface="+mn-lt"/>
              </a:rPr>
              <a:t>i</a:t>
            </a:r>
            <a:r>
              <a:rPr lang="cs-CZ" dirty="0">
                <a:latin typeface="+mn-lt"/>
              </a:rPr>
              <a:t>) </a:t>
            </a:r>
            <a:r>
              <a:rPr lang="cs-CZ" dirty="0" smtClean="0">
                <a:latin typeface="+mn-lt"/>
              </a:rPr>
              <a:t>a momentu M(</a:t>
            </a:r>
            <a:r>
              <a:rPr lang="cs-CZ" dirty="0" err="1" smtClean="0">
                <a:latin typeface="+mn-lt"/>
              </a:rPr>
              <a:t>x</a:t>
            </a:r>
            <a:r>
              <a:rPr lang="cs-CZ" baseline="-25000" dirty="0" err="1" smtClean="0">
                <a:latin typeface="+mn-lt"/>
              </a:rPr>
              <a:t>i</a:t>
            </a:r>
            <a:r>
              <a:rPr lang="cs-CZ" dirty="0" smtClean="0">
                <a:latin typeface="+mn-lt"/>
              </a:rPr>
              <a:t>)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Opakování instrukcí – příkaz cyklu</a:t>
            </a:r>
            <a:endParaRPr lang="cs-CZ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963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5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052736"/>
            <a:ext cx="8424862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Raz As Single, Rbz </a:t>
            </a:r>
            <a:r>
              <a:rPr lang="pl-PL" sz="1400" dirty="0">
                <a:latin typeface="Courier New" pitchFamily="49" charset="0"/>
                <a:cs typeface="Courier New" pitchFamily="49" charset="0"/>
              </a:rPr>
              <a:t>As Single,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q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as Single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pl-PL" sz="1400" dirty="0">
                <a:latin typeface="Courier New" pitchFamily="49" charset="0"/>
                <a:cs typeface="Courier New" pitchFamily="49" charset="0"/>
              </a:rPr>
              <a:t>x As Single,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L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q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= InputBox("Zadejte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velikost zatížení")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dx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= InputBox("Zadejte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změnu dx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výpočet reakcí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Raz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q * L / 2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Rbz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Raz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posouvající síla v x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x = 0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Vx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Raz </a:t>
            </a: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– </a:t>
            </a: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q * x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posu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o dx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If x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then Exit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Function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Vx = Raz – q * 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–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posu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o dx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4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If x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then Exit Function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Vx = Raz – q * x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výstup výsledku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</a:t>
            </a:r>
            <a:r>
              <a:rPr lang="cs-CZ" b="1" dirty="0" smtClean="0">
                <a:latin typeface="Calibri" pitchFamily="34" charset="0"/>
              </a:rPr>
              <a:t>Výpočet posouvající síly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1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Do While</a:t>
            </a:r>
            <a:r>
              <a:rPr lang="pl-PL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&lt;</a:t>
            </a:r>
            <a:r>
              <a:rPr lang="pl-PL" dirty="0" smtClean="0">
                <a:latin typeface="Calibri" pitchFamily="34" charset="0"/>
              </a:rPr>
              <a:t>podmínka</a:t>
            </a:r>
            <a:r>
              <a:rPr lang="en-US" dirty="0" smtClean="0">
                <a:latin typeface="Calibri" pitchFamily="34" charset="0"/>
              </a:rPr>
              <a:t>&gt;</a:t>
            </a:r>
            <a:r>
              <a:rPr lang="pl-PL" dirty="0" smtClean="0">
                <a:latin typeface="Calibri" pitchFamily="34" charset="0"/>
              </a:rPr>
              <a:t> 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&lt;</a:t>
            </a:r>
            <a:r>
              <a:rPr lang="pl-PL" dirty="0" smtClean="0">
                <a:latin typeface="Calibri" pitchFamily="34" charset="0"/>
              </a:rPr>
              <a:t>příkazy</a:t>
            </a:r>
            <a:r>
              <a:rPr lang="en-US" dirty="0" smtClean="0">
                <a:latin typeface="Calibri" pitchFamily="34" charset="0"/>
              </a:rPr>
              <a:t>&gt;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Nemůžeme dopředu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Podmínka = výraz, jehož výsledkem je logická hodnota.</a:t>
            </a: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T </a:t>
            </a:r>
            <a:r>
              <a:rPr lang="en-US" dirty="0" smtClean="0">
                <a:latin typeface="Calibri" pitchFamily="34" charset="0"/>
              </a:rPr>
              <a:t>&lt; 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max</a:t>
            </a:r>
            <a:endParaRPr lang="en-US" baseline="-25000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* dx &lt; L</a:t>
            </a:r>
            <a:endParaRPr lang="cs-CZ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musí ovlivňovat podmínku cyklu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platí podmínka (má hodnotu </a:t>
            </a:r>
            <a:r>
              <a:rPr lang="cs-CZ" dirty="0" err="1" smtClean="0">
                <a:latin typeface="Calibri" pitchFamily="34" charset="0"/>
              </a:rPr>
              <a:t>True</a:t>
            </a:r>
            <a:r>
              <a:rPr lang="cs-CZ" dirty="0" smtClean="0">
                <a:latin typeface="Calibri" pitchFamily="34" charset="0"/>
              </a:rPr>
              <a:t>/Pravda).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pl-PL" b="1" dirty="0" smtClean="0">
                <a:latin typeface="Calibri" pitchFamily="34" charset="0"/>
              </a:rPr>
              <a:t>Cyklus nemusí proběhnout ani jednou.</a:t>
            </a:r>
            <a:endParaRPr lang="en-US" b="1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Do </a:t>
            </a:r>
            <a:r>
              <a:rPr lang="cs-CZ" dirty="0" smtClean="0">
                <a:latin typeface="Calibri" pitchFamily="34" charset="0"/>
              </a:rPr>
              <a:t>slouží pro předčasné ukončení </a:t>
            </a:r>
            <a:r>
              <a:rPr lang="en-US" dirty="0" err="1" smtClean="0">
                <a:latin typeface="Calibri" pitchFamily="34" charset="0"/>
              </a:rPr>
              <a:t>bloku</a:t>
            </a:r>
            <a:r>
              <a:rPr lang="en-US" dirty="0" smtClean="0">
                <a:latin typeface="Calibri" pitchFamily="34" charset="0"/>
              </a:rPr>
              <a:t> p</a:t>
            </a:r>
            <a:r>
              <a:rPr lang="cs-CZ" dirty="0" err="1" smtClean="0">
                <a:latin typeface="Calibri" pitchFamily="34" charset="0"/>
              </a:rPr>
              <a:t>říkaz</a:t>
            </a:r>
            <a:r>
              <a:rPr lang="cs-CZ" dirty="0" err="1">
                <a:latin typeface="Calibri" pitchFamily="34" charset="0"/>
              </a:rPr>
              <a:t>ů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rada As Double, x As Double, eps As Double, a As Double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i As Integer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x = InputBox("Zadejte argument exponenciální funkce")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eps = InputBox("Zadejte přesnost výpočtu (malé číslo)")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a =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rada =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i = 0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 přidávající další členy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 While (a &gt; eps)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a = a * x / (i + 1)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rada = rada +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i = i + 1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výstup výsledku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MsgBox ("Vypočtená hodnota funkce exp(" &amp; x &amp; "): " &amp; rada)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ovéPole 10"/>
              <p:cNvSpPr txBox="1">
                <a:spLocks noChangeArrowheads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cs-CZ" b="1" dirty="0" smtClean="0">
                    <a:latin typeface="Calibri" pitchFamily="34" charset="0"/>
                  </a:rPr>
                  <a:t>PŘÍKLAD: Exponenciální funkce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cs-CZ" dirty="0">
                  <a:latin typeface="Courier New" pitchFamily="49" charset="0"/>
                </a:endParaRPr>
              </a:p>
            </p:txBody>
          </p:sp>
        </mc:Choice>
        <mc:Fallback xmlns="">
          <p:sp>
            <p:nvSpPr>
              <p:cNvPr id="4100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blipFill rotWithShape="1">
                <a:blip r:embed="rId3"/>
                <a:stretch>
                  <a:fillRect l="-651" t="-10000" b="-25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9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a As Single, b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a = InputBox("Zadejte dolní mez intervalu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a;b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a: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hor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ní mez intervalu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a;b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b: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 While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funkce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sin(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x &amp;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y)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funkce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sin(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(a) &amp;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y)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Výpočet hodnot funkce sin(x)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7"/>
          <a:stretch/>
        </p:blipFill>
        <p:spPr bwMode="auto">
          <a:xfrm>
            <a:off x="6300191" y="2636912"/>
            <a:ext cx="2657475" cy="119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8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1823</Words>
  <Application>Microsoft Office PowerPoint</Application>
  <PresentationFormat>Předvádění na obrazovce (4:3)</PresentationFormat>
  <Paragraphs>349</Paragraphs>
  <Slides>22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machackova petra</dc:creator>
  <cp:lastModifiedBy>admin</cp:lastModifiedBy>
  <cp:revision>104</cp:revision>
  <dcterms:created xsi:type="dcterms:W3CDTF">2010-09-06T12:21:50Z</dcterms:created>
  <dcterms:modified xsi:type="dcterms:W3CDTF">2016-03-07T10:42:42Z</dcterms:modified>
</cp:coreProperties>
</file>