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69" r:id="rId1"/>
  </p:sldMasterIdLst>
  <p:notesMasterIdLst>
    <p:notesMasterId r:id="rId18"/>
  </p:notesMasterIdLst>
  <p:handoutMasterIdLst>
    <p:handoutMasterId r:id="rId19"/>
  </p:handoutMasterIdLst>
  <p:sldIdLst>
    <p:sldId id="256" r:id="rId2"/>
    <p:sldId id="257" r:id="rId3"/>
    <p:sldId id="288" r:id="rId4"/>
    <p:sldId id="259" r:id="rId5"/>
    <p:sldId id="260" r:id="rId6"/>
    <p:sldId id="297" r:id="rId7"/>
    <p:sldId id="294" r:id="rId8"/>
    <p:sldId id="261" r:id="rId9"/>
    <p:sldId id="273" r:id="rId10"/>
    <p:sldId id="275" r:id="rId11"/>
    <p:sldId id="289" r:id="rId12"/>
    <p:sldId id="292" r:id="rId13"/>
    <p:sldId id="293" r:id="rId14"/>
    <p:sldId id="290" r:id="rId15"/>
    <p:sldId id="267" r:id="rId16"/>
    <p:sldId id="274" r:id="rId17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94638" autoAdjust="0"/>
  </p:normalViewPr>
  <p:slideViewPr>
    <p:cSldViewPr>
      <p:cViewPr varScale="1">
        <p:scale>
          <a:sx n="124" d="100"/>
          <a:sy n="124" d="100"/>
        </p:scale>
        <p:origin x="-117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9" d="100"/>
          <a:sy n="99" d="100"/>
        </p:scale>
        <p:origin x="-3540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5E45DB-0688-40A0-B455-013CCDAF9305}" type="datetimeFigureOut">
              <a:rPr lang="cs-CZ" smtClean="0"/>
              <a:t>17.4.2013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D58EB6-936A-45F3-BD22-C43EB6DEABE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759766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51989C55-E42B-4759-99ED-EA150C8B32A6}" type="datetimeFigureOut">
              <a:rPr lang="cs-CZ"/>
              <a:pPr>
                <a:defRPr/>
              </a:pPr>
              <a:t>17.4.2013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 dirty="0" smtClean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FDCC3B26-9396-419D-A687-B7A4295B521A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5682665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DCC3B26-9396-419D-A687-B7A4295B521A}" type="slidenum">
              <a:rPr lang="cs-CZ" smtClean="0"/>
              <a:pPr>
                <a:defRPr/>
              </a:pPr>
              <a:t>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084522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8196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6A6D3CD-4F9A-49C3-A563-E2A023D6D370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16</a:t>
            </a:fld>
            <a:endParaRPr lang="cs-CZ" smtClean="0"/>
          </a:p>
        </p:txBody>
      </p:sp>
      <p:sp>
        <p:nvSpPr>
          <p:cNvPr id="2" name="Zástupný symbol pro záhlaví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CU01 Informatika II</a:t>
            </a:r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7" name="TextovéPole 6"/>
          <p:cNvSpPr txBox="1">
            <a:spLocks noChangeArrowheads="1"/>
          </p:cNvSpPr>
          <p:nvPr userDrawn="1"/>
        </p:nvSpPr>
        <p:spPr bwMode="auto">
          <a:xfrm>
            <a:off x="88900" y="38100"/>
            <a:ext cx="87312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50000"/>
              </a:lnSpc>
              <a:defRPr/>
            </a:pPr>
            <a:r>
              <a:rPr 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CU01 </a:t>
            </a:r>
            <a:r>
              <a:rPr lang="en-US" sz="16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Informatika</a:t>
            </a:r>
            <a:r>
              <a:rPr 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 II</a:t>
            </a:r>
            <a:r>
              <a:rPr lang="cs-CZ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		</a:t>
            </a:r>
            <a:r>
              <a:rPr 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Z</a:t>
            </a:r>
            <a:r>
              <a:rPr lang="cs-CZ" sz="16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áklady</a:t>
            </a:r>
            <a:r>
              <a:rPr lang="cs-CZ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 algoritmizace – </a:t>
            </a:r>
            <a:r>
              <a:rPr lang="cs-CZ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DOM a MS</a:t>
            </a:r>
            <a:r>
              <a:rPr lang="cs-CZ" sz="1600" b="1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 Word</a:t>
            </a:r>
            <a:endParaRPr lang="cs-CZ" sz="1600" b="1" dirty="0">
              <a:solidFill>
                <a:schemeClr val="tx1">
                  <a:lumMod val="65000"/>
                  <a:lumOff val="35000"/>
                </a:schemeClr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51410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(C) J. Macur, AIU FAST, 2008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63E4F8-6E2A-422F-99F1-FDF8BD6E3906}" type="slidenum">
              <a:rPr lang="cs-CZ" smtClean="0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220889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(C) J. Macur, AIU FAST, 2008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010E0C-3C48-4DCE-90F3-6F59EC76BAC9}" type="slidenum">
              <a:rPr lang="cs-CZ" smtClean="0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351836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6"/>
          <p:cNvSpPr txBox="1">
            <a:spLocks noChangeAspect="1"/>
          </p:cNvSpPr>
          <p:nvPr/>
        </p:nvSpPr>
        <p:spPr bwMode="auto">
          <a:xfrm>
            <a:off x="4427538" y="6015038"/>
            <a:ext cx="3240087" cy="76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tIns="36000" rIns="36000" bIns="36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z="900" b="1">
                <a:solidFill>
                  <a:srgbClr val="BFBFBF"/>
                </a:solidFill>
                <a:latin typeface="Calibri" pitchFamily="34" charset="0"/>
              </a:rPr>
              <a:t>Středoevropské centrum pro vytváření a realizaci inovovaných technicko-ekonomických studijních programů</a:t>
            </a:r>
          </a:p>
          <a:p>
            <a:pPr eaLnBrk="1" hangingPunct="1"/>
            <a:r>
              <a:rPr lang="cs-CZ" sz="900" b="1">
                <a:solidFill>
                  <a:srgbClr val="BFBFBF"/>
                </a:solidFill>
                <a:latin typeface="Calibri" pitchFamily="34" charset="0"/>
              </a:rPr>
              <a:t>Registrační číslo CZ.1.07/2.2.00/28.0301</a:t>
            </a:r>
          </a:p>
          <a:p>
            <a:pPr eaLnBrk="1" hangingPunct="1"/>
            <a:r>
              <a:rPr lang="cs-CZ" sz="900" b="1">
                <a:solidFill>
                  <a:srgbClr val="BFBFBF"/>
                </a:solidFill>
                <a:latin typeface="Calibri" pitchFamily="34" charset="0"/>
              </a:rPr>
              <a:t>Tento projekt je spolufinancován Evropským sociálním fondem a státním rozpočtem České republiky.</a:t>
            </a:r>
          </a:p>
        </p:txBody>
      </p:sp>
      <p:sp>
        <p:nvSpPr>
          <p:cNvPr id="5" name="Zástupný symbol pro číslo snímku 1"/>
          <p:cNvSpPr txBox="1">
            <a:spLocks/>
          </p:cNvSpPr>
          <p:nvPr/>
        </p:nvSpPr>
        <p:spPr>
          <a:xfrm>
            <a:off x="8316913" y="6159500"/>
            <a:ext cx="620712" cy="365125"/>
          </a:xfrm>
          <a:prstGeom prst="rect">
            <a:avLst/>
          </a:prstGeom>
        </p:spPr>
        <p:txBody>
          <a:bodyPr anchor="ctr"/>
          <a:lstStyle>
            <a:defPPr>
              <a:defRPr lang="cs-CZ"/>
            </a:defPPr>
            <a:lvl1pPr algn="r" rtl="0" fontAlgn="auto">
              <a:spcBef>
                <a:spcPts val="0"/>
              </a:spcBef>
              <a:spcAft>
                <a:spcPts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fld id="{846A7DA6-111F-416A-A1F4-8726F9DD5C5A}" type="slidenum">
              <a:rPr lang="cs-CZ" sz="1600" b="1" smtClean="0"/>
              <a:pPr algn="ctr">
                <a:defRPr/>
              </a:pPr>
              <a:t>‹#›</a:t>
            </a:fld>
            <a:endParaRPr lang="cs-CZ" sz="1600" b="1" dirty="0"/>
          </a:p>
        </p:txBody>
      </p:sp>
      <p:pic>
        <p:nvPicPr>
          <p:cNvPr id="6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6015038"/>
            <a:ext cx="3654425" cy="798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" name="Přímá spojnice 6"/>
          <p:cNvCxnSpPr/>
          <p:nvPr/>
        </p:nvCxnSpPr>
        <p:spPr>
          <a:xfrm>
            <a:off x="4140200" y="6015038"/>
            <a:ext cx="0" cy="727075"/>
          </a:xfrm>
          <a:prstGeom prst="line">
            <a:avLst/>
          </a:prstGeom>
          <a:ln w="254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Přímá spojnice 7"/>
          <p:cNvCxnSpPr/>
          <p:nvPr/>
        </p:nvCxnSpPr>
        <p:spPr>
          <a:xfrm>
            <a:off x="8172450" y="6021388"/>
            <a:ext cx="0" cy="727075"/>
          </a:xfrm>
          <a:prstGeom prst="line">
            <a:avLst/>
          </a:prstGeom>
          <a:ln w="254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6000" y="756000"/>
            <a:ext cx="8229600" cy="396000"/>
          </a:xfrm>
        </p:spPr>
        <p:txBody>
          <a:bodyPr/>
          <a:lstStyle>
            <a:lvl1pPr algn="l">
              <a:defRPr sz="1800" b="1" i="0" cap="all" baseline="0"/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6000" y="1268760"/>
            <a:ext cx="8229600" cy="4680520"/>
          </a:xfrm>
        </p:spPr>
        <p:txBody>
          <a:bodyPr/>
          <a:lstStyle>
            <a:lvl1pPr>
              <a:spcBef>
                <a:spcPts val="600"/>
              </a:spcBef>
              <a:defRPr sz="1800">
                <a:solidFill>
                  <a:schemeClr val="tx1"/>
                </a:solidFill>
              </a:defRPr>
            </a:lvl1pPr>
            <a:lvl2pPr>
              <a:spcBef>
                <a:spcPts val="600"/>
              </a:spcBef>
              <a:defRPr sz="1600">
                <a:solidFill>
                  <a:schemeClr val="tx1"/>
                </a:solidFill>
              </a:defRPr>
            </a:lvl2pPr>
            <a:lvl3pPr>
              <a:spcBef>
                <a:spcPts val="0"/>
              </a:spcBef>
              <a:defRPr sz="1400">
                <a:solidFill>
                  <a:schemeClr val="tx1"/>
                </a:solidFill>
              </a:defRPr>
            </a:lvl3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</p:txBody>
      </p:sp>
      <p:sp>
        <p:nvSpPr>
          <p:cNvPr id="10" name="TextovéPole 9"/>
          <p:cNvSpPr txBox="1">
            <a:spLocks noChangeArrowheads="1"/>
          </p:cNvSpPr>
          <p:nvPr userDrawn="1"/>
        </p:nvSpPr>
        <p:spPr bwMode="auto">
          <a:xfrm>
            <a:off x="88900" y="38100"/>
            <a:ext cx="8731250" cy="4234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50000"/>
              </a:lnSpc>
              <a:defRPr/>
            </a:pPr>
            <a:r>
              <a:rPr 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CU01 </a:t>
            </a:r>
            <a:r>
              <a:rPr lang="en-US" sz="16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Informatika</a:t>
            </a:r>
            <a:r>
              <a:rPr 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 II</a:t>
            </a:r>
            <a:r>
              <a:rPr lang="cs-CZ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		</a:t>
            </a:r>
            <a:r>
              <a:rPr 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Z</a:t>
            </a:r>
            <a:r>
              <a:rPr lang="cs-CZ" sz="16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áklady</a:t>
            </a:r>
            <a:r>
              <a:rPr lang="cs-CZ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 algoritmizace – </a:t>
            </a:r>
            <a:r>
              <a:rPr lang="cs-CZ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Objektový model MS</a:t>
            </a:r>
            <a:r>
              <a:rPr lang="cs-CZ" sz="1600" b="1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 </a:t>
            </a:r>
            <a:r>
              <a:rPr lang="cs-CZ" sz="1600" b="1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Word</a:t>
            </a:r>
            <a:endParaRPr lang="cs-CZ" sz="1600" b="1" dirty="0">
              <a:solidFill>
                <a:schemeClr val="tx1">
                  <a:lumMod val="65000"/>
                  <a:lumOff val="35000"/>
                </a:schemeClr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8692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18622319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30989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(C) J. Macur, AIU FAST, 2008</a:t>
            </a: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80D98E-7259-424B-A10E-B47256D23ABC}" type="slidenum">
              <a:rPr lang="cs-CZ" smtClean="0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040167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(C) J. Macur, AIU FAST, 2008</a:t>
            </a: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E7054A-9F30-4BAE-AA47-4F0BB43688A3}" type="slidenum">
              <a:rPr lang="cs-CZ" smtClean="0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006448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(C) J. Macur, AIU FAST, 2008</a:t>
            </a: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7510B8-F688-4077-8A36-7C88AED8306A}" type="slidenum">
              <a:rPr lang="cs-CZ" smtClean="0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335249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(C) J. Macur, AIU FAST, 2008</a:t>
            </a: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43DD38-F833-49CA-8C77-32E851394B72}" type="slidenum">
              <a:rPr lang="cs-CZ" smtClean="0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120032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(C) J. Macur, AIU FAST, 2008</a:t>
            </a: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954F60-AB6F-4790-88AE-EBADFBFC0B01}" type="slidenum">
              <a:rPr lang="cs-CZ" smtClean="0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547205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dirty="0" smtClean="0"/>
              <a:t>Klepnutím lze upravit styl předlohy nadpisů.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TextovéPole 6"/>
          <p:cNvSpPr txBox="1">
            <a:spLocks noChangeAspect="1"/>
          </p:cNvSpPr>
          <p:nvPr userDrawn="1"/>
        </p:nvSpPr>
        <p:spPr bwMode="auto">
          <a:xfrm>
            <a:off x="4427538" y="6015038"/>
            <a:ext cx="3240087" cy="76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tIns="36000" rIns="36000" bIns="36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z="900" b="1">
                <a:solidFill>
                  <a:srgbClr val="BFBFBF"/>
                </a:solidFill>
                <a:latin typeface="Calibri" pitchFamily="34" charset="0"/>
              </a:rPr>
              <a:t>Středoevropské centrum pro vytváření a realizaci inovovaných technicko-ekonomických studijních programů</a:t>
            </a:r>
          </a:p>
          <a:p>
            <a:pPr eaLnBrk="1" hangingPunct="1"/>
            <a:r>
              <a:rPr lang="cs-CZ" sz="900" b="1">
                <a:solidFill>
                  <a:srgbClr val="BFBFBF"/>
                </a:solidFill>
                <a:latin typeface="Calibri" pitchFamily="34" charset="0"/>
              </a:rPr>
              <a:t>Registrační číslo CZ.1.07/2.2.00/28.0301</a:t>
            </a:r>
          </a:p>
          <a:p>
            <a:pPr eaLnBrk="1" hangingPunct="1"/>
            <a:r>
              <a:rPr lang="cs-CZ" sz="900" b="1">
                <a:solidFill>
                  <a:srgbClr val="BFBFBF"/>
                </a:solidFill>
                <a:latin typeface="Calibri" pitchFamily="34" charset="0"/>
              </a:rPr>
              <a:t>Tento projekt je spolufinancován Evropským sociálním fondem a státním rozpočtem České republiky.</a:t>
            </a:r>
          </a:p>
        </p:txBody>
      </p:sp>
      <p:sp>
        <p:nvSpPr>
          <p:cNvPr id="8" name="Zástupný symbol pro číslo snímku 1"/>
          <p:cNvSpPr txBox="1">
            <a:spLocks/>
          </p:cNvSpPr>
          <p:nvPr userDrawn="1"/>
        </p:nvSpPr>
        <p:spPr>
          <a:xfrm>
            <a:off x="8316913" y="6159500"/>
            <a:ext cx="620712" cy="365125"/>
          </a:xfrm>
          <a:prstGeom prst="rect">
            <a:avLst/>
          </a:prstGeom>
        </p:spPr>
        <p:txBody>
          <a:bodyPr anchor="ctr"/>
          <a:lstStyle>
            <a:defPPr>
              <a:defRPr lang="cs-CZ"/>
            </a:defPPr>
            <a:lvl1pPr algn="r" rtl="0" fontAlgn="auto">
              <a:spcBef>
                <a:spcPts val="0"/>
              </a:spcBef>
              <a:spcAft>
                <a:spcPts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fld id="{846A7DA6-111F-416A-A1F4-8726F9DD5C5A}" type="slidenum">
              <a:rPr lang="cs-CZ" sz="1600" b="1" smtClean="0"/>
              <a:pPr algn="ctr">
                <a:defRPr/>
              </a:pPr>
              <a:t>‹#›</a:t>
            </a:fld>
            <a:endParaRPr lang="cs-CZ" sz="1600" b="1" dirty="0"/>
          </a:p>
        </p:txBody>
      </p:sp>
      <p:pic>
        <p:nvPicPr>
          <p:cNvPr id="9" name="Obrázek 3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6015038"/>
            <a:ext cx="3654425" cy="798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70" r:id="rId1"/>
    <p:sldLayoutId id="2147483871" r:id="rId2"/>
    <p:sldLayoutId id="2147483872" r:id="rId3"/>
    <p:sldLayoutId id="2147483873" r:id="rId4"/>
    <p:sldLayoutId id="2147483874" r:id="rId5"/>
    <p:sldLayoutId id="2147483875" r:id="rId6"/>
    <p:sldLayoutId id="2147483876" r:id="rId7"/>
    <p:sldLayoutId id="2147483877" r:id="rId8"/>
    <p:sldLayoutId id="2147483878" r:id="rId9"/>
    <p:sldLayoutId id="2147483879" r:id="rId10"/>
    <p:sldLayoutId id="2147483880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ovéPole 10"/>
          <p:cNvSpPr txBox="1">
            <a:spLocks noChangeArrowheads="1"/>
          </p:cNvSpPr>
          <p:nvPr/>
        </p:nvSpPr>
        <p:spPr bwMode="auto">
          <a:xfrm>
            <a:off x="395288" y="1995030"/>
            <a:ext cx="8424862" cy="203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anchorCtr="1">
            <a:spAutoFit/>
          </a:bodyPr>
          <a:lstStyle>
            <a:lvl1pPr marL="177800" indent="-1778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algn="ctr" eaLnBrk="1" hangingPunct="1">
              <a:lnSpc>
                <a:spcPct val="150000"/>
              </a:lnSpc>
              <a:defRPr/>
            </a:pPr>
            <a:r>
              <a:rPr lang="cs-CZ" sz="3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CU01 Informatika II</a:t>
            </a:r>
            <a:r>
              <a:rPr lang="cs-CZ" sz="3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 </a:t>
            </a:r>
            <a:r>
              <a:rPr lang="cs-CZ" sz="3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10</a:t>
            </a:r>
            <a:r>
              <a:rPr lang="en-US" sz="3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/13</a:t>
            </a:r>
            <a:r>
              <a:rPr lang="cs-CZ" sz="3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/>
            </a:r>
            <a:br>
              <a:rPr lang="cs-CZ" sz="3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</a:br>
            <a:r>
              <a:rPr lang="en-US" sz="28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Základy</a:t>
            </a:r>
            <a:r>
              <a:rPr lang="en-US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 </a:t>
            </a:r>
            <a:r>
              <a:rPr lang="en-US" sz="28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algoritmizace</a:t>
            </a:r>
            <a:endParaRPr lang="cs-CZ" sz="3600" b="1" dirty="0" smtClean="0">
              <a:solidFill>
                <a:schemeClr val="tx1">
                  <a:lumMod val="65000"/>
                  <a:lumOff val="35000"/>
                </a:schemeClr>
              </a:solidFill>
              <a:latin typeface="Calibri" pitchFamily="34" charset="0"/>
            </a:endParaRPr>
          </a:p>
          <a:p>
            <a:pPr marL="0" algn="ctr" eaLnBrk="1" hangingPunct="1">
              <a:lnSpc>
                <a:spcPct val="150000"/>
              </a:lnSpc>
              <a:defRPr/>
            </a:pPr>
            <a:r>
              <a:rPr lang="en-US" sz="20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Objektov</a:t>
            </a:r>
            <a:r>
              <a:rPr lang="cs-CZ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ý model a </a:t>
            </a:r>
            <a:r>
              <a:rPr lang="cs-CZ" sz="2000" b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MS Word I.</a:t>
            </a:r>
            <a:endParaRPr lang="en-US" sz="3600" b="1" dirty="0">
              <a:solidFill>
                <a:schemeClr val="tx1">
                  <a:lumMod val="65000"/>
                  <a:lumOff val="35000"/>
                </a:schemeClr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/>
          <a:lstStyle/>
          <a:p>
            <a:pPr marL="0" indent="0">
              <a:buNone/>
            </a:pPr>
            <a:r>
              <a:rPr lang="cs-CZ" sz="1800" b="1" dirty="0" err="1" smtClean="0">
                <a:cs typeface="Courier New" pitchFamily="49" charset="0"/>
              </a:rPr>
              <a:t>Application</a:t>
            </a:r>
            <a:r>
              <a:rPr lang="cs-CZ" sz="1800" b="1" dirty="0" smtClean="0">
                <a:cs typeface="Courier New" pitchFamily="49" charset="0"/>
              </a:rPr>
              <a:t>	</a:t>
            </a:r>
            <a:r>
              <a:rPr lang="cs-CZ" sz="1800" dirty="0" smtClean="0">
                <a:cs typeface="Courier New" pitchFamily="49" charset="0"/>
              </a:rPr>
              <a:t>reprezentuje </a:t>
            </a:r>
            <a:r>
              <a:rPr lang="cs-CZ" sz="1800" dirty="0">
                <a:cs typeface="Courier New" pitchFamily="49" charset="0"/>
              </a:rPr>
              <a:t>aplikaci </a:t>
            </a:r>
            <a:r>
              <a:rPr lang="cs-CZ" sz="1800" dirty="0" smtClean="0">
                <a:cs typeface="Courier New" pitchFamily="49" charset="0"/>
              </a:rPr>
              <a:t>MS Word</a:t>
            </a:r>
          </a:p>
          <a:p>
            <a:pPr marL="0" indent="0">
              <a:buNone/>
            </a:pPr>
            <a:r>
              <a:rPr lang="cs-CZ" sz="1800" b="1" dirty="0" err="1" smtClean="0">
                <a:cs typeface="Courier New" pitchFamily="49" charset="0"/>
              </a:rPr>
              <a:t>Documents</a:t>
            </a:r>
            <a:r>
              <a:rPr lang="cs-CZ" sz="1800" dirty="0" smtClean="0">
                <a:cs typeface="Courier New" pitchFamily="49" charset="0"/>
              </a:rPr>
              <a:t>	reprezentuje kolekci otevřených dokumentů</a:t>
            </a:r>
          </a:p>
          <a:p>
            <a:pPr marL="0" indent="0">
              <a:buNone/>
            </a:pPr>
            <a:r>
              <a:rPr lang="cs-CZ" sz="1800" b="1" dirty="0" err="1" smtClean="0">
                <a:cs typeface="Courier New" pitchFamily="49" charset="0"/>
              </a:rPr>
              <a:t>Document</a:t>
            </a:r>
            <a:r>
              <a:rPr lang="cs-CZ" sz="1800" dirty="0" smtClean="0">
                <a:cs typeface="Courier New" pitchFamily="49" charset="0"/>
              </a:rPr>
              <a:t>	reprezentuje </a:t>
            </a:r>
            <a:r>
              <a:rPr lang="cs-CZ" sz="1800" dirty="0">
                <a:cs typeface="Courier New" pitchFamily="49" charset="0"/>
              </a:rPr>
              <a:t>otevřený </a:t>
            </a:r>
            <a:r>
              <a:rPr lang="cs-CZ" sz="1800" dirty="0" smtClean="0">
                <a:cs typeface="Courier New" pitchFamily="49" charset="0"/>
              </a:rPr>
              <a:t>dokument</a:t>
            </a:r>
            <a:endParaRPr lang="cs-CZ" sz="1800" dirty="0">
              <a:cs typeface="Courier New" pitchFamily="49" charset="0"/>
            </a:endParaRPr>
          </a:p>
          <a:p>
            <a:pPr marL="0" indent="0">
              <a:buNone/>
            </a:pPr>
            <a:r>
              <a:rPr lang="cs-CZ" sz="1800" b="1" dirty="0" err="1" smtClean="0">
                <a:cs typeface="Courier New" pitchFamily="49" charset="0"/>
              </a:rPr>
              <a:t>Paragraphs</a:t>
            </a:r>
            <a:r>
              <a:rPr lang="cs-CZ" sz="1800" dirty="0" smtClean="0">
                <a:cs typeface="Courier New" pitchFamily="49" charset="0"/>
              </a:rPr>
              <a:t>	reprezentuje </a:t>
            </a:r>
            <a:r>
              <a:rPr lang="cs-CZ" sz="1800" dirty="0">
                <a:cs typeface="Courier New" pitchFamily="49" charset="0"/>
              </a:rPr>
              <a:t>kolekci </a:t>
            </a:r>
            <a:r>
              <a:rPr lang="cs-CZ" sz="1800" dirty="0" smtClean="0">
                <a:cs typeface="Courier New" pitchFamily="49" charset="0"/>
              </a:rPr>
              <a:t>odstavců</a:t>
            </a:r>
            <a:endParaRPr lang="cs-CZ" sz="1800" dirty="0">
              <a:cs typeface="Courier New" pitchFamily="49" charset="0"/>
            </a:endParaRPr>
          </a:p>
          <a:p>
            <a:pPr marL="0" indent="0">
              <a:buNone/>
            </a:pPr>
            <a:r>
              <a:rPr lang="cs-CZ" b="1" dirty="0" err="1" smtClean="0">
                <a:cs typeface="Courier New" pitchFamily="49" charset="0"/>
              </a:rPr>
              <a:t>Paragraph</a:t>
            </a:r>
            <a:r>
              <a:rPr lang="cs-CZ" sz="1800" dirty="0" smtClean="0">
                <a:cs typeface="Courier New" pitchFamily="49" charset="0"/>
              </a:rPr>
              <a:t>	</a:t>
            </a:r>
            <a:r>
              <a:rPr lang="cs-CZ" sz="1800" dirty="0">
                <a:cs typeface="Courier New" pitchFamily="49" charset="0"/>
              </a:rPr>
              <a:t>reprezentuje </a:t>
            </a:r>
            <a:r>
              <a:rPr lang="cs-CZ" sz="1800" dirty="0" smtClean="0">
                <a:cs typeface="Courier New" pitchFamily="49" charset="0"/>
              </a:rPr>
              <a:t>konkrétní odstavec</a:t>
            </a:r>
            <a:endParaRPr lang="cs-CZ" sz="1600" dirty="0">
              <a:cs typeface="Courier New" pitchFamily="49" charset="0"/>
            </a:endParaRPr>
          </a:p>
          <a:p>
            <a:pPr marL="0" indent="0">
              <a:buNone/>
            </a:pPr>
            <a:r>
              <a:rPr lang="cs-CZ" sz="1800" b="1" dirty="0" err="1">
                <a:cs typeface="Courier New" pitchFamily="49" charset="0"/>
              </a:rPr>
              <a:t>Range</a:t>
            </a:r>
            <a:r>
              <a:rPr lang="cs-CZ" sz="1800" dirty="0">
                <a:cs typeface="Courier New" pitchFamily="49" charset="0"/>
              </a:rPr>
              <a:t> </a:t>
            </a:r>
            <a:r>
              <a:rPr lang="cs-CZ" sz="1800" dirty="0" smtClean="0">
                <a:cs typeface="Courier New" pitchFamily="49" charset="0"/>
              </a:rPr>
              <a:t>		reprezentuje část dokumentu náležící ke konkrétnímu odstavci </a:t>
            </a:r>
            <a:endParaRPr lang="cs-CZ" sz="1800" dirty="0">
              <a:cs typeface="Courier New" pitchFamily="49" charset="0"/>
            </a:endParaRPr>
          </a:p>
          <a:p>
            <a:pPr marL="0" indent="0">
              <a:buNone/>
            </a:pPr>
            <a:r>
              <a:rPr lang="cs-CZ" sz="1800" b="1" dirty="0" err="1" smtClean="0">
                <a:cs typeface="Courier New" pitchFamily="49" charset="0"/>
              </a:rPr>
              <a:t>Tables</a:t>
            </a:r>
            <a:r>
              <a:rPr lang="cs-CZ" sz="1800" dirty="0" smtClean="0">
                <a:cs typeface="Courier New" pitchFamily="49" charset="0"/>
              </a:rPr>
              <a:t>		reprezentuje tabulky v dokumentu</a:t>
            </a:r>
          </a:p>
        </p:txBody>
      </p:sp>
      <p:sp>
        <p:nvSpPr>
          <p:cNvPr id="4" name="TextovéPole 10"/>
          <p:cNvSpPr txBox="1">
            <a:spLocks noChangeArrowheads="1"/>
          </p:cNvSpPr>
          <p:nvPr/>
        </p:nvSpPr>
        <p:spPr bwMode="auto">
          <a:xfrm>
            <a:off x="395288" y="764704"/>
            <a:ext cx="842486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ts val="1200"/>
              </a:spcBef>
            </a:pPr>
            <a:r>
              <a:rPr lang="cs-CZ" b="1" dirty="0" smtClean="0">
                <a:latin typeface="Calibri" pitchFamily="34" charset="0"/>
              </a:rPr>
              <a:t>ZÁKLADNÍ OBJEKTY</a:t>
            </a:r>
            <a:endParaRPr lang="cs-CZ" dirty="0">
              <a:latin typeface="Courier New" pitchFamily="49" charset="0"/>
              <a:cs typeface="Courier New" pitchFamily="49" charset="0"/>
            </a:endParaRPr>
          </a:p>
        </p:txBody>
      </p:sp>
      <p:pic>
        <p:nvPicPr>
          <p:cNvPr id="4198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0000"/>
          <a:stretch/>
        </p:blipFill>
        <p:spPr bwMode="auto">
          <a:xfrm>
            <a:off x="539552" y="3910360"/>
            <a:ext cx="3981450" cy="1966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987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8281"/>
          <a:stretch/>
        </p:blipFill>
        <p:spPr bwMode="auto">
          <a:xfrm>
            <a:off x="4550990" y="3986745"/>
            <a:ext cx="3981450" cy="20345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32606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Důležité kolekce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spcBef>
                <a:spcPts val="0"/>
              </a:spcBef>
              <a:buNone/>
              <a:defRPr/>
            </a:pPr>
            <a:r>
              <a:rPr lang="cs-CZ" b="1" dirty="0"/>
              <a:t>Název</a:t>
            </a:r>
            <a:r>
              <a:rPr lang="en-US" b="1" dirty="0"/>
              <a:t> 	</a:t>
            </a:r>
            <a:r>
              <a:rPr lang="cs-CZ" b="1" dirty="0"/>
              <a:t>		</a:t>
            </a:r>
            <a:r>
              <a:rPr lang="en-US" b="1" dirty="0" smtClean="0"/>
              <a:t>	</a:t>
            </a:r>
            <a:r>
              <a:rPr lang="cs-CZ" b="1" dirty="0" smtClean="0"/>
              <a:t>Objekt</a:t>
            </a:r>
            <a:endParaRPr lang="en-US" b="1" dirty="0"/>
          </a:p>
          <a:p>
            <a:pPr>
              <a:spcBef>
                <a:spcPts val="0"/>
              </a:spcBef>
              <a:buNone/>
              <a:defRPr/>
            </a:pPr>
            <a:r>
              <a:rPr lang="en-US" dirty="0"/>
              <a:t>Characters (index) 	</a:t>
            </a:r>
            <a:r>
              <a:rPr lang="cs-CZ" dirty="0"/>
              <a:t>	</a:t>
            </a:r>
            <a:r>
              <a:rPr lang="en-US" dirty="0"/>
              <a:t>	Range</a:t>
            </a:r>
          </a:p>
          <a:p>
            <a:pPr>
              <a:spcBef>
                <a:spcPts val="0"/>
              </a:spcBef>
              <a:buNone/>
              <a:defRPr/>
            </a:pPr>
            <a:r>
              <a:rPr lang="en-US" dirty="0" smtClean="0"/>
              <a:t>Words </a:t>
            </a:r>
            <a:r>
              <a:rPr lang="en-US" dirty="0"/>
              <a:t>(index) 	</a:t>
            </a:r>
            <a:r>
              <a:rPr lang="cs-CZ" dirty="0"/>
              <a:t>	</a:t>
            </a:r>
            <a:r>
              <a:rPr lang="en-US" dirty="0" smtClean="0"/>
              <a:t>	Range</a:t>
            </a:r>
            <a:endParaRPr lang="en-US" dirty="0"/>
          </a:p>
          <a:p>
            <a:pPr>
              <a:spcBef>
                <a:spcPts val="0"/>
              </a:spcBef>
              <a:buNone/>
              <a:defRPr/>
            </a:pPr>
            <a:r>
              <a:rPr lang="en-US" dirty="0" smtClean="0"/>
              <a:t>Sentences </a:t>
            </a:r>
            <a:r>
              <a:rPr lang="en-US" dirty="0"/>
              <a:t>(index) 	</a:t>
            </a:r>
            <a:r>
              <a:rPr lang="cs-CZ" dirty="0" smtClean="0"/>
              <a:t>	</a:t>
            </a:r>
            <a:r>
              <a:rPr lang="en-US" dirty="0" smtClean="0"/>
              <a:t>	Range</a:t>
            </a:r>
            <a:endParaRPr lang="en-US" dirty="0"/>
          </a:p>
          <a:p>
            <a:pPr>
              <a:spcBef>
                <a:spcPts val="0"/>
              </a:spcBef>
              <a:buNone/>
              <a:defRPr/>
            </a:pPr>
            <a:r>
              <a:rPr lang="en-US" dirty="0"/>
              <a:t>Paragraphs (index) 	</a:t>
            </a:r>
            <a:r>
              <a:rPr lang="cs-CZ" dirty="0" smtClean="0"/>
              <a:t>	</a:t>
            </a:r>
            <a:r>
              <a:rPr lang="en-US" dirty="0" smtClean="0"/>
              <a:t>	Paragraph</a:t>
            </a:r>
            <a:endParaRPr lang="en-US" dirty="0"/>
          </a:p>
          <a:p>
            <a:pPr>
              <a:spcBef>
                <a:spcPts val="0"/>
              </a:spcBef>
              <a:buNone/>
              <a:defRPr/>
            </a:pPr>
            <a:r>
              <a:rPr lang="en-US" dirty="0"/>
              <a:t>Sections (index) 	</a:t>
            </a:r>
            <a:r>
              <a:rPr lang="cs-CZ" dirty="0" smtClean="0"/>
              <a:t>	</a:t>
            </a:r>
            <a:r>
              <a:rPr lang="en-US" dirty="0" smtClean="0"/>
              <a:t>	Section</a:t>
            </a:r>
            <a:endParaRPr lang="cs-CZ" dirty="0" smtClean="0"/>
          </a:p>
          <a:p>
            <a:pPr>
              <a:buNone/>
              <a:defRPr/>
            </a:pPr>
            <a:r>
              <a:rPr lang="cs-CZ" b="1" dirty="0" smtClean="0"/>
              <a:t>Základní vlastnosti kolekcí</a:t>
            </a:r>
          </a:p>
          <a:p>
            <a:pPr>
              <a:spcBef>
                <a:spcPts val="0"/>
              </a:spcBef>
              <a:buNone/>
              <a:defRPr/>
            </a:pPr>
            <a:r>
              <a:rPr lang="cs-CZ" dirty="0" smtClean="0"/>
              <a:t>Počet objektů v kolekci	</a:t>
            </a:r>
            <a:r>
              <a:rPr lang="en-US" dirty="0" smtClean="0"/>
              <a:t>	</a:t>
            </a:r>
            <a:r>
              <a:rPr lang="cs-CZ" dirty="0" err="1" smtClean="0"/>
              <a:t>Count</a:t>
            </a:r>
            <a:endParaRPr lang="cs-CZ" dirty="0" smtClean="0"/>
          </a:p>
          <a:p>
            <a:pPr>
              <a:spcBef>
                <a:spcPts val="0"/>
              </a:spcBef>
              <a:buNone/>
              <a:defRPr/>
            </a:pPr>
            <a:r>
              <a:rPr lang="cs-CZ" dirty="0" smtClean="0"/>
              <a:t>První/poslední objekt v kolekci	</a:t>
            </a:r>
            <a:r>
              <a:rPr lang="cs-CZ" dirty="0" err="1" smtClean="0"/>
              <a:t>First</a:t>
            </a:r>
            <a:r>
              <a:rPr lang="cs-CZ" dirty="0" smtClean="0"/>
              <a:t> </a:t>
            </a:r>
            <a:r>
              <a:rPr lang="en-US" dirty="0" smtClean="0"/>
              <a:t>/ Last</a:t>
            </a:r>
            <a:endParaRPr lang="cs-CZ" dirty="0" smtClean="0"/>
          </a:p>
          <a:p>
            <a:pPr>
              <a:spcBef>
                <a:spcPts val="0"/>
              </a:spcBef>
              <a:buNone/>
              <a:defRPr/>
            </a:pPr>
            <a:r>
              <a:rPr lang="cs-CZ" dirty="0" smtClean="0"/>
              <a:t>Libovolný objekt v kolekci	</a:t>
            </a:r>
            <a:r>
              <a:rPr lang="en-US" dirty="0" smtClean="0"/>
              <a:t>	</a:t>
            </a:r>
            <a:r>
              <a:rPr lang="cs-CZ" dirty="0" err="1" smtClean="0"/>
              <a:t>Items</a:t>
            </a:r>
            <a:r>
              <a:rPr lang="cs-CZ" dirty="0" smtClean="0"/>
              <a:t>(index)</a:t>
            </a:r>
          </a:p>
          <a:p>
            <a:pPr>
              <a:buNone/>
              <a:defRPr/>
            </a:pPr>
            <a:r>
              <a:rPr lang="en-US" b="1" dirty="0" smtClean="0"/>
              <a:t>Z</a:t>
            </a:r>
            <a:r>
              <a:rPr lang="cs-CZ" b="1" dirty="0" err="1" smtClean="0"/>
              <a:t>ákladní</a:t>
            </a:r>
            <a:r>
              <a:rPr lang="cs-CZ" b="1" dirty="0" smtClean="0"/>
              <a:t> metody kolekcí</a:t>
            </a:r>
          </a:p>
          <a:p>
            <a:pPr>
              <a:spcBef>
                <a:spcPts val="0"/>
              </a:spcBef>
              <a:buNone/>
              <a:defRPr/>
            </a:pPr>
            <a:r>
              <a:rPr lang="cs-CZ" dirty="0" smtClean="0"/>
              <a:t>Kopie do schránky			Copy</a:t>
            </a:r>
          </a:p>
          <a:p>
            <a:pPr>
              <a:spcBef>
                <a:spcPts val="0"/>
              </a:spcBef>
              <a:buNone/>
              <a:defRPr/>
            </a:pPr>
            <a:r>
              <a:rPr lang="cs-CZ" dirty="0" smtClean="0"/>
              <a:t>Zrušení				</a:t>
            </a:r>
            <a:r>
              <a:rPr lang="cs-CZ" dirty="0" err="1" smtClean="0"/>
              <a:t>Delete</a:t>
            </a:r>
            <a:endParaRPr lang="cs-CZ" dirty="0" smtClean="0"/>
          </a:p>
          <a:p>
            <a:pPr>
              <a:spcBef>
                <a:spcPts val="0"/>
              </a:spcBef>
              <a:buNone/>
              <a:defRPr/>
            </a:pPr>
            <a:r>
              <a:rPr lang="cs-CZ" dirty="0" smtClean="0"/>
              <a:t>Vložení před			</a:t>
            </a:r>
            <a:r>
              <a:rPr lang="cs-CZ" dirty="0" err="1" smtClean="0"/>
              <a:t>InsertBefore</a:t>
            </a:r>
            <a:endParaRPr lang="cs-CZ" dirty="0" smtClean="0"/>
          </a:p>
          <a:p>
            <a:pPr>
              <a:spcBef>
                <a:spcPts val="0"/>
              </a:spcBef>
              <a:buNone/>
              <a:defRPr/>
            </a:pPr>
            <a:r>
              <a:rPr lang="cs-CZ" dirty="0" smtClean="0"/>
              <a:t>Vložení za			</a:t>
            </a:r>
            <a:r>
              <a:rPr lang="cs-CZ" dirty="0" err="1" smtClean="0"/>
              <a:t>InsertAfter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084363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kolekce: </a:t>
            </a:r>
            <a:r>
              <a:rPr lang="cs-CZ" dirty="0" smtClean="0"/>
              <a:t>PŘÍKLADY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3175" indent="0">
              <a:spcBef>
                <a:spcPts val="0"/>
              </a:spcBef>
              <a:buNone/>
              <a:defRPr/>
            </a:pPr>
            <a:r>
              <a:rPr lang="cs-CZ" sz="1600" b="1" dirty="0" err="1" smtClean="0">
                <a:latin typeface="Courier New" pitchFamily="49" charset="0"/>
                <a:cs typeface="Courier New" pitchFamily="49" charset="0"/>
              </a:rPr>
              <a:t>with</a:t>
            </a:r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1600" dirty="0" err="1" smtClean="0">
                <a:latin typeface="Courier New" pitchFamily="49" charset="0"/>
                <a:cs typeface="Courier New" pitchFamily="49" charset="0"/>
              </a:rPr>
              <a:t>ActiveDocument</a:t>
            </a:r>
            <a:endParaRPr lang="cs-CZ" sz="1600" dirty="0" smtClean="0">
              <a:latin typeface="Courier New" pitchFamily="49" charset="0"/>
              <a:cs typeface="Courier New" pitchFamily="49" charset="0"/>
            </a:endParaRPr>
          </a:p>
          <a:p>
            <a:pPr marL="363538" indent="0">
              <a:spcBef>
                <a:spcPts val="0"/>
              </a:spcBef>
              <a:buNone/>
              <a:defRPr/>
            </a:pPr>
            <a:r>
              <a:rPr lang="cs-CZ" sz="1600" dirty="0" err="1">
                <a:latin typeface="Courier New" pitchFamily="49" charset="0"/>
                <a:cs typeface="Courier New" pitchFamily="49" charset="0"/>
              </a:rPr>
              <a:t>MsgBox</a:t>
            </a:r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(.</a:t>
            </a:r>
            <a:r>
              <a:rPr lang="cs-CZ" sz="1600" dirty="0" err="1" smtClean="0">
                <a:latin typeface="Courier New" pitchFamily="49" charset="0"/>
                <a:cs typeface="Courier New" pitchFamily="49" charset="0"/>
              </a:rPr>
              <a:t>Characters.Count</a:t>
            </a:r>
            <a:r>
              <a:rPr lang="cs-CZ" sz="1600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363538" indent="0">
              <a:spcBef>
                <a:spcPts val="0"/>
              </a:spcBef>
              <a:buNone/>
              <a:defRPr/>
            </a:pPr>
            <a:r>
              <a:rPr lang="cs-CZ" sz="1600" dirty="0" err="1">
                <a:latin typeface="Courier New" pitchFamily="49" charset="0"/>
                <a:cs typeface="Courier New" pitchFamily="49" charset="0"/>
              </a:rPr>
              <a:t>MsgBox</a:t>
            </a:r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(.</a:t>
            </a:r>
            <a:r>
              <a:rPr lang="cs-CZ" sz="1600" dirty="0" err="1" smtClean="0">
                <a:latin typeface="Courier New" pitchFamily="49" charset="0"/>
                <a:cs typeface="Courier New" pitchFamily="49" charset="0"/>
              </a:rPr>
              <a:t>Characters.First</a:t>
            </a:r>
            <a:r>
              <a:rPr lang="cs-CZ" sz="1600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363538" indent="0">
              <a:spcBef>
                <a:spcPts val="0"/>
              </a:spcBef>
              <a:buNone/>
              <a:defRPr/>
            </a:pPr>
            <a:r>
              <a:rPr lang="cs-CZ" sz="1600" dirty="0" err="1">
                <a:latin typeface="Courier New" pitchFamily="49" charset="0"/>
                <a:cs typeface="Courier New" pitchFamily="49" charset="0"/>
              </a:rPr>
              <a:t>MsgBox</a:t>
            </a:r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(.</a:t>
            </a:r>
            <a:r>
              <a:rPr lang="cs-CZ" sz="1600" dirty="0" err="1" smtClean="0">
                <a:latin typeface="Courier New" pitchFamily="49" charset="0"/>
                <a:cs typeface="Courier New" pitchFamily="49" charset="0"/>
              </a:rPr>
              <a:t>Characters.Last</a:t>
            </a:r>
            <a:r>
              <a:rPr lang="cs-CZ" sz="1600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363538" indent="0">
              <a:spcBef>
                <a:spcPts val="0"/>
              </a:spcBef>
              <a:buNone/>
              <a:defRPr/>
            </a:pPr>
            <a:r>
              <a:rPr lang="cs-CZ" sz="1600" dirty="0" err="1">
                <a:latin typeface="Courier New" pitchFamily="49" charset="0"/>
                <a:cs typeface="Courier New" pitchFamily="49" charset="0"/>
              </a:rPr>
              <a:t>MsgBox</a:t>
            </a:r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(.</a:t>
            </a:r>
            <a:r>
              <a:rPr lang="cs-CZ" sz="1600" dirty="0" err="1" smtClean="0">
                <a:latin typeface="Courier New" pitchFamily="49" charset="0"/>
                <a:cs typeface="Courier New" pitchFamily="49" charset="0"/>
              </a:rPr>
              <a:t>Characters</a:t>
            </a:r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(i</a:t>
            </a:r>
            <a:r>
              <a:rPr lang="cs-CZ" sz="1600" dirty="0">
                <a:latin typeface="Courier New" pitchFamily="49" charset="0"/>
                <a:cs typeface="Courier New" pitchFamily="49" charset="0"/>
              </a:rPr>
              <a:t>).Text</a:t>
            </a:r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363538" indent="0">
              <a:buNone/>
              <a:defRPr/>
            </a:pPr>
            <a:r>
              <a:rPr lang="cs-CZ" sz="1600" dirty="0" err="1" smtClean="0">
                <a:latin typeface="Courier New" pitchFamily="49" charset="0"/>
                <a:cs typeface="Courier New" pitchFamily="49" charset="0"/>
              </a:rPr>
              <a:t>MsgBox</a:t>
            </a:r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(.</a:t>
            </a:r>
            <a:r>
              <a:rPr lang="cs-CZ" sz="1600" dirty="0" err="1" smtClean="0">
                <a:latin typeface="Courier New" pitchFamily="49" charset="0"/>
                <a:cs typeface="Courier New" pitchFamily="49" charset="0"/>
              </a:rPr>
              <a:t>Words.Count</a:t>
            </a:r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363538" indent="0">
              <a:spcBef>
                <a:spcPts val="0"/>
              </a:spcBef>
              <a:buNone/>
              <a:defRPr/>
            </a:pPr>
            <a:r>
              <a:rPr lang="cs-CZ" sz="1600" dirty="0" err="1">
                <a:latin typeface="Courier New" pitchFamily="49" charset="0"/>
                <a:cs typeface="Courier New" pitchFamily="49" charset="0"/>
              </a:rPr>
              <a:t>MsgBox</a:t>
            </a:r>
            <a:r>
              <a:rPr lang="cs-CZ" sz="1600" dirty="0">
                <a:latin typeface="Courier New" pitchFamily="49" charset="0"/>
                <a:cs typeface="Courier New" pitchFamily="49" charset="0"/>
              </a:rPr>
              <a:t>(.</a:t>
            </a:r>
            <a:r>
              <a:rPr lang="cs-CZ" sz="1600" dirty="0" err="1" smtClean="0">
                <a:latin typeface="Courier New" pitchFamily="49" charset="0"/>
                <a:cs typeface="Courier New" pitchFamily="49" charset="0"/>
              </a:rPr>
              <a:t>Words.First</a:t>
            </a:r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363538" indent="0">
              <a:spcBef>
                <a:spcPts val="0"/>
              </a:spcBef>
              <a:buNone/>
              <a:defRPr/>
            </a:pPr>
            <a:r>
              <a:rPr lang="cs-CZ" sz="1600" dirty="0" err="1">
                <a:latin typeface="Courier New" pitchFamily="49" charset="0"/>
                <a:cs typeface="Courier New" pitchFamily="49" charset="0"/>
              </a:rPr>
              <a:t>MsgBox</a:t>
            </a:r>
            <a:r>
              <a:rPr lang="cs-CZ" sz="1600" dirty="0">
                <a:latin typeface="Courier New" pitchFamily="49" charset="0"/>
                <a:cs typeface="Courier New" pitchFamily="49" charset="0"/>
              </a:rPr>
              <a:t>(.</a:t>
            </a:r>
            <a:r>
              <a:rPr lang="cs-CZ" sz="1600" dirty="0" err="1" smtClean="0">
                <a:latin typeface="Courier New" pitchFamily="49" charset="0"/>
                <a:cs typeface="Courier New" pitchFamily="49" charset="0"/>
              </a:rPr>
              <a:t>Words.Last</a:t>
            </a:r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363538" indent="0">
              <a:spcBef>
                <a:spcPts val="0"/>
              </a:spcBef>
              <a:buNone/>
              <a:defRPr/>
            </a:pPr>
            <a:r>
              <a:rPr lang="cs-CZ" sz="1600" dirty="0" err="1">
                <a:latin typeface="Courier New" pitchFamily="49" charset="0"/>
                <a:cs typeface="Courier New" pitchFamily="49" charset="0"/>
              </a:rPr>
              <a:t>MsgBox</a:t>
            </a:r>
            <a:r>
              <a:rPr lang="cs-CZ" sz="1600" dirty="0">
                <a:latin typeface="Courier New" pitchFamily="49" charset="0"/>
                <a:cs typeface="Courier New" pitchFamily="49" charset="0"/>
              </a:rPr>
              <a:t>(.</a:t>
            </a:r>
            <a:r>
              <a:rPr lang="cs-CZ" sz="1600" dirty="0" err="1" smtClean="0">
                <a:latin typeface="Courier New" pitchFamily="49" charset="0"/>
                <a:cs typeface="Courier New" pitchFamily="49" charset="0"/>
              </a:rPr>
              <a:t>Words</a:t>
            </a:r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(i).Text)</a:t>
            </a:r>
          </a:p>
          <a:p>
            <a:pPr marL="363538" indent="0">
              <a:buNone/>
              <a:defRPr/>
            </a:pPr>
            <a:r>
              <a:rPr lang="cs-CZ" sz="1600" dirty="0" err="1">
                <a:latin typeface="Courier New" pitchFamily="49" charset="0"/>
                <a:cs typeface="Courier New" pitchFamily="49" charset="0"/>
              </a:rPr>
              <a:t>MsgBox</a:t>
            </a:r>
            <a:r>
              <a:rPr lang="cs-CZ" sz="16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.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Sentences</a:t>
            </a:r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.</a:t>
            </a:r>
            <a:r>
              <a:rPr lang="cs-CZ" sz="1600" dirty="0" err="1" smtClean="0">
                <a:latin typeface="Courier New" pitchFamily="49" charset="0"/>
                <a:cs typeface="Courier New" pitchFamily="49" charset="0"/>
              </a:rPr>
              <a:t>Count</a:t>
            </a:r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cs-CZ" sz="1600" dirty="0">
              <a:latin typeface="Courier New" pitchFamily="49" charset="0"/>
              <a:cs typeface="Courier New" pitchFamily="49" charset="0"/>
            </a:endParaRPr>
          </a:p>
          <a:p>
            <a:pPr marL="363538" indent="0">
              <a:spcBef>
                <a:spcPts val="0"/>
              </a:spcBef>
              <a:buNone/>
              <a:defRPr/>
            </a:pPr>
            <a:r>
              <a:rPr lang="cs-CZ" sz="1600" dirty="0" err="1">
                <a:latin typeface="Courier New" pitchFamily="49" charset="0"/>
                <a:cs typeface="Courier New" pitchFamily="49" charset="0"/>
              </a:rPr>
              <a:t>MsgBox</a:t>
            </a:r>
            <a:r>
              <a:rPr lang="cs-CZ" sz="16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.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Sentences</a:t>
            </a:r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.</a:t>
            </a:r>
            <a:r>
              <a:rPr lang="cs-CZ" sz="1600" dirty="0" err="1" smtClean="0">
                <a:latin typeface="Courier New" pitchFamily="49" charset="0"/>
                <a:cs typeface="Courier New" pitchFamily="49" charset="0"/>
              </a:rPr>
              <a:t>First</a:t>
            </a:r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cs-CZ" sz="1600" dirty="0">
              <a:latin typeface="Courier New" pitchFamily="49" charset="0"/>
              <a:cs typeface="Courier New" pitchFamily="49" charset="0"/>
            </a:endParaRPr>
          </a:p>
          <a:p>
            <a:pPr marL="363538" indent="0">
              <a:spcBef>
                <a:spcPts val="0"/>
              </a:spcBef>
              <a:buNone/>
              <a:defRPr/>
            </a:pPr>
            <a:r>
              <a:rPr lang="cs-CZ" sz="1600" dirty="0" err="1">
                <a:latin typeface="Courier New" pitchFamily="49" charset="0"/>
                <a:cs typeface="Courier New" pitchFamily="49" charset="0"/>
              </a:rPr>
              <a:t>MsgBox</a:t>
            </a:r>
            <a:r>
              <a:rPr lang="cs-CZ" sz="16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.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Sentences</a:t>
            </a:r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.Last)</a:t>
            </a:r>
            <a:endParaRPr lang="cs-CZ" sz="1600" dirty="0">
              <a:latin typeface="Courier New" pitchFamily="49" charset="0"/>
              <a:cs typeface="Courier New" pitchFamily="49" charset="0"/>
            </a:endParaRPr>
          </a:p>
          <a:p>
            <a:pPr marL="363538" indent="0">
              <a:spcBef>
                <a:spcPts val="0"/>
              </a:spcBef>
              <a:buNone/>
              <a:defRPr/>
            </a:pPr>
            <a:r>
              <a:rPr lang="cs-CZ" sz="1600" dirty="0" err="1">
                <a:latin typeface="Courier New" pitchFamily="49" charset="0"/>
                <a:cs typeface="Courier New" pitchFamily="49" charset="0"/>
              </a:rPr>
              <a:t>MsgBox</a:t>
            </a:r>
            <a:r>
              <a:rPr lang="cs-CZ" sz="16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.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Sentences</a:t>
            </a:r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(i).Text)</a:t>
            </a:r>
          </a:p>
          <a:p>
            <a:pPr marL="363538" indent="0">
              <a:buNone/>
              <a:defRPr/>
            </a:pPr>
            <a:r>
              <a:rPr lang="cs-CZ" sz="1600" dirty="0" err="1">
                <a:latin typeface="Courier New" pitchFamily="49" charset="0"/>
                <a:cs typeface="Courier New" pitchFamily="49" charset="0"/>
              </a:rPr>
              <a:t>MsgBox</a:t>
            </a:r>
            <a:r>
              <a:rPr lang="cs-CZ" sz="16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.</a:t>
            </a:r>
            <a:r>
              <a:rPr lang="cs-CZ" sz="1600" dirty="0" err="1" smtClean="0">
                <a:latin typeface="Courier New" pitchFamily="49" charset="0"/>
                <a:cs typeface="Courier New" pitchFamily="49" charset="0"/>
              </a:rPr>
              <a:t>Paragraphs.Count</a:t>
            </a:r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cs-CZ" sz="1600" dirty="0">
              <a:latin typeface="Courier New" pitchFamily="49" charset="0"/>
              <a:cs typeface="Courier New" pitchFamily="49" charset="0"/>
            </a:endParaRPr>
          </a:p>
          <a:p>
            <a:pPr marL="363538" indent="0">
              <a:spcBef>
                <a:spcPts val="0"/>
              </a:spcBef>
              <a:buNone/>
              <a:defRPr/>
            </a:pPr>
            <a:r>
              <a:rPr lang="cs-CZ" sz="1600" dirty="0" err="1">
                <a:latin typeface="Courier New" pitchFamily="49" charset="0"/>
                <a:cs typeface="Courier New" pitchFamily="49" charset="0"/>
              </a:rPr>
              <a:t>MsgBox</a:t>
            </a:r>
            <a:r>
              <a:rPr lang="cs-CZ" sz="16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.</a:t>
            </a:r>
            <a:r>
              <a:rPr lang="cs-CZ" sz="1600" dirty="0" err="1" smtClean="0">
                <a:latin typeface="Courier New" pitchFamily="49" charset="0"/>
                <a:cs typeface="Courier New" pitchFamily="49" charset="0"/>
              </a:rPr>
              <a:t>Paragraphs.First</a:t>
            </a:r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cs-CZ" sz="1600" dirty="0">
              <a:latin typeface="Courier New" pitchFamily="49" charset="0"/>
              <a:cs typeface="Courier New" pitchFamily="49" charset="0"/>
            </a:endParaRPr>
          </a:p>
          <a:p>
            <a:pPr marL="363538" indent="0">
              <a:spcBef>
                <a:spcPts val="0"/>
              </a:spcBef>
              <a:buNone/>
              <a:defRPr/>
            </a:pPr>
            <a:r>
              <a:rPr lang="cs-CZ" sz="1600" dirty="0" err="1">
                <a:latin typeface="Courier New" pitchFamily="49" charset="0"/>
                <a:cs typeface="Courier New" pitchFamily="49" charset="0"/>
              </a:rPr>
              <a:t>MsgBox</a:t>
            </a:r>
            <a:r>
              <a:rPr lang="cs-CZ" sz="16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.</a:t>
            </a:r>
            <a:r>
              <a:rPr lang="cs-CZ" sz="1600" dirty="0" err="1" smtClean="0">
                <a:latin typeface="Courier New" pitchFamily="49" charset="0"/>
                <a:cs typeface="Courier New" pitchFamily="49" charset="0"/>
              </a:rPr>
              <a:t>Paragraphs.Last</a:t>
            </a:r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cs-CZ" sz="1600" dirty="0">
              <a:latin typeface="Courier New" pitchFamily="49" charset="0"/>
              <a:cs typeface="Courier New" pitchFamily="49" charset="0"/>
            </a:endParaRPr>
          </a:p>
          <a:p>
            <a:pPr marL="363538" indent="0">
              <a:spcBef>
                <a:spcPts val="0"/>
              </a:spcBef>
              <a:buNone/>
              <a:defRPr/>
            </a:pPr>
            <a:r>
              <a:rPr lang="cs-CZ" sz="1600" dirty="0" err="1">
                <a:latin typeface="Courier New" pitchFamily="49" charset="0"/>
                <a:cs typeface="Courier New" pitchFamily="49" charset="0"/>
              </a:rPr>
              <a:t>MsgBox</a:t>
            </a:r>
            <a:r>
              <a:rPr lang="cs-CZ" sz="16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.</a:t>
            </a:r>
            <a:r>
              <a:rPr lang="cs-CZ" sz="1600" dirty="0" err="1" smtClean="0">
                <a:latin typeface="Courier New" pitchFamily="49" charset="0"/>
                <a:cs typeface="Courier New" pitchFamily="49" charset="0"/>
              </a:rPr>
              <a:t>Paragraphs</a:t>
            </a:r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(i</a:t>
            </a:r>
            <a:r>
              <a:rPr lang="cs-CZ" sz="1600" dirty="0">
                <a:latin typeface="Courier New" pitchFamily="49" charset="0"/>
                <a:cs typeface="Courier New" pitchFamily="49" charset="0"/>
              </a:rPr>
              <a:t>).</a:t>
            </a:r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Text)</a:t>
            </a:r>
          </a:p>
          <a:p>
            <a:pPr marL="3175" indent="0">
              <a:spcBef>
                <a:spcPts val="0"/>
              </a:spcBef>
              <a:buNone/>
              <a:defRPr/>
            </a:pPr>
            <a:r>
              <a:rPr lang="cs-CZ" sz="1600" b="1" dirty="0" smtClean="0">
                <a:latin typeface="Courier New" pitchFamily="49" charset="0"/>
                <a:cs typeface="Courier New" pitchFamily="49" charset="0"/>
              </a:rPr>
              <a:t>End</a:t>
            </a:r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1600" b="1" dirty="0" err="1" smtClean="0">
                <a:latin typeface="Courier New" pitchFamily="49" charset="0"/>
                <a:cs typeface="Courier New" pitchFamily="49" charset="0"/>
              </a:rPr>
              <a:t>With</a:t>
            </a:r>
            <a:endParaRPr lang="cs-CZ" sz="1600" b="1" dirty="0"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ts val="0"/>
              </a:spcBef>
              <a:buNone/>
              <a:defRPr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36854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umístění </a:t>
            </a:r>
            <a:r>
              <a:rPr lang="cs-CZ" dirty="0" smtClean="0"/>
              <a:t>kolekcí v různých částech hierarchie</a:t>
            </a:r>
            <a:r>
              <a:rPr lang="cs-CZ" dirty="0" smtClean="0"/>
              <a:t>	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Kolekce </a:t>
            </a:r>
            <a:r>
              <a:rPr lang="cs-CZ" dirty="0" err="1" smtClean="0"/>
              <a:t>Words</a:t>
            </a:r>
            <a:endParaRPr lang="cs-CZ" dirty="0" smtClean="0"/>
          </a:p>
          <a:p>
            <a:pPr marL="720000" lvl="1">
              <a:spcBef>
                <a:spcPts val="0"/>
              </a:spcBef>
            </a:pPr>
            <a:r>
              <a:rPr lang="cs-CZ" dirty="0" err="1" smtClean="0">
                <a:latin typeface="Courier New" pitchFamily="49" charset="0"/>
                <a:cs typeface="Courier New" pitchFamily="49" charset="0"/>
              </a:rPr>
              <a:t>ActiveDocument.Words.Count</a:t>
            </a:r>
            <a:endParaRPr lang="cs-CZ" dirty="0" smtClean="0">
              <a:latin typeface="Courier New" pitchFamily="49" charset="0"/>
              <a:cs typeface="Courier New" pitchFamily="49" charset="0"/>
            </a:endParaRPr>
          </a:p>
          <a:p>
            <a:pPr marL="720000" lvl="1" indent="0">
              <a:spcBef>
                <a:spcPts val="0"/>
              </a:spcBef>
              <a:buNone/>
            </a:pPr>
            <a:r>
              <a:rPr lang="cs-CZ" dirty="0" smtClean="0"/>
              <a:t>kolekce všech slov dokumentu</a:t>
            </a:r>
          </a:p>
          <a:p>
            <a:pPr marL="720000" lvl="1"/>
            <a:r>
              <a:rPr lang="cs-CZ" dirty="0" err="1" smtClean="0">
                <a:latin typeface="Courier New" pitchFamily="49" charset="0"/>
                <a:cs typeface="Courier New" pitchFamily="49" charset="0"/>
              </a:rPr>
              <a:t>ActiveDocument.Paragraphs</a:t>
            </a:r>
            <a:r>
              <a:rPr lang="cs-CZ" dirty="0" smtClean="0">
                <a:latin typeface="Courier New" pitchFamily="49" charset="0"/>
                <a:cs typeface="Courier New" pitchFamily="49" charset="0"/>
              </a:rPr>
              <a:t>(1).</a:t>
            </a:r>
            <a:r>
              <a:rPr lang="cs-CZ" dirty="0" err="1" smtClean="0">
                <a:latin typeface="Courier New" pitchFamily="49" charset="0"/>
                <a:cs typeface="Courier New" pitchFamily="49" charset="0"/>
              </a:rPr>
              <a:t>Range.Words.Count</a:t>
            </a:r>
            <a:endParaRPr lang="cs-CZ" dirty="0" smtClean="0">
              <a:latin typeface="Courier New" pitchFamily="49" charset="0"/>
              <a:cs typeface="Courier New" pitchFamily="49" charset="0"/>
            </a:endParaRPr>
          </a:p>
          <a:p>
            <a:pPr marL="720000" lvl="1" indent="0">
              <a:spcBef>
                <a:spcPts val="0"/>
              </a:spcBef>
              <a:buNone/>
            </a:pPr>
            <a:r>
              <a:rPr lang="cs-CZ" dirty="0" smtClean="0"/>
              <a:t>kolekce všech slov odstavce</a:t>
            </a:r>
            <a:endParaRPr lang="cs-CZ" dirty="0"/>
          </a:p>
          <a:p>
            <a:pPr marL="720000" lvl="1"/>
            <a:r>
              <a:rPr lang="cs-CZ" dirty="0" err="1" smtClean="0">
                <a:latin typeface="Courier New" pitchFamily="49" charset="0"/>
                <a:cs typeface="Courier New" pitchFamily="49" charset="0"/>
              </a:rPr>
              <a:t>ActiveDocument.Sentences</a:t>
            </a:r>
            <a:r>
              <a:rPr lang="cs-CZ" dirty="0" smtClean="0">
                <a:latin typeface="Courier New" pitchFamily="49" charset="0"/>
                <a:cs typeface="Courier New" pitchFamily="49" charset="0"/>
              </a:rPr>
              <a:t>(1).</a:t>
            </a:r>
            <a:r>
              <a:rPr lang="cs-CZ" dirty="0" err="1" smtClean="0">
                <a:latin typeface="Courier New" pitchFamily="49" charset="0"/>
                <a:cs typeface="Courier New" pitchFamily="49" charset="0"/>
              </a:rPr>
              <a:t>Words.Count</a:t>
            </a:r>
            <a:endParaRPr lang="cs-CZ" dirty="0" smtClean="0">
              <a:latin typeface="Courier New" pitchFamily="49" charset="0"/>
              <a:cs typeface="Courier New" pitchFamily="49" charset="0"/>
            </a:endParaRPr>
          </a:p>
          <a:p>
            <a:pPr marL="720000" lvl="1" indent="0">
              <a:spcBef>
                <a:spcPts val="0"/>
              </a:spcBef>
              <a:buNone/>
            </a:pPr>
            <a:r>
              <a:rPr lang="cs-CZ" dirty="0" smtClean="0"/>
              <a:t>kolekce všech slov věty</a:t>
            </a:r>
          </a:p>
          <a:p>
            <a:pPr marL="0" indent="0">
              <a:buNone/>
            </a:pPr>
            <a:r>
              <a:rPr lang="cs-CZ" dirty="0"/>
              <a:t>Kolekce </a:t>
            </a:r>
            <a:r>
              <a:rPr lang="cs-CZ" dirty="0" err="1" smtClean="0"/>
              <a:t>Characters</a:t>
            </a:r>
            <a:endParaRPr lang="cs-CZ" dirty="0"/>
          </a:p>
          <a:p>
            <a:pPr marL="720000" lvl="1">
              <a:spcBef>
                <a:spcPts val="0"/>
              </a:spcBef>
            </a:pPr>
            <a:r>
              <a:rPr lang="cs-CZ" dirty="0" err="1" smtClean="0">
                <a:latin typeface="Courier New" pitchFamily="49" charset="0"/>
                <a:cs typeface="Courier New" pitchFamily="49" charset="0"/>
              </a:rPr>
              <a:t>ActiveDocument.Characters.Count</a:t>
            </a:r>
            <a:endParaRPr lang="cs-CZ" dirty="0">
              <a:latin typeface="Courier New" pitchFamily="49" charset="0"/>
              <a:cs typeface="Courier New" pitchFamily="49" charset="0"/>
            </a:endParaRPr>
          </a:p>
          <a:p>
            <a:pPr marL="720000" lvl="1" indent="0">
              <a:spcBef>
                <a:spcPts val="0"/>
              </a:spcBef>
              <a:buNone/>
            </a:pPr>
            <a:r>
              <a:rPr lang="cs-CZ" dirty="0"/>
              <a:t>kolekce všech slov dokumentu</a:t>
            </a:r>
          </a:p>
          <a:p>
            <a:pPr marL="720000" lvl="1"/>
            <a:r>
              <a:rPr lang="cs-CZ" dirty="0" err="1">
                <a:latin typeface="Courier New" pitchFamily="49" charset="0"/>
                <a:cs typeface="Courier New" pitchFamily="49" charset="0"/>
              </a:rPr>
              <a:t>ActiveDocument.Paragraphs</a:t>
            </a:r>
            <a:r>
              <a:rPr lang="cs-CZ" dirty="0">
                <a:latin typeface="Courier New" pitchFamily="49" charset="0"/>
                <a:cs typeface="Courier New" pitchFamily="49" charset="0"/>
              </a:rPr>
              <a:t>(1).</a:t>
            </a:r>
            <a:r>
              <a:rPr lang="cs-CZ" dirty="0" err="1" smtClean="0">
                <a:latin typeface="Courier New" pitchFamily="49" charset="0"/>
                <a:cs typeface="Courier New" pitchFamily="49" charset="0"/>
              </a:rPr>
              <a:t>Range.Characters.Count</a:t>
            </a:r>
            <a:endParaRPr lang="cs-CZ" dirty="0">
              <a:latin typeface="Courier New" pitchFamily="49" charset="0"/>
              <a:cs typeface="Courier New" pitchFamily="49" charset="0"/>
            </a:endParaRPr>
          </a:p>
          <a:p>
            <a:pPr marL="720000" lvl="1" indent="0">
              <a:spcBef>
                <a:spcPts val="0"/>
              </a:spcBef>
              <a:buNone/>
            </a:pPr>
            <a:r>
              <a:rPr lang="cs-CZ" dirty="0"/>
              <a:t>kolekce všech slov odstavce</a:t>
            </a:r>
          </a:p>
          <a:p>
            <a:pPr marL="720000" lvl="1"/>
            <a:r>
              <a:rPr lang="cs-CZ" dirty="0" err="1">
                <a:latin typeface="Courier New" pitchFamily="49" charset="0"/>
                <a:cs typeface="Courier New" pitchFamily="49" charset="0"/>
              </a:rPr>
              <a:t>ActiveDocument.Sentences</a:t>
            </a:r>
            <a:r>
              <a:rPr lang="cs-CZ" dirty="0">
                <a:latin typeface="Courier New" pitchFamily="49" charset="0"/>
                <a:cs typeface="Courier New" pitchFamily="49" charset="0"/>
              </a:rPr>
              <a:t>(1</a:t>
            </a:r>
            <a:r>
              <a:rPr lang="cs-CZ" dirty="0" smtClean="0">
                <a:latin typeface="Courier New" pitchFamily="49" charset="0"/>
                <a:cs typeface="Courier New" pitchFamily="49" charset="0"/>
              </a:rPr>
              <a:t>).</a:t>
            </a:r>
            <a:r>
              <a:rPr lang="cs-CZ" dirty="0" err="1" smtClean="0">
                <a:latin typeface="Courier New" pitchFamily="49" charset="0"/>
                <a:cs typeface="Courier New" pitchFamily="49" charset="0"/>
              </a:rPr>
              <a:t>Characters.Count</a:t>
            </a:r>
            <a:endParaRPr lang="cs-CZ" dirty="0">
              <a:latin typeface="Courier New" pitchFamily="49" charset="0"/>
              <a:cs typeface="Courier New" pitchFamily="49" charset="0"/>
            </a:endParaRPr>
          </a:p>
          <a:p>
            <a:pPr marL="720000" lvl="1" indent="0">
              <a:spcBef>
                <a:spcPts val="0"/>
              </a:spcBef>
              <a:buNone/>
            </a:pPr>
            <a:r>
              <a:rPr lang="cs-CZ" dirty="0"/>
              <a:t>kolekce všech slov věty</a:t>
            </a:r>
          </a:p>
        </p:txBody>
      </p:sp>
    </p:spTree>
    <p:extLst>
      <p:ext uri="{BB962C8B-B14F-4D97-AF65-F5344CB8AC3E}">
        <p14:creationId xmlns:p14="http://schemas.microsoft.com/office/powerpoint/2010/main" val="2596540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Důležité kolekce a jejich použití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spcBef>
                <a:spcPts val="0"/>
              </a:spcBef>
              <a:buNone/>
              <a:defRPr/>
            </a:pPr>
            <a:r>
              <a:rPr lang="cs-CZ" dirty="0"/>
              <a:t>Kolekce odstavců</a:t>
            </a:r>
          </a:p>
          <a:p>
            <a:pPr>
              <a:spcBef>
                <a:spcPts val="0"/>
              </a:spcBef>
              <a:buNone/>
              <a:defRPr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Each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odstavec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In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ActiveDocument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.</a:t>
            </a:r>
            <a:r>
              <a:rPr lang="cs-CZ" sz="1600" dirty="0" err="1" smtClean="0">
                <a:latin typeface="Courier New" pitchFamily="49" charset="0"/>
                <a:cs typeface="Courier New" pitchFamily="49" charset="0"/>
              </a:rPr>
              <a:t>Paragraphs</a:t>
            </a:r>
            <a:endParaRPr lang="en-US" sz="1600" dirty="0"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ts val="0"/>
              </a:spcBef>
              <a:buNone/>
              <a:defRPr/>
            </a:pPr>
            <a:r>
              <a:rPr lang="cs-CZ" sz="16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MsgBox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odstavec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sz="1600" dirty="0"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ts val="0"/>
              </a:spcBef>
              <a:buNone/>
              <a:defRPr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Next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odstavec</a:t>
            </a:r>
            <a:endParaRPr lang="cs-CZ" sz="1600" dirty="0"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ts val="1200"/>
              </a:spcBef>
              <a:buNone/>
              <a:defRPr/>
            </a:pPr>
            <a:r>
              <a:rPr lang="cs-CZ" dirty="0"/>
              <a:t>Kolekce vět</a:t>
            </a:r>
          </a:p>
          <a:p>
            <a:pPr>
              <a:spcBef>
                <a:spcPts val="0"/>
              </a:spcBef>
              <a:buNone/>
              <a:defRPr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Each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veta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In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ActiveDocument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.</a:t>
            </a:r>
            <a:r>
              <a:rPr lang="cs-CZ" sz="1600" dirty="0" err="1" smtClean="0">
                <a:latin typeface="Courier New" pitchFamily="49" charset="0"/>
                <a:cs typeface="Courier New" pitchFamily="49" charset="0"/>
              </a:rPr>
              <a:t>Sentences</a:t>
            </a:r>
            <a:endParaRPr lang="en-US" sz="1600" dirty="0"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ts val="0"/>
              </a:spcBef>
              <a:buNone/>
              <a:defRPr/>
            </a:pPr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MsgBox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veta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sz="1600" dirty="0"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ts val="0"/>
              </a:spcBef>
              <a:buNone/>
              <a:defRPr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Next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veta</a:t>
            </a:r>
            <a:endParaRPr lang="cs-CZ" sz="1600" dirty="0"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ts val="1200"/>
              </a:spcBef>
              <a:buNone/>
              <a:defRPr/>
            </a:pPr>
            <a:r>
              <a:rPr lang="cs-CZ" dirty="0"/>
              <a:t>Kolekce slov</a:t>
            </a:r>
            <a:endParaRPr lang="cs-CZ" sz="16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ts val="0"/>
              </a:spcBef>
              <a:buNone/>
              <a:defRPr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Each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slovo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In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ActiveDocument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.</a:t>
            </a:r>
            <a:r>
              <a:rPr lang="cs-CZ" sz="1600" dirty="0" err="1" smtClean="0">
                <a:latin typeface="Courier New" pitchFamily="49" charset="0"/>
                <a:cs typeface="Courier New" pitchFamily="49" charset="0"/>
              </a:rPr>
              <a:t>Sentences</a:t>
            </a:r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(1).</a:t>
            </a:r>
            <a:r>
              <a:rPr lang="cs-CZ" sz="1600" dirty="0" err="1" smtClean="0">
                <a:latin typeface="Courier New" pitchFamily="49" charset="0"/>
                <a:cs typeface="Courier New" pitchFamily="49" charset="0"/>
              </a:rPr>
              <a:t>Words</a:t>
            </a:r>
            <a:endParaRPr lang="en-US" sz="1600" dirty="0"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ts val="0"/>
              </a:spcBef>
              <a:buNone/>
              <a:defRPr/>
            </a:pPr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MsgBox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slovo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sz="1600" dirty="0"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ts val="0"/>
              </a:spcBef>
              <a:buNone/>
              <a:defRPr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Next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slovo</a:t>
            </a:r>
            <a:endParaRPr lang="cs-CZ" sz="1600" dirty="0"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ts val="1200"/>
              </a:spcBef>
              <a:buNone/>
              <a:defRPr/>
            </a:pPr>
            <a:r>
              <a:rPr lang="cs-CZ" dirty="0"/>
              <a:t>Kolekce znaků</a:t>
            </a:r>
            <a:endParaRPr lang="cs-CZ" sz="16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ts val="0"/>
              </a:spcBef>
              <a:buNone/>
              <a:defRPr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Each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znak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In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ActiveDocument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.</a:t>
            </a:r>
            <a:r>
              <a:rPr lang="cs-CZ" sz="1600" dirty="0" err="1">
                <a:latin typeface="Courier New" pitchFamily="49" charset="0"/>
                <a:cs typeface="Courier New" pitchFamily="49" charset="0"/>
              </a:rPr>
              <a:t>Sentences</a:t>
            </a:r>
            <a:r>
              <a:rPr lang="cs-CZ" sz="1600" dirty="0">
                <a:latin typeface="Courier New" pitchFamily="49" charset="0"/>
                <a:cs typeface="Courier New" pitchFamily="49" charset="0"/>
              </a:rPr>
              <a:t>(1)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.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Words(1).Characters</a:t>
            </a:r>
          </a:p>
          <a:p>
            <a:pPr>
              <a:spcBef>
                <a:spcPts val="0"/>
              </a:spcBef>
              <a:buNone/>
              <a:defRPr/>
            </a:pPr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MsgBox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znak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>
              <a:spcBef>
                <a:spcPts val="0"/>
              </a:spcBef>
              <a:buNone/>
              <a:defRPr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Next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znak</a:t>
            </a:r>
            <a:endParaRPr lang="cs-CZ" sz="16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Čárový popisek 1 3"/>
          <p:cNvSpPr/>
          <p:nvPr/>
        </p:nvSpPr>
        <p:spPr>
          <a:xfrm>
            <a:off x="5724128" y="620688"/>
            <a:ext cx="3096344" cy="684656"/>
          </a:xfrm>
          <a:prstGeom prst="borderCallout1">
            <a:avLst>
              <a:gd name="adj1" fmla="val 50277"/>
              <a:gd name="adj2" fmla="val -329"/>
              <a:gd name="adj3" fmla="val 146365"/>
              <a:gd name="adj4" fmla="val -11705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1600" dirty="0" smtClean="0"/>
              <a:t>příkaz cyklu zajistí rovněž nastavení reference na objekt kolekce</a:t>
            </a: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1727806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mtClean="0"/>
              <a:t>Příklad – procházení kolekcí</a:t>
            </a:r>
          </a:p>
        </p:txBody>
      </p:sp>
      <p:sp>
        <p:nvSpPr>
          <p:cNvPr id="36867" name="Rectangle 3"/>
          <p:cNvSpPr>
            <a:spLocks noGrp="1" noRot="1" noChangeArrowheads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eaLnBrk="1" hangingPunct="1"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cs-CZ" sz="1600" b="1" dirty="0">
                <a:latin typeface="Courier New" pitchFamily="49" charset="0"/>
                <a:cs typeface="Courier New" pitchFamily="49" charset="0"/>
              </a:rPr>
              <a:t>Sub</a:t>
            </a:r>
            <a:r>
              <a:rPr lang="cs-CZ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1600" dirty="0" err="1">
                <a:latin typeface="Courier New" pitchFamily="49" charset="0"/>
                <a:cs typeface="Courier New" pitchFamily="49" charset="0"/>
              </a:rPr>
              <a:t>odsadOdstavce</a:t>
            </a:r>
            <a:r>
              <a:rPr lang="cs-CZ" sz="1600" dirty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eaLnBrk="1" hangingPunct="1"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cs-CZ" sz="16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cs-CZ" sz="1600" b="1" dirty="0" err="1">
                <a:latin typeface="Courier New" pitchFamily="49" charset="0"/>
                <a:cs typeface="Courier New" pitchFamily="49" charset="0"/>
              </a:rPr>
              <a:t>Dim</a:t>
            </a:r>
            <a:r>
              <a:rPr lang="cs-CZ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1600" dirty="0" err="1">
                <a:latin typeface="Courier New" pitchFamily="49" charset="0"/>
                <a:cs typeface="Courier New" pitchFamily="49" charset="0"/>
              </a:rPr>
              <a:t>objOdstavec</a:t>
            </a:r>
            <a:r>
              <a:rPr lang="cs-CZ" sz="1600" dirty="0">
                <a:latin typeface="Courier New" pitchFamily="49" charset="0"/>
                <a:cs typeface="Courier New" pitchFamily="49" charset="0"/>
              </a:rPr>
              <a:t> As </a:t>
            </a:r>
            <a:r>
              <a:rPr lang="cs-CZ" sz="1600" dirty="0" err="1">
                <a:latin typeface="Courier New" pitchFamily="49" charset="0"/>
                <a:cs typeface="Courier New" pitchFamily="49" charset="0"/>
              </a:rPr>
              <a:t>Paragraph</a:t>
            </a:r>
            <a:endParaRPr lang="cs-CZ" sz="1600" dirty="0"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cs-CZ" sz="16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cs-CZ" sz="1600" b="1" dirty="0" err="1">
                <a:latin typeface="Courier New" pitchFamily="49" charset="0"/>
                <a:cs typeface="Courier New" pitchFamily="49" charset="0"/>
              </a:rPr>
              <a:t>For</a:t>
            </a:r>
            <a:r>
              <a:rPr lang="cs-CZ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1600" b="1" dirty="0" err="1">
                <a:latin typeface="Courier New" pitchFamily="49" charset="0"/>
                <a:cs typeface="Courier New" pitchFamily="49" charset="0"/>
              </a:rPr>
              <a:t>Each</a:t>
            </a:r>
            <a:r>
              <a:rPr lang="cs-CZ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1600" dirty="0" err="1">
                <a:latin typeface="Courier New" pitchFamily="49" charset="0"/>
                <a:cs typeface="Courier New" pitchFamily="49" charset="0"/>
              </a:rPr>
              <a:t>objOdstavec</a:t>
            </a:r>
            <a:r>
              <a:rPr lang="cs-CZ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1600" b="1" dirty="0">
                <a:latin typeface="Courier New" pitchFamily="49" charset="0"/>
                <a:cs typeface="Courier New" pitchFamily="49" charset="0"/>
              </a:rPr>
              <a:t>In</a:t>
            </a:r>
            <a:r>
              <a:rPr lang="cs-CZ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1600" dirty="0" err="1">
                <a:latin typeface="Courier New" pitchFamily="49" charset="0"/>
                <a:cs typeface="Courier New" pitchFamily="49" charset="0"/>
              </a:rPr>
              <a:t>ActiveDocument.Paragraphs</a:t>
            </a:r>
            <a:endParaRPr lang="cs-CZ" sz="1600" dirty="0"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cs-CZ" sz="1600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cs-CZ" sz="1600" b="1" dirty="0" err="1">
                <a:latin typeface="Courier New" pitchFamily="49" charset="0"/>
                <a:cs typeface="Courier New" pitchFamily="49" charset="0"/>
              </a:rPr>
              <a:t>If</a:t>
            </a:r>
            <a:r>
              <a:rPr lang="cs-CZ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1600" dirty="0" err="1">
                <a:latin typeface="Courier New" pitchFamily="49" charset="0"/>
                <a:cs typeface="Courier New" pitchFamily="49" charset="0"/>
              </a:rPr>
              <a:t>objOdstavec.SpaceBefore</a:t>
            </a:r>
            <a:r>
              <a:rPr lang="cs-CZ" sz="1600" dirty="0">
                <a:latin typeface="Courier New" pitchFamily="49" charset="0"/>
                <a:cs typeface="Courier New" pitchFamily="49" charset="0"/>
              </a:rPr>
              <a:t> = 12 </a:t>
            </a:r>
            <a:r>
              <a:rPr lang="cs-CZ" sz="1600" b="1" dirty="0" err="1">
                <a:latin typeface="Courier New" pitchFamily="49" charset="0"/>
                <a:cs typeface="Courier New" pitchFamily="49" charset="0"/>
              </a:rPr>
              <a:t>Then</a:t>
            </a:r>
            <a:endParaRPr lang="cs-CZ" sz="1600" b="1" dirty="0"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cs-CZ" sz="1600" dirty="0">
                <a:latin typeface="Courier New" pitchFamily="49" charset="0"/>
                <a:cs typeface="Courier New" pitchFamily="49" charset="0"/>
              </a:rPr>
              <a:t>			</a:t>
            </a:r>
            <a:r>
              <a:rPr lang="cs-CZ" sz="1600" dirty="0" err="1">
                <a:latin typeface="Courier New" pitchFamily="49" charset="0"/>
                <a:cs typeface="Courier New" pitchFamily="49" charset="0"/>
              </a:rPr>
              <a:t>objOdstavec.SpaceBefore</a:t>
            </a:r>
            <a:r>
              <a:rPr lang="cs-CZ" sz="1600" dirty="0">
                <a:latin typeface="Courier New" pitchFamily="49" charset="0"/>
                <a:cs typeface="Courier New" pitchFamily="49" charset="0"/>
              </a:rPr>
              <a:t> = 6</a:t>
            </a:r>
          </a:p>
          <a:p>
            <a:pPr eaLnBrk="1" hangingPunct="1"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cs-CZ" sz="1600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cs-CZ" sz="1600" b="1" dirty="0">
                <a:latin typeface="Courier New" pitchFamily="49" charset="0"/>
                <a:cs typeface="Courier New" pitchFamily="49" charset="0"/>
              </a:rPr>
              <a:t>End</a:t>
            </a:r>
            <a:r>
              <a:rPr lang="cs-CZ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1600" b="1" dirty="0" err="1" smtClean="0">
                <a:latin typeface="Courier New" pitchFamily="49" charset="0"/>
                <a:cs typeface="Courier New" pitchFamily="49" charset="0"/>
              </a:rPr>
              <a:t>If</a:t>
            </a:r>
            <a:endParaRPr lang="cs-CZ" sz="16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ts val="0"/>
              </a:spcBef>
              <a:buNone/>
              <a:defRPr/>
            </a:pPr>
            <a:r>
              <a:rPr lang="cs-CZ" sz="1600" b="1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cs-CZ" sz="1600" b="1" dirty="0" err="1" smtClean="0">
                <a:latin typeface="Courier New" pitchFamily="49" charset="0"/>
                <a:cs typeface="Courier New" pitchFamily="49" charset="0"/>
              </a:rPr>
              <a:t>If</a:t>
            </a:r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1600" dirty="0" err="1" smtClean="0">
                <a:latin typeface="Courier New" pitchFamily="49" charset="0"/>
                <a:cs typeface="Courier New" pitchFamily="49" charset="0"/>
              </a:rPr>
              <a:t>objOdstavec.SpaceAfter</a:t>
            </a:r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1600" dirty="0">
                <a:latin typeface="Courier New" pitchFamily="49" charset="0"/>
                <a:cs typeface="Courier New" pitchFamily="49" charset="0"/>
              </a:rPr>
              <a:t>= 12 </a:t>
            </a:r>
            <a:r>
              <a:rPr lang="cs-CZ" sz="1600" b="1" dirty="0" err="1">
                <a:latin typeface="Courier New" pitchFamily="49" charset="0"/>
                <a:cs typeface="Courier New" pitchFamily="49" charset="0"/>
              </a:rPr>
              <a:t>Then</a:t>
            </a:r>
            <a:endParaRPr lang="cs-CZ" sz="1600" b="1" dirty="0"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ts val="0"/>
              </a:spcBef>
              <a:buNone/>
              <a:defRPr/>
            </a:pPr>
            <a:r>
              <a:rPr lang="cs-CZ" sz="1600" dirty="0">
                <a:latin typeface="Courier New" pitchFamily="49" charset="0"/>
                <a:cs typeface="Courier New" pitchFamily="49" charset="0"/>
              </a:rPr>
              <a:t>			</a:t>
            </a:r>
            <a:r>
              <a:rPr lang="cs-CZ" sz="1600" dirty="0" err="1">
                <a:latin typeface="Courier New" pitchFamily="49" charset="0"/>
                <a:cs typeface="Courier New" pitchFamily="49" charset="0"/>
              </a:rPr>
              <a:t>objOdstavec.SpaceBefore</a:t>
            </a:r>
            <a:r>
              <a:rPr lang="cs-CZ" sz="1600" dirty="0">
                <a:latin typeface="Courier New" pitchFamily="49" charset="0"/>
                <a:cs typeface="Courier New" pitchFamily="49" charset="0"/>
              </a:rPr>
              <a:t> = 6</a:t>
            </a:r>
          </a:p>
          <a:p>
            <a:pPr>
              <a:spcBef>
                <a:spcPts val="0"/>
              </a:spcBef>
              <a:buNone/>
              <a:defRPr/>
            </a:pPr>
            <a:r>
              <a:rPr lang="cs-CZ" sz="1600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cs-CZ" sz="1600" b="1" dirty="0">
                <a:latin typeface="Courier New" pitchFamily="49" charset="0"/>
                <a:cs typeface="Courier New" pitchFamily="49" charset="0"/>
              </a:rPr>
              <a:t>End</a:t>
            </a:r>
            <a:r>
              <a:rPr lang="cs-CZ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1600" b="1" dirty="0" err="1">
                <a:latin typeface="Courier New" pitchFamily="49" charset="0"/>
                <a:cs typeface="Courier New" pitchFamily="49" charset="0"/>
              </a:rPr>
              <a:t>If</a:t>
            </a:r>
            <a:endParaRPr lang="cs-CZ" sz="1600" b="1" dirty="0"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cs-CZ" sz="16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cs-CZ" sz="1600" dirty="0" err="1">
                <a:latin typeface="Courier New" pitchFamily="49" charset="0"/>
                <a:cs typeface="Courier New" pitchFamily="49" charset="0"/>
              </a:rPr>
              <a:t>Next</a:t>
            </a:r>
            <a:r>
              <a:rPr lang="cs-CZ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1600" dirty="0" err="1">
                <a:latin typeface="Courier New" pitchFamily="49" charset="0"/>
                <a:cs typeface="Courier New" pitchFamily="49" charset="0"/>
              </a:rPr>
              <a:t>objOdstavec</a:t>
            </a:r>
            <a:endParaRPr lang="cs-CZ" sz="1600" dirty="0"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cs-CZ" sz="1600" b="1" dirty="0" err="1">
                <a:latin typeface="Courier New" pitchFamily="49" charset="0"/>
                <a:cs typeface="Courier New" pitchFamily="49" charset="0"/>
              </a:rPr>
              <a:t>End</a:t>
            </a:r>
            <a:r>
              <a:rPr lang="cs-CZ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1600" b="1" dirty="0">
                <a:latin typeface="Courier New" pitchFamily="49" charset="0"/>
                <a:cs typeface="Courier New" pitchFamily="49" charset="0"/>
              </a:rPr>
              <a:t>Sub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cs-CZ" dirty="0" smtClean="0">
              <a:solidFill>
                <a:schemeClr val="tx2"/>
              </a:solidFill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cs-CZ" dirty="0"/>
              <a:t>Změní mezeru před těmi odstavci, kde je mezera 12 </a:t>
            </a:r>
            <a:r>
              <a:rPr lang="cs-CZ" dirty="0" err="1"/>
              <a:t>pt</a:t>
            </a:r>
            <a:r>
              <a:rPr lang="cs-CZ" dirty="0"/>
              <a:t>.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cs-CZ" dirty="0" smtClean="0"/>
              <a:t>Cyklus </a:t>
            </a:r>
            <a:r>
              <a:rPr lang="cs-CZ" dirty="0"/>
              <a:t>pro procházení všemi položkami z kolekce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cs-CZ" dirty="0"/>
              <a:t>	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each</a:t>
            </a:r>
            <a:r>
              <a:rPr lang="cs-CZ" dirty="0"/>
              <a:t> </a:t>
            </a:r>
            <a:r>
              <a:rPr lang="en-US" dirty="0"/>
              <a:t>&lt;</a:t>
            </a:r>
            <a:r>
              <a:rPr lang="cs-CZ" dirty="0"/>
              <a:t>položka</a:t>
            </a:r>
            <a:r>
              <a:rPr lang="en-US" dirty="0"/>
              <a:t>&gt;</a:t>
            </a:r>
            <a:r>
              <a:rPr lang="cs-CZ" dirty="0"/>
              <a:t> in </a:t>
            </a:r>
            <a:r>
              <a:rPr lang="en-US" dirty="0"/>
              <a:t>&lt;</a:t>
            </a:r>
            <a:r>
              <a:rPr lang="en-US" dirty="0" err="1"/>
              <a:t>kolekce</a:t>
            </a:r>
            <a:r>
              <a:rPr lang="en-US" dirty="0"/>
              <a:t>&gt;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3" name="TextovéPole 10"/>
          <p:cNvSpPr txBox="1">
            <a:spLocks noChangeArrowheads="1"/>
          </p:cNvSpPr>
          <p:nvPr/>
        </p:nvSpPr>
        <p:spPr bwMode="auto">
          <a:xfrm>
            <a:off x="395288" y="2676525"/>
            <a:ext cx="8424862" cy="836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anchorCtr="1">
            <a:spAutoFit/>
          </a:bodyPr>
          <a:lstStyle>
            <a:lvl1pPr marL="177800" indent="-1778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150000"/>
              </a:lnSpc>
              <a:defRPr/>
            </a:pPr>
            <a:r>
              <a:rPr lang="cs-CZ" sz="3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Děkuji za pozornost.</a:t>
            </a:r>
            <a:endParaRPr lang="cs-CZ" sz="3600" b="1" dirty="0">
              <a:solidFill>
                <a:schemeClr val="tx1">
                  <a:lumMod val="65000"/>
                  <a:lumOff val="35000"/>
                </a:schemeClr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0575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 eaLnBrk="1" hangingPunct="1">
              <a:defRPr/>
            </a:pPr>
            <a:r>
              <a:rPr lang="cs-CZ" sz="1800" b="1" cap="all" dirty="0" smtClean="0"/>
              <a:t>Objekty </a:t>
            </a:r>
            <a:r>
              <a:rPr lang="en-US" sz="1800" b="1" cap="all" dirty="0" smtClean="0"/>
              <a:t>APLIKAC</a:t>
            </a:r>
            <a:r>
              <a:rPr lang="cs-CZ" sz="1800" b="1" cap="all" dirty="0" smtClean="0"/>
              <a:t>Í a jejich atributy a METODY</a:t>
            </a:r>
          </a:p>
        </p:txBody>
      </p:sp>
      <p:sp>
        <p:nvSpPr>
          <p:cNvPr id="3075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cs-CZ" dirty="0"/>
              <a:t>Objekty </a:t>
            </a:r>
            <a:r>
              <a:rPr lang="en-US" dirty="0" err="1" smtClean="0"/>
              <a:t>aplikac</a:t>
            </a:r>
            <a:r>
              <a:rPr lang="cs-CZ" dirty="0" smtClean="0"/>
              <a:t>í – specifické pro konkrétní aplikaci</a:t>
            </a:r>
          </a:p>
          <a:p>
            <a:pPr lvl="1">
              <a:lnSpc>
                <a:spcPct val="80000"/>
              </a:lnSpc>
              <a:defRPr/>
            </a:pPr>
            <a:r>
              <a:rPr lang="en-US" dirty="0" err="1" smtClean="0"/>
              <a:t>objekty</a:t>
            </a:r>
            <a:r>
              <a:rPr lang="en-US" dirty="0" smtClean="0"/>
              <a:t> </a:t>
            </a:r>
            <a:r>
              <a:rPr lang="en-US" dirty="0" err="1" smtClean="0"/>
              <a:t>Wordu</a:t>
            </a:r>
            <a:r>
              <a:rPr lang="en-US" dirty="0" smtClean="0"/>
              <a:t> – </a:t>
            </a:r>
            <a:r>
              <a:rPr lang="cs-CZ" dirty="0" smtClean="0"/>
              <a:t>dokumenty</a:t>
            </a:r>
            <a:r>
              <a:rPr lang="cs-CZ" dirty="0"/>
              <a:t>, tabulky, odstavce, komentáře, odkazy, atd.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dirty="0" smtClean="0"/>
              <a:t>Atributy </a:t>
            </a:r>
            <a:r>
              <a:rPr lang="en-US" dirty="0" smtClean="0"/>
              <a:t>= </a:t>
            </a:r>
            <a:r>
              <a:rPr lang="cs-CZ" dirty="0" smtClean="0"/>
              <a:t>vlastnosti </a:t>
            </a:r>
            <a:r>
              <a:rPr lang="cs-CZ" dirty="0"/>
              <a:t>objektu </a:t>
            </a:r>
            <a:r>
              <a:rPr lang="cs-CZ" dirty="0" smtClean="0"/>
              <a:t>charakterizují</a:t>
            </a:r>
            <a:r>
              <a:rPr lang="en-US" dirty="0" smtClean="0"/>
              <a:t>c</a:t>
            </a:r>
            <a:r>
              <a:rPr lang="cs-CZ" dirty="0" smtClean="0"/>
              <a:t>í </a:t>
            </a:r>
            <a:r>
              <a:rPr lang="cs-CZ" dirty="0"/>
              <a:t>jeho stav </a:t>
            </a:r>
            <a:endParaRPr lang="en-US" dirty="0" smtClean="0"/>
          </a:p>
          <a:p>
            <a:pPr lvl="1">
              <a:lnSpc>
                <a:spcPct val="80000"/>
              </a:lnSpc>
              <a:defRPr/>
            </a:pPr>
            <a:r>
              <a:rPr lang="cs-CZ" dirty="0" smtClean="0"/>
              <a:t>atributem dokumentu: obsah</a:t>
            </a:r>
            <a:r>
              <a:rPr lang="cs-CZ" dirty="0"/>
              <a:t>, název, nastavení jazyka apod</a:t>
            </a:r>
            <a:r>
              <a:rPr lang="cs-CZ" dirty="0" smtClean="0"/>
              <a:t>.</a:t>
            </a:r>
            <a:endParaRPr lang="cs-CZ" dirty="0"/>
          </a:p>
          <a:p>
            <a:pPr lvl="1">
              <a:lnSpc>
                <a:spcPct val="80000"/>
              </a:lnSpc>
              <a:defRPr/>
            </a:pPr>
            <a:r>
              <a:rPr lang="cs-CZ" dirty="0" smtClean="0"/>
              <a:t>původní </a:t>
            </a:r>
            <a:r>
              <a:rPr lang="cs-CZ" dirty="0"/>
              <a:t>myšlenka OOP – atributy jsou přístupné pouze prostřednictvím metod.</a:t>
            </a:r>
          </a:p>
          <a:p>
            <a:pPr lvl="1">
              <a:lnSpc>
                <a:spcPct val="80000"/>
              </a:lnSpc>
              <a:defRPr/>
            </a:pPr>
            <a:r>
              <a:rPr lang="cs-CZ" dirty="0" smtClean="0"/>
              <a:t>praxe </a:t>
            </a:r>
            <a:r>
              <a:rPr lang="cs-CZ" dirty="0"/>
              <a:t>– přímý přístup k atributům, atributy pouze ke čtení, měnitelné atributy, které mění vlastnost objektu</a:t>
            </a:r>
            <a:r>
              <a:rPr lang="en-US" dirty="0"/>
              <a:t>.</a:t>
            </a:r>
            <a:endParaRPr lang="cs-CZ" dirty="0"/>
          </a:p>
          <a:p>
            <a:pPr lvl="1">
              <a:lnSpc>
                <a:spcPct val="80000"/>
              </a:lnSpc>
              <a:defRPr/>
            </a:pPr>
            <a:r>
              <a:rPr lang="cs-CZ" dirty="0" smtClean="0"/>
              <a:t>přístup </a:t>
            </a:r>
            <a:r>
              <a:rPr lang="cs-CZ" dirty="0"/>
              <a:t>k atributům: 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cs-CZ" sz="1400" dirty="0">
                <a:latin typeface="Courier New" pitchFamily="49" charset="0"/>
                <a:cs typeface="Courier New" pitchFamily="49" charset="0"/>
              </a:rPr>
              <a:t>název objektu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&gt;</a:t>
            </a:r>
            <a:r>
              <a:rPr lang="cs-CZ" sz="1400" dirty="0">
                <a:latin typeface="Courier New" pitchFamily="49" charset="0"/>
                <a:cs typeface="Courier New" pitchFamily="49" charset="0"/>
              </a:rPr>
              <a:t>.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cs-CZ" sz="1400" dirty="0">
                <a:latin typeface="Courier New" pitchFamily="49" charset="0"/>
                <a:cs typeface="Courier New" pitchFamily="49" charset="0"/>
              </a:rPr>
              <a:t>název atributu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&gt;</a:t>
            </a:r>
            <a:endParaRPr lang="cs-CZ" sz="1400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defRPr/>
            </a:pPr>
            <a:r>
              <a:rPr lang="cs-CZ" dirty="0" smtClean="0"/>
              <a:t>Metoda </a:t>
            </a:r>
            <a:r>
              <a:rPr lang="en-US" dirty="0" smtClean="0"/>
              <a:t>=</a:t>
            </a:r>
            <a:r>
              <a:rPr lang="cs-CZ" dirty="0" smtClean="0"/>
              <a:t> a</a:t>
            </a:r>
            <a:r>
              <a:rPr lang="en-US" dirty="0" err="1" smtClean="0"/>
              <a:t>kce</a:t>
            </a:r>
            <a:r>
              <a:rPr lang="en-US" dirty="0"/>
              <a:t>, </a:t>
            </a:r>
            <a:r>
              <a:rPr lang="en-US" dirty="0" err="1" smtClean="0"/>
              <a:t>kterou</a:t>
            </a:r>
            <a:r>
              <a:rPr lang="en-US" dirty="0" smtClean="0"/>
              <a:t> </a:t>
            </a:r>
            <a:r>
              <a:rPr lang="en-US" dirty="0"/>
              <a:t>je </a:t>
            </a:r>
            <a:r>
              <a:rPr lang="en-US" dirty="0" err="1"/>
              <a:t>objekt</a:t>
            </a:r>
            <a:r>
              <a:rPr lang="en-US" dirty="0"/>
              <a:t> </a:t>
            </a:r>
            <a:r>
              <a:rPr lang="en-US" dirty="0" err="1"/>
              <a:t>schopen</a:t>
            </a:r>
            <a:r>
              <a:rPr lang="en-US" dirty="0"/>
              <a:t> </a:t>
            </a:r>
            <a:r>
              <a:rPr lang="en-US" dirty="0" err="1" smtClean="0"/>
              <a:t>vykonat</a:t>
            </a:r>
            <a:r>
              <a:rPr lang="en-US" dirty="0"/>
              <a:t>. </a:t>
            </a:r>
            <a:endParaRPr lang="en-US" dirty="0" smtClean="0"/>
          </a:p>
          <a:p>
            <a:pPr lvl="1">
              <a:lnSpc>
                <a:spcPct val="80000"/>
              </a:lnSpc>
              <a:defRPr/>
            </a:pPr>
            <a:r>
              <a:rPr lang="en-US" dirty="0" err="1" smtClean="0"/>
              <a:t>charakterizuje</a:t>
            </a:r>
            <a:r>
              <a:rPr lang="en-US" dirty="0" smtClean="0"/>
              <a:t> </a:t>
            </a:r>
            <a:r>
              <a:rPr lang="en-US" dirty="0" err="1"/>
              <a:t>chování</a:t>
            </a:r>
            <a:r>
              <a:rPr lang="en-US" dirty="0"/>
              <a:t> </a:t>
            </a:r>
            <a:r>
              <a:rPr lang="en-US" dirty="0" err="1" smtClean="0"/>
              <a:t>objektu</a:t>
            </a:r>
            <a:endParaRPr lang="en-US" dirty="0" smtClean="0"/>
          </a:p>
          <a:p>
            <a:pPr lvl="1">
              <a:lnSpc>
                <a:spcPct val="80000"/>
              </a:lnSpc>
              <a:defRPr/>
            </a:pPr>
            <a:r>
              <a:rPr lang="en-US" dirty="0" err="1" smtClean="0"/>
              <a:t>Např</a:t>
            </a:r>
            <a:r>
              <a:rPr lang="en-US" dirty="0"/>
              <a:t>. </a:t>
            </a:r>
            <a:r>
              <a:rPr lang="en-US" dirty="0" err="1"/>
              <a:t>objekt</a:t>
            </a:r>
            <a:r>
              <a:rPr lang="en-US" dirty="0"/>
              <a:t> </a:t>
            </a:r>
            <a:r>
              <a:rPr lang="en-US" dirty="0" err="1"/>
              <a:t>třídy</a:t>
            </a:r>
            <a:r>
              <a:rPr lang="en-US" dirty="0"/>
              <a:t> Document „se </a:t>
            </a:r>
            <a:r>
              <a:rPr lang="en-US" dirty="0" err="1"/>
              <a:t>umí</a:t>
            </a:r>
            <a:r>
              <a:rPr lang="en-US" dirty="0"/>
              <a:t>“ </a:t>
            </a:r>
            <a:r>
              <a:rPr lang="en-US" dirty="0" err="1"/>
              <a:t>vytisknout</a:t>
            </a:r>
            <a:r>
              <a:rPr lang="en-US" dirty="0"/>
              <a:t> </a:t>
            </a:r>
            <a:r>
              <a:rPr lang="en-US" dirty="0" err="1"/>
              <a:t>pomocí</a:t>
            </a:r>
            <a:r>
              <a:rPr lang="en-US" dirty="0"/>
              <a:t> </a:t>
            </a:r>
            <a:r>
              <a:rPr lang="en-US" dirty="0" err="1"/>
              <a:t>své</a:t>
            </a:r>
            <a:r>
              <a:rPr lang="en-US" dirty="0"/>
              <a:t> </a:t>
            </a:r>
            <a:r>
              <a:rPr lang="en-US" dirty="0" err="1"/>
              <a:t>metody</a:t>
            </a:r>
            <a:r>
              <a:rPr lang="en-US" dirty="0"/>
              <a:t> </a:t>
            </a:r>
            <a:r>
              <a:rPr lang="en-US" dirty="0" err="1"/>
              <a:t>PrintOut</a:t>
            </a:r>
            <a:endParaRPr lang="en-US" dirty="0"/>
          </a:p>
          <a:p>
            <a:pPr lvl="1">
              <a:lnSpc>
                <a:spcPct val="80000"/>
              </a:lnSpc>
              <a:defRPr/>
            </a:pPr>
            <a:r>
              <a:rPr lang="en-US" dirty="0" err="1" smtClean="0"/>
              <a:t>Volání</a:t>
            </a:r>
            <a:r>
              <a:rPr lang="en-US" dirty="0" smtClean="0"/>
              <a:t> </a:t>
            </a:r>
            <a:r>
              <a:rPr lang="en-US" dirty="0" err="1" smtClean="0"/>
              <a:t>metod</a:t>
            </a:r>
            <a:r>
              <a:rPr lang="cs-CZ" dirty="0" smtClean="0"/>
              <a:t>	</a:t>
            </a:r>
            <a:endParaRPr lang="en-US" dirty="0"/>
          </a:p>
          <a:p>
            <a:pPr marL="981075" lvl="1" indent="0">
              <a:lnSpc>
                <a:spcPct val="80000"/>
              </a:lnSpc>
              <a:buNone/>
              <a:tabLst>
                <a:tab pos="2151063" algn="l"/>
              </a:tabLst>
              <a:defRPr/>
            </a:pPr>
            <a:r>
              <a:rPr lang="cs-CZ" dirty="0" smtClean="0"/>
              <a:t>procedury:	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objekt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&gt;.&lt;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metoda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&gt; argument</a:t>
            </a:r>
            <a:r>
              <a:rPr lang="en-US" sz="1400" baseline="-25000" dirty="0"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,...,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argument</a:t>
            </a:r>
            <a:r>
              <a:rPr lang="en-US" sz="1400" baseline="-25000" dirty="0" err="1">
                <a:latin typeface="Courier New" pitchFamily="49" charset="0"/>
                <a:cs typeface="Courier New" pitchFamily="49" charset="0"/>
              </a:rPr>
              <a:t>n</a:t>
            </a:r>
            <a:endParaRPr lang="en-US" baseline="-25000" dirty="0">
              <a:latin typeface="Courier New" pitchFamily="49" charset="0"/>
              <a:cs typeface="Courier New" pitchFamily="49" charset="0"/>
            </a:endParaRPr>
          </a:p>
          <a:p>
            <a:pPr marL="981075" lvl="1" indent="0">
              <a:lnSpc>
                <a:spcPct val="80000"/>
              </a:lnSpc>
              <a:buNone/>
              <a:tabLst>
                <a:tab pos="2151063" algn="l"/>
              </a:tabLst>
              <a:defRPr/>
            </a:pPr>
            <a:r>
              <a:rPr lang="en-US" dirty="0" err="1" smtClean="0"/>
              <a:t>funkc</a:t>
            </a:r>
            <a:r>
              <a:rPr lang="cs-CZ" dirty="0" smtClean="0"/>
              <a:t>e:	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proměnná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&gt; = &lt;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objekt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&gt;.&lt;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metoda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&gt;(argument</a:t>
            </a:r>
            <a:r>
              <a:rPr lang="en-US" sz="1400" baseline="-25000" dirty="0"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,...)</a:t>
            </a:r>
            <a:endParaRPr lang="cs-CZ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defRPr/>
            </a:pPr>
            <a:r>
              <a:rPr lang="cs-CZ" dirty="0"/>
              <a:t>Kolekce </a:t>
            </a:r>
            <a:r>
              <a:rPr lang="en-US" dirty="0" smtClean="0"/>
              <a:t>=</a:t>
            </a:r>
            <a:r>
              <a:rPr lang="cs-CZ" dirty="0" smtClean="0"/>
              <a:t> </a:t>
            </a:r>
            <a:r>
              <a:rPr lang="cs-CZ" dirty="0"/>
              <a:t>objekt, který obsahuje další objekty obvykle stejného typu</a:t>
            </a:r>
            <a:r>
              <a:rPr lang="en-US" dirty="0"/>
              <a:t>. </a:t>
            </a:r>
            <a:endParaRPr lang="cs-CZ" dirty="0"/>
          </a:p>
          <a:p>
            <a:pPr lvl="1">
              <a:lnSpc>
                <a:spcPct val="80000"/>
              </a:lnSpc>
              <a:defRPr/>
            </a:pPr>
            <a:r>
              <a:rPr lang="cs-CZ" dirty="0"/>
              <a:t>připomíná pole objektů.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Zpřístupnění objektů Aplikace ve VBA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Tools</a:t>
            </a:r>
            <a:r>
              <a:rPr lang="cs-CZ" dirty="0" smtClean="0"/>
              <a:t> -</a:t>
            </a:r>
            <a:r>
              <a:rPr lang="en-US" dirty="0" smtClean="0"/>
              <a:t>&gt; </a:t>
            </a:r>
            <a:r>
              <a:rPr lang="en-US" dirty="0" smtClean="0"/>
              <a:t>References</a:t>
            </a:r>
            <a:endParaRPr lang="cs-CZ" dirty="0" smtClean="0"/>
          </a:p>
          <a:p>
            <a:r>
              <a:rPr lang="cs-CZ" dirty="0" smtClean="0"/>
              <a:t>VBA v MS Word automaticky aktivní, jinak je třeba aktivovat</a:t>
            </a:r>
            <a:endParaRPr lang="cs-CZ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6013" y="2064990"/>
            <a:ext cx="4371975" cy="3524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67532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err="1" smtClean="0"/>
              <a:t>Přís</a:t>
            </a:r>
            <a:r>
              <a:rPr lang="en-US" dirty="0" smtClean="0"/>
              <a:t>t</a:t>
            </a:r>
            <a:r>
              <a:rPr lang="cs-CZ" dirty="0" err="1" smtClean="0"/>
              <a:t>up</a:t>
            </a:r>
            <a:r>
              <a:rPr lang="cs-CZ" dirty="0" smtClean="0"/>
              <a:t> k objektům</a:t>
            </a:r>
          </a:p>
        </p:txBody>
      </p:sp>
      <p:sp>
        <p:nvSpPr>
          <p:cNvPr id="28675" name="Rectangle 3"/>
          <p:cNvSpPr>
            <a:spLocks noGrp="1" noRot="1" noChangeArrowheads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eaLnBrk="1" hangingPunct="1">
              <a:spcBef>
                <a:spcPts val="0"/>
              </a:spcBef>
              <a:defRPr/>
            </a:pPr>
            <a:r>
              <a:rPr lang="cs-CZ" dirty="0"/>
              <a:t>V aplikacích je zavedena struktura objektové hierarchie</a:t>
            </a:r>
            <a:endParaRPr lang="en-US" dirty="0"/>
          </a:p>
          <a:p>
            <a:pPr lvl="1">
              <a:spcBef>
                <a:spcPts val="0"/>
              </a:spcBef>
              <a:defRPr/>
            </a:pPr>
            <a:r>
              <a:rPr lang="cs-CZ" dirty="0" smtClean="0"/>
              <a:t>AOM </a:t>
            </a:r>
            <a:r>
              <a:rPr lang="cs-CZ" dirty="0"/>
              <a:t>–</a:t>
            </a:r>
            <a:r>
              <a:rPr lang="en-US" dirty="0"/>
              <a:t>&gt;</a:t>
            </a:r>
            <a:r>
              <a:rPr lang="cs-CZ" dirty="0"/>
              <a:t> </a:t>
            </a:r>
            <a:r>
              <a:rPr lang="cs-CZ" dirty="0" err="1" smtClean="0"/>
              <a:t>Application</a:t>
            </a:r>
            <a:r>
              <a:rPr lang="cs-CZ" dirty="0" smtClean="0"/>
              <a:t> </a:t>
            </a:r>
            <a:r>
              <a:rPr lang="cs-CZ" dirty="0" err="1" smtClean="0"/>
              <a:t>Object</a:t>
            </a:r>
            <a:r>
              <a:rPr lang="cs-CZ" dirty="0" smtClean="0"/>
              <a:t> </a:t>
            </a:r>
            <a:r>
              <a:rPr lang="cs-CZ" dirty="0"/>
              <a:t>Model</a:t>
            </a:r>
          </a:p>
          <a:p>
            <a:pPr>
              <a:spcBef>
                <a:spcPts val="0"/>
              </a:spcBef>
              <a:defRPr/>
            </a:pPr>
            <a:r>
              <a:rPr lang="cs-CZ" dirty="0"/>
              <a:t>Celý model lze získat </a:t>
            </a:r>
            <a:r>
              <a:rPr lang="cs-CZ" dirty="0" smtClean="0"/>
              <a:t>např. pomocí </a:t>
            </a:r>
            <a:r>
              <a:rPr lang="cs-CZ" dirty="0"/>
              <a:t>univerzální funkce </a:t>
            </a:r>
            <a:r>
              <a:rPr lang="cs-CZ" sz="1600" dirty="0" err="1">
                <a:latin typeface="Courier New" pitchFamily="49" charset="0"/>
                <a:cs typeface="Courier New" pitchFamily="49" charset="0"/>
              </a:rPr>
              <a:t>CreateObject</a:t>
            </a:r>
            <a:endParaRPr lang="cs-CZ" sz="1600" dirty="0">
              <a:latin typeface="Courier New" pitchFamily="49" charset="0"/>
              <a:cs typeface="Courier New" pitchFamily="49" charset="0"/>
            </a:endParaRPr>
          </a:p>
          <a:p>
            <a:pPr lvl="1">
              <a:spcBef>
                <a:spcPts val="0"/>
              </a:spcBef>
              <a:defRPr/>
            </a:pPr>
            <a:r>
              <a:rPr lang="cs-CZ" dirty="0" err="1"/>
              <a:t>CreateObject</a:t>
            </a:r>
            <a:r>
              <a:rPr lang="cs-CZ" dirty="0"/>
              <a:t>("</a:t>
            </a:r>
            <a:r>
              <a:rPr lang="en-US" dirty="0"/>
              <a:t>&lt;</a:t>
            </a:r>
            <a:r>
              <a:rPr lang="en-US" dirty="0" err="1"/>
              <a:t>Aplikace</a:t>
            </a:r>
            <a:r>
              <a:rPr lang="en-US" dirty="0"/>
              <a:t>&gt;.</a:t>
            </a:r>
            <a:r>
              <a:rPr lang="cs-CZ" dirty="0"/>
              <a:t>A</a:t>
            </a:r>
            <a:r>
              <a:rPr lang="en-US" dirty="0" err="1"/>
              <a:t>pplication</a:t>
            </a:r>
            <a:r>
              <a:rPr lang="cs-CZ" dirty="0"/>
              <a:t>")</a:t>
            </a:r>
          </a:p>
          <a:p>
            <a:pPr lvl="1">
              <a:spcBef>
                <a:spcPts val="0"/>
              </a:spcBef>
              <a:defRPr/>
            </a:pPr>
            <a:r>
              <a:rPr lang="cs-CZ" dirty="0"/>
              <a:t>v</a:t>
            </a:r>
            <a:r>
              <a:rPr lang="en-US" dirty="0" err="1"/>
              <a:t>ytvo</a:t>
            </a:r>
            <a:r>
              <a:rPr lang="cs-CZ" dirty="0"/>
              <a:t>ří objekt třídy </a:t>
            </a:r>
            <a:r>
              <a:rPr lang="cs-CZ" dirty="0" err="1"/>
              <a:t>Application</a:t>
            </a:r>
            <a:r>
              <a:rPr lang="cs-CZ" dirty="0"/>
              <a:t> – vrchol objektové hierarchie.</a:t>
            </a:r>
          </a:p>
          <a:p>
            <a:pPr>
              <a:spcBef>
                <a:spcPts val="0"/>
              </a:spcBef>
              <a:defRPr/>
            </a:pPr>
            <a:r>
              <a:rPr lang="cs-CZ" dirty="0"/>
              <a:t>V programech potřebujeme obvykle použít </a:t>
            </a:r>
            <a:r>
              <a:rPr lang="cs-CZ" dirty="0" smtClean="0"/>
              <a:t>konkrétní objekt </a:t>
            </a:r>
            <a:r>
              <a:rPr lang="cs-CZ" dirty="0"/>
              <a:t>z hierarchie</a:t>
            </a:r>
          </a:p>
          <a:p>
            <a:pPr lvl="1">
              <a:spcBef>
                <a:spcPts val="0"/>
              </a:spcBef>
              <a:defRPr/>
            </a:pPr>
            <a:r>
              <a:rPr lang="en-US" dirty="0" err="1"/>
              <a:t>zjistit</a:t>
            </a:r>
            <a:r>
              <a:rPr lang="en-US" dirty="0"/>
              <a:t> </a:t>
            </a:r>
            <a:r>
              <a:rPr lang="en-US" dirty="0" err="1"/>
              <a:t>nebo</a:t>
            </a:r>
            <a:r>
              <a:rPr lang="en-US" dirty="0"/>
              <a:t> </a:t>
            </a:r>
            <a:r>
              <a:rPr lang="cs-CZ" dirty="0"/>
              <a:t>změnit jeho atribut, resp. využít jeho metodu.</a:t>
            </a:r>
            <a:endParaRPr lang="en-US" dirty="0"/>
          </a:p>
          <a:p>
            <a:pPr marL="0" indent="0">
              <a:spcBef>
                <a:spcPts val="1200"/>
              </a:spcBef>
              <a:buNone/>
              <a:defRPr/>
            </a:pPr>
            <a:r>
              <a:rPr lang="cs-CZ" b="1" cap="all" dirty="0" smtClean="0"/>
              <a:t>Příklad</a:t>
            </a:r>
            <a:r>
              <a:rPr lang="cs-CZ" dirty="0" smtClean="0"/>
              <a:t>:  kolekce </a:t>
            </a:r>
            <a:r>
              <a:rPr lang="cs-CZ" dirty="0"/>
              <a:t>dokumentů jako atribut </a:t>
            </a:r>
            <a:r>
              <a:rPr lang="cs-CZ" dirty="0" smtClean="0"/>
              <a:t>kořenového objektu </a:t>
            </a:r>
            <a:r>
              <a:rPr lang="cs-CZ" dirty="0" err="1" smtClean="0"/>
              <a:t>Application</a:t>
            </a:r>
            <a:endParaRPr lang="en-US" sz="2000" dirty="0" smtClean="0"/>
          </a:p>
          <a:p>
            <a:pPr marL="360363" indent="0">
              <a:spcBef>
                <a:spcPts val="1200"/>
              </a:spcBef>
              <a:buNone/>
              <a:defRPr/>
            </a:pPr>
            <a:r>
              <a:rPr lang="cs-CZ" sz="1600" b="1" dirty="0" smtClean="0">
                <a:latin typeface="Courier New" pitchFamily="49" charset="0"/>
                <a:cs typeface="Courier New" pitchFamily="49" charset="0"/>
              </a:rPr>
              <a:t>Sub</a:t>
            </a:r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1600" dirty="0" err="1">
                <a:latin typeface="Courier New" pitchFamily="49" charset="0"/>
                <a:cs typeface="Courier New" pitchFamily="49" charset="0"/>
              </a:rPr>
              <a:t>tiskniTriStrany</a:t>
            </a:r>
            <a:r>
              <a:rPr lang="cs-CZ" sz="1600" dirty="0">
                <a:latin typeface="Courier New" pitchFamily="49" charset="0"/>
                <a:cs typeface="Courier New" pitchFamily="49" charset="0"/>
              </a:rPr>
              <a:t>()</a:t>
            </a:r>
            <a:endParaRPr lang="en-US" sz="1600" dirty="0">
              <a:latin typeface="Courier New" pitchFamily="49" charset="0"/>
              <a:cs typeface="Courier New" pitchFamily="49" charset="0"/>
            </a:endParaRPr>
          </a:p>
          <a:p>
            <a:pPr marL="712788" indent="0">
              <a:spcBef>
                <a:spcPts val="0"/>
              </a:spcBef>
              <a:buNone/>
              <a:defRPr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Set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docs</a:t>
            </a:r>
            <a:r>
              <a:rPr lang="cs-CZ" sz="1600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cs-CZ" sz="1600" b="1" dirty="0" err="1">
                <a:latin typeface="Courier New" pitchFamily="49" charset="0"/>
                <a:cs typeface="Courier New" pitchFamily="49" charset="0"/>
              </a:rPr>
              <a:t>CreateObject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("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Word.Application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").</a:t>
            </a:r>
            <a:r>
              <a:rPr lang="cs-CZ" sz="1600" b="1" dirty="0">
                <a:latin typeface="Courier New" pitchFamily="49" charset="0"/>
                <a:cs typeface="Courier New" pitchFamily="49" charset="0"/>
              </a:rPr>
              <a:t>D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ocuments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712788" indent="0">
              <a:spcBef>
                <a:spcPts val="0"/>
              </a:spcBef>
              <a:buNone/>
              <a:defRPr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docs(1).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Close</a:t>
            </a:r>
          </a:p>
          <a:p>
            <a:pPr marL="712788" indent="0">
              <a:spcBef>
                <a:spcPts val="0"/>
              </a:spcBef>
              <a:buNone/>
              <a:defRPr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docs("pokus.doc").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Close</a:t>
            </a:r>
            <a:endParaRPr lang="cs-CZ" sz="1600" b="1" dirty="0">
              <a:latin typeface="Courier New" pitchFamily="49" charset="0"/>
              <a:cs typeface="Courier New" pitchFamily="49" charset="0"/>
            </a:endParaRPr>
          </a:p>
          <a:p>
            <a:pPr marL="714375" lvl="1" indent="0">
              <a:spcBef>
                <a:spcPts val="0"/>
              </a:spcBef>
              <a:buNone/>
              <a:tabLst>
                <a:tab pos="714375" algn="l"/>
              </a:tabLst>
              <a:defRPr/>
            </a:pPr>
            <a:r>
              <a:rPr lang="cs-CZ" dirty="0" err="1" smtClean="0">
                <a:latin typeface="Courier New" pitchFamily="49" charset="0"/>
                <a:cs typeface="Courier New" pitchFamily="49" charset="0"/>
              </a:rPr>
              <a:t>ActiveDocument.PrintOut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cs-CZ" dirty="0" err="1">
                <a:latin typeface="Courier New" pitchFamily="49" charset="0"/>
                <a:cs typeface="Courier New" pitchFamily="49" charset="0"/>
              </a:rPr>
              <a:t>Pages</a:t>
            </a:r>
            <a:r>
              <a:rPr lang="cs-CZ" dirty="0">
                <a:latin typeface="Courier New" pitchFamily="49" charset="0"/>
                <a:cs typeface="Courier New" pitchFamily="49" charset="0"/>
              </a:rPr>
              <a:t> := "1-3"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714375" lvl="1" indent="0">
              <a:buNone/>
              <a:defRPr/>
            </a:pPr>
            <a:r>
              <a:rPr lang="cs-CZ" b="1" dirty="0" err="1" smtClean="0">
                <a:latin typeface="Courier New" pitchFamily="49" charset="0"/>
                <a:cs typeface="Courier New" pitchFamily="49" charset="0"/>
              </a:rPr>
              <a:t>Dim</a:t>
            </a:r>
            <a:r>
              <a:rPr lang="cs-CZ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cs-CZ" dirty="0" err="1" smtClean="0">
                <a:latin typeface="Courier New" pitchFamily="49" charset="0"/>
                <a:cs typeface="Courier New" pitchFamily="49" charset="0"/>
              </a:rPr>
              <a:t>nazev</a:t>
            </a:r>
            <a:r>
              <a:rPr lang="cs-CZ" dirty="0" smtClean="0">
                <a:latin typeface="Courier New" pitchFamily="49" charset="0"/>
                <a:cs typeface="Courier New" pitchFamily="49" charset="0"/>
              </a:rPr>
              <a:t> As </a:t>
            </a:r>
            <a:r>
              <a:rPr lang="cs-CZ" dirty="0" err="1">
                <a:latin typeface="Courier New" pitchFamily="49" charset="0"/>
                <a:cs typeface="Courier New" pitchFamily="49" charset="0"/>
              </a:rPr>
              <a:t>String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714375" lvl="1" indent="0">
              <a:spcBef>
                <a:spcPts val="0"/>
              </a:spcBef>
              <a:buNone/>
              <a:defRPr/>
            </a:pPr>
            <a:r>
              <a:rPr lang="cs-CZ" dirty="0" err="1" smtClean="0">
                <a:latin typeface="Courier New" pitchFamily="49" charset="0"/>
                <a:cs typeface="Courier New" pitchFamily="49" charset="0"/>
              </a:rPr>
              <a:t>nazev</a:t>
            </a:r>
            <a:r>
              <a:rPr lang="cs-CZ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cs-CZ" dirty="0" err="1">
                <a:latin typeface="Courier New" pitchFamily="49" charset="0"/>
                <a:cs typeface="Courier New" pitchFamily="49" charset="0"/>
              </a:rPr>
              <a:t>ActiveDocument.Name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714375" lvl="1" indent="0">
              <a:spcBef>
                <a:spcPts val="0"/>
              </a:spcBef>
              <a:buNone/>
              <a:defRPr/>
            </a:pPr>
            <a:r>
              <a:rPr lang="cs-CZ" dirty="0" err="1">
                <a:latin typeface="Courier New" pitchFamily="49" charset="0"/>
                <a:cs typeface="Courier New" pitchFamily="49" charset="0"/>
              </a:rPr>
              <a:t>MsgBox</a:t>
            </a:r>
            <a:r>
              <a:rPr lang="cs-CZ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cs-CZ" dirty="0" err="1" smtClean="0">
                <a:latin typeface="Courier New" pitchFamily="49" charset="0"/>
                <a:cs typeface="Courier New" pitchFamily="49" charset="0"/>
              </a:rPr>
              <a:t>nazev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360363" indent="0">
              <a:spcBef>
                <a:spcPts val="0"/>
              </a:spcBef>
              <a:buNone/>
              <a:defRPr/>
            </a:pPr>
            <a:r>
              <a:rPr lang="cs-CZ" sz="1600" b="1" dirty="0">
                <a:latin typeface="Courier New" pitchFamily="49" charset="0"/>
                <a:cs typeface="Courier New" pitchFamily="49" charset="0"/>
              </a:rPr>
              <a:t>End</a:t>
            </a:r>
            <a:r>
              <a:rPr lang="cs-CZ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1600" b="1" dirty="0">
                <a:latin typeface="Courier New" pitchFamily="49" charset="0"/>
                <a:cs typeface="Courier New" pitchFamily="49" charset="0"/>
              </a:rPr>
              <a:t>Sub</a:t>
            </a:r>
            <a:endParaRPr lang="cs-CZ" b="1" dirty="0" smtClean="0"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spcBef>
                <a:spcPts val="0"/>
              </a:spcBef>
              <a:defRPr/>
            </a:pPr>
            <a:endParaRPr lang="cs-CZ" dirty="0" smtClean="0"/>
          </a:p>
          <a:p>
            <a:pPr eaLnBrk="1" hangingPunct="1">
              <a:spcBef>
                <a:spcPts val="0"/>
              </a:spcBef>
              <a:buFont typeface="Wingdings" pitchFamily="2" charset="2"/>
              <a:buNone/>
              <a:defRPr/>
            </a:pPr>
            <a:endParaRPr lang="cs-CZ" dirty="0" smtClean="0"/>
          </a:p>
        </p:txBody>
      </p:sp>
      <p:sp>
        <p:nvSpPr>
          <p:cNvPr id="6" name="Zaoblený obdélníkový popisek 5"/>
          <p:cNvSpPr/>
          <p:nvPr/>
        </p:nvSpPr>
        <p:spPr>
          <a:xfrm>
            <a:off x="5004048" y="4149080"/>
            <a:ext cx="3429000" cy="428625"/>
          </a:xfrm>
          <a:prstGeom prst="wedgeRoundRectCallout">
            <a:avLst>
              <a:gd name="adj1" fmla="val -37701"/>
              <a:gd name="adj2" fmla="val 77141"/>
              <a:gd name="adj3" fmla="val 16667"/>
            </a:avLst>
          </a:prstGeom>
          <a:solidFill>
            <a:schemeClr val="accent5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&lt;</a:t>
            </a:r>
            <a:r>
              <a:rPr lang="cs-CZ" dirty="0"/>
              <a:t>jméno par</a:t>
            </a:r>
            <a:r>
              <a:rPr lang="en-US" dirty="0"/>
              <a:t>.&gt;</a:t>
            </a:r>
            <a:r>
              <a:rPr lang="cs-CZ" dirty="0" smtClean="0"/>
              <a:t>:= </a:t>
            </a:r>
            <a:r>
              <a:rPr lang="en-US" dirty="0" smtClean="0"/>
              <a:t>&lt;</a:t>
            </a:r>
            <a:r>
              <a:rPr lang="en-US" dirty="0" err="1"/>
              <a:t>hodnota</a:t>
            </a:r>
            <a:r>
              <a:rPr lang="en-US" dirty="0"/>
              <a:t>&gt;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cs-CZ" dirty="0" smtClean="0"/>
              <a:t>Instance a třídy objektů</a:t>
            </a:r>
          </a:p>
        </p:txBody>
      </p:sp>
      <p:sp>
        <p:nvSpPr>
          <p:cNvPr id="29699" name="Rectangle 3"/>
          <p:cNvSpPr>
            <a:spLocks noGrp="1" noRot="1" noChangeArrowheads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80000"/>
              </a:lnSpc>
              <a:defRPr/>
            </a:pPr>
            <a:r>
              <a:rPr lang="cs-CZ" dirty="0"/>
              <a:t>Při deklaraci uvádíme název objektu (instance) a třídu (šablonu, zobecněný typ).</a:t>
            </a:r>
          </a:p>
          <a:p>
            <a:pPr lvl="1">
              <a:lnSpc>
                <a:spcPct val="80000"/>
              </a:lnSpc>
              <a:defRPr/>
            </a:pPr>
            <a:r>
              <a:rPr lang="cs-CZ" dirty="0"/>
              <a:t>Do verze VB .NET lze třídu v deklaraci vynechat, avšak nedoporučuje se.</a:t>
            </a:r>
          </a:p>
          <a:p>
            <a:pPr lvl="1">
              <a:lnSpc>
                <a:spcPct val="80000"/>
              </a:lnSpc>
              <a:defRPr/>
            </a:pPr>
            <a:r>
              <a:rPr lang="cs-CZ" dirty="0"/>
              <a:t>Poslední verze VB .NET je již ryze typový jazyk.</a:t>
            </a:r>
          </a:p>
          <a:p>
            <a:pPr>
              <a:lnSpc>
                <a:spcPct val="80000"/>
              </a:lnSpc>
              <a:defRPr/>
            </a:pPr>
            <a:r>
              <a:rPr lang="cs-CZ" dirty="0"/>
              <a:t>Třída (šablona) definuje strukturu a implementuje chování objektu.</a:t>
            </a:r>
          </a:p>
          <a:p>
            <a:pPr lvl="1">
              <a:lnSpc>
                <a:spcPct val="80000"/>
              </a:lnSpc>
              <a:defRPr/>
            </a:pPr>
            <a:r>
              <a:rPr lang="cs-CZ" dirty="0"/>
              <a:t>Třídu vytváří programátor při procesu programování aplikace.</a:t>
            </a:r>
          </a:p>
          <a:p>
            <a:pPr>
              <a:lnSpc>
                <a:spcPct val="80000"/>
              </a:lnSpc>
              <a:defRPr/>
            </a:pPr>
            <a:r>
              <a:rPr lang="cs-CZ" dirty="0"/>
              <a:t>Instance objektu je třída (šablona) naplněná daty, která se vyvíjí v paměti.</a:t>
            </a:r>
          </a:p>
          <a:p>
            <a:pPr>
              <a:lnSpc>
                <a:spcPct val="80000"/>
              </a:lnSpc>
              <a:defRPr/>
            </a:pPr>
            <a:r>
              <a:rPr lang="cs-CZ" dirty="0"/>
              <a:t>Fyzicky se objekt vytváří až při běhu programu, třída při programování.</a:t>
            </a:r>
          </a:p>
          <a:p>
            <a:pPr>
              <a:lnSpc>
                <a:spcPct val="80000"/>
              </a:lnSpc>
              <a:defRPr/>
            </a:pPr>
            <a:r>
              <a:rPr lang="cs-CZ" dirty="0"/>
              <a:t>Lze pracovat s více instancemi téže třídy. Mohou dokonce obsahovat i stejná data, existují však v různých částech paměti.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dirty="0" err="1"/>
              <a:t>Pou</a:t>
            </a:r>
            <a:r>
              <a:rPr lang="cs-CZ" dirty="0"/>
              <a:t>ž</a:t>
            </a:r>
            <a:r>
              <a:rPr lang="en-US" dirty="0"/>
              <a:t>it</a:t>
            </a:r>
            <a:r>
              <a:rPr lang="cs-CZ" dirty="0"/>
              <a:t>í</a:t>
            </a:r>
            <a:r>
              <a:rPr lang="en-US" dirty="0"/>
              <a:t> </a:t>
            </a:r>
            <a:r>
              <a:rPr lang="en-US" dirty="0" err="1"/>
              <a:t>ko</a:t>
            </a:r>
            <a:r>
              <a:rPr lang="cs-CZ" dirty="0"/>
              <a:t>n</a:t>
            </a:r>
            <a:r>
              <a:rPr lang="en-US" dirty="0" err="1"/>
              <a:t>struktoru</a:t>
            </a:r>
            <a:r>
              <a:rPr lang="en-US" dirty="0"/>
              <a:t> </a:t>
            </a:r>
            <a:r>
              <a:rPr lang="cs-CZ" dirty="0"/>
              <a:t>pro vytvoření instance objektu pomocí operátoru </a:t>
            </a:r>
            <a:r>
              <a:rPr lang="cs-CZ" dirty="0" err="1"/>
              <a:t>new</a:t>
            </a:r>
            <a:endParaRPr lang="cs-CZ" dirty="0"/>
          </a:p>
          <a:p>
            <a:pPr marL="71755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cs-CZ" dirty="0"/>
              <a:t>	</a:t>
            </a:r>
            <a:r>
              <a:rPr lang="cs-CZ" sz="1600" b="1" dirty="0">
                <a:latin typeface="Courier New" pitchFamily="49" charset="0"/>
                <a:cs typeface="Courier New" pitchFamily="49" charset="0"/>
              </a:rPr>
              <a:t>Set</a:t>
            </a:r>
            <a:r>
              <a:rPr lang="cs-CZ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objekt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&gt;</a:t>
            </a:r>
            <a:r>
              <a:rPr lang="cs-CZ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=</a:t>
            </a:r>
            <a:r>
              <a:rPr lang="cs-CZ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new &lt;t</a:t>
            </a:r>
            <a:r>
              <a:rPr lang="cs-CZ" sz="1600" dirty="0" err="1">
                <a:latin typeface="Courier New" pitchFamily="49" charset="0"/>
                <a:cs typeface="Courier New" pitchFamily="49" charset="0"/>
              </a:rPr>
              <a:t>ří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da&gt;</a:t>
            </a:r>
            <a:r>
              <a:rPr lang="cs-CZ" sz="1600" dirty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cs-CZ" sz="1600" dirty="0">
                <a:latin typeface="Courier New" pitchFamily="49" charset="0"/>
                <a:cs typeface="Courier New" pitchFamily="49" charset="0"/>
              </a:rPr>
              <a:t>parametry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&gt;</a:t>
            </a:r>
            <a:r>
              <a:rPr lang="cs-CZ" sz="1600" dirty="0">
                <a:latin typeface="Courier New" pitchFamily="49" charset="0"/>
                <a:cs typeface="Courier New" pitchFamily="49" charset="0"/>
              </a:rPr>
              <a:t>)</a:t>
            </a:r>
            <a:endParaRPr lang="cs-CZ" dirty="0"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cs-CZ" dirty="0"/>
              <a:t>Obvykle používáme metody, které vytvářejí objekty samy, např.</a:t>
            </a:r>
          </a:p>
          <a:p>
            <a:pPr marL="717550" indent="0" eaLnBrk="1" hangingPunct="1">
              <a:buFont typeface="Wingdings" pitchFamily="2" charset="2"/>
              <a:buNone/>
              <a:defRPr/>
            </a:pPr>
            <a:r>
              <a:rPr lang="cs-CZ" sz="1600" b="1" dirty="0" smtClean="0">
                <a:latin typeface="Courier New" pitchFamily="49" charset="0"/>
                <a:cs typeface="Courier New" pitchFamily="49" charset="0"/>
              </a:rPr>
              <a:t>Set</a:t>
            </a:r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 doc = </a:t>
            </a:r>
            <a:r>
              <a:rPr lang="cs-CZ" sz="1600" dirty="0" err="1" smtClean="0">
                <a:latin typeface="Courier New" pitchFamily="49" charset="0"/>
                <a:cs typeface="Courier New" pitchFamily="49" charset="0"/>
              </a:rPr>
              <a:t>ap.Documents.Add</a:t>
            </a:r>
            <a:endParaRPr lang="cs-CZ" sz="1600" dirty="0">
              <a:latin typeface="Courier New" pitchFamily="49" charset="0"/>
              <a:cs typeface="Courier New" pitchFamily="49" charset="0"/>
            </a:endParaRPr>
          </a:p>
          <a:p>
            <a:pPr marL="717550" indent="0">
              <a:spcBef>
                <a:spcPts val="0"/>
              </a:spcBef>
              <a:buNone/>
              <a:defRPr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Dim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objKolekce</a:t>
            </a:r>
            <a:r>
              <a:rPr lang="cs-CZ" sz="1600" dirty="0">
                <a:latin typeface="Courier New" pitchFamily="49" charset="0"/>
                <a:cs typeface="Courier New" pitchFamily="49" charset="0"/>
              </a:rPr>
              <a:t> as </a:t>
            </a:r>
            <a:r>
              <a:rPr lang="cs-CZ" sz="1600" dirty="0" err="1">
                <a:latin typeface="Courier New" pitchFamily="49" charset="0"/>
                <a:cs typeface="Courier New" pitchFamily="49" charset="0"/>
              </a:rPr>
              <a:t>Documents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doc as </a:t>
            </a:r>
            <a:r>
              <a:rPr lang="cs-CZ" sz="1600" dirty="0" err="1">
                <a:latin typeface="Courier New" pitchFamily="49" charset="0"/>
                <a:cs typeface="Courier New" pitchFamily="49" charset="0"/>
              </a:rPr>
              <a:t>Document</a:t>
            </a:r>
            <a:endParaRPr lang="en-US" sz="1600" dirty="0">
              <a:latin typeface="Courier New" pitchFamily="49" charset="0"/>
              <a:cs typeface="Courier New" pitchFamily="49" charset="0"/>
            </a:endParaRPr>
          </a:p>
          <a:p>
            <a:pPr marL="717550" indent="0">
              <a:spcBef>
                <a:spcPts val="0"/>
              </a:spcBef>
              <a:buNone/>
              <a:defRPr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Set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objKolekce</a:t>
            </a:r>
            <a:r>
              <a:rPr lang="cs-CZ" sz="1600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cs-CZ" sz="1600" dirty="0" err="1">
                <a:latin typeface="Courier New" pitchFamily="49" charset="0"/>
                <a:cs typeface="Courier New" pitchFamily="49" charset="0"/>
              </a:rPr>
              <a:t>CreateObject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("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Word.Application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").</a:t>
            </a:r>
            <a:r>
              <a:rPr lang="cs-CZ" sz="1600" dirty="0">
                <a:latin typeface="Courier New" pitchFamily="49" charset="0"/>
                <a:cs typeface="Courier New" pitchFamily="49" charset="0"/>
              </a:rPr>
              <a:t>D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ocuments</a:t>
            </a:r>
            <a:endParaRPr lang="en-US" sz="1600" dirty="0">
              <a:latin typeface="Courier New" pitchFamily="49" charset="0"/>
              <a:cs typeface="Courier New" pitchFamily="49" charset="0"/>
            </a:endParaRPr>
          </a:p>
          <a:p>
            <a:pPr marL="717550" indent="0">
              <a:spcBef>
                <a:spcPts val="0"/>
              </a:spcBef>
              <a:buNone/>
              <a:defRPr/>
            </a:pPr>
            <a:r>
              <a:rPr lang="cs-CZ" sz="1600" b="1" dirty="0">
                <a:latin typeface="Courier New" pitchFamily="49" charset="0"/>
                <a:cs typeface="Courier New" pitchFamily="49" charset="0"/>
              </a:rPr>
              <a:t>Set</a:t>
            </a:r>
            <a:r>
              <a:rPr lang="cs-CZ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doc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objKolekce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(1)</a:t>
            </a:r>
          </a:p>
          <a:p>
            <a:pPr marL="717550" indent="0">
              <a:spcBef>
                <a:spcPts val="0"/>
              </a:spcBef>
              <a:buNone/>
              <a:defRPr/>
            </a:pPr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doc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.Close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cs-CZ" dirty="0" smtClean="0"/>
              <a:t>Reference na jeden objekt a kopie objektu</a:t>
            </a:r>
          </a:p>
        </p:txBody>
      </p:sp>
      <p:sp>
        <p:nvSpPr>
          <p:cNvPr id="37891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cs-CZ" dirty="0"/>
              <a:t>Identifikátor objektu (instance třídy) lze zjednodušeně považovat za adresu objektu v paměti počítače</a:t>
            </a:r>
          </a:p>
          <a:p>
            <a:pPr>
              <a:defRPr/>
            </a:pPr>
            <a:r>
              <a:rPr lang="cs-CZ" dirty="0"/>
              <a:t>Příkaz</a:t>
            </a:r>
          </a:p>
          <a:p>
            <a:pPr marL="717550" eaLnBrk="1" hangingPunct="1">
              <a:buFont typeface="Wingdings" pitchFamily="2" charset="2"/>
              <a:buNone/>
              <a:defRPr/>
            </a:pPr>
            <a:r>
              <a:rPr lang="cs-CZ" sz="16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cs-CZ" sz="1600" b="1" dirty="0">
                <a:latin typeface="Courier New" pitchFamily="49" charset="0"/>
                <a:cs typeface="Courier New" pitchFamily="49" charset="0"/>
              </a:rPr>
              <a:t>Set</a:t>
            </a:r>
            <a:r>
              <a:rPr lang="cs-CZ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1600" dirty="0" err="1">
                <a:latin typeface="Courier New" pitchFamily="49" charset="0"/>
                <a:cs typeface="Courier New" pitchFamily="49" charset="0"/>
              </a:rPr>
              <a:t>mujObjekt</a:t>
            </a:r>
            <a:r>
              <a:rPr lang="cs-CZ" sz="1600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cs-CZ" sz="1600" dirty="0" err="1">
                <a:latin typeface="Courier New" pitchFamily="49" charset="0"/>
                <a:cs typeface="Courier New" pitchFamily="49" charset="0"/>
              </a:rPr>
              <a:t>jinyObjekt</a:t>
            </a:r>
            <a:endParaRPr lang="cs-CZ" sz="1600" dirty="0">
              <a:latin typeface="Courier New" pitchFamily="49" charset="0"/>
              <a:cs typeface="Courier New" pitchFamily="49" charset="0"/>
            </a:endParaRPr>
          </a:p>
          <a:p>
            <a:pPr marL="717550" eaLnBrk="1" hangingPunct="1">
              <a:buFont typeface="Wingdings" pitchFamily="2" charset="2"/>
              <a:buNone/>
              <a:defRPr/>
            </a:pPr>
            <a:r>
              <a:rPr lang="cs-CZ" dirty="0" smtClean="0"/>
              <a:t>	vytvoří další identifikátor, ale nikoliv další instanci</a:t>
            </a:r>
          </a:p>
          <a:p>
            <a:pPr lvl="1">
              <a:defRPr/>
            </a:pPr>
            <a:r>
              <a:rPr lang="cs-CZ" dirty="0" smtClean="0"/>
              <a:t>změna stavu prostřednictvím identifikátoru </a:t>
            </a:r>
            <a:r>
              <a:rPr lang="cs-CZ" dirty="0" err="1" smtClean="0">
                <a:latin typeface="Courier New" pitchFamily="49" charset="0"/>
                <a:cs typeface="Courier New" pitchFamily="49" charset="0"/>
              </a:rPr>
              <a:t>mujObjekt</a:t>
            </a:r>
            <a:r>
              <a:rPr lang="cs-CZ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cs-CZ" dirty="0" smtClean="0"/>
              <a:t>se </a:t>
            </a:r>
            <a:r>
              <a:rPr lang="cs-CZ" dirty="0" smtClean="0"/>
              <a:t>promítne do stavu zjištěného pomocí identifikátoru </a:t>
            </a:r>
            <a:r>
              <a:rPr lang="cs-CZ" dirty="0" err="1">
                <a:latin typeface="Courier New" pitchFamily="49" charset="0"/>
                <a:cs typeface="Courier New" pitchFamily="49" charset="0"/>
              </a:rPr>
              <a:t>jinyObjekt</a:t>
            </a:r>
            <a:r>
              <a:rPr lang="cs-CZ" dirty="0" smtClean="0">
                <a:solidFill>
                  <a:schemeClr val="tx2"/>
                </a:solidFill>
              </a:rPr>
              <a:t>. </a:t>
            </a:r>
            <a:r>
              <a:rPr lang="cs-CZ" dirty="0" smtClean="0"/>
              <a:t>Oba </a:t>
            </a:r>
            <a:r>
              <a:rPr lang="cs-CZ" dirty="0"/>
              <a:t>identifikátory „ukazují“ na tentýž objekt</a:t>
            </a:r>
          </a:p>
          <a:p>
            <a:pPr eaLnBrk="1" hangingPunct="1">
              <a:defRPr/>
            </a:pPr>
            <a:r>
              <a:rPr lang="cs-CZ" dirty="0"/>
              <a:t>Kopii objektu provádíme pomocí speciálních, k tomu určených metod objektů, např.</a:t>
            </a:r>
            <a:endParaRPr lang="cs-CZ" dirty="0" smtClean="0"/>
          </a:p>
          <a:p>
            <a:pPr marL="717550" eaLnBrk="1" hangingPunct="1">
              <a:buFont typeface="Wingdings" pitchFamily="2" charset="2"/>
              <a:buNone/>
              <a:defRPr/>
            </a:pPr>
            <a:r>
              <a:rPr lang="cs-CZ" dirty="0" smtClean="0">
                <a:solidFill>
                  <a:schemeClr val="tx2"/>
                </a:solidFill>
              </a:rPr>
              <a:t>	</a:t>
            </a:r>
            <a:r>
              <a:rPr lang="cs-CZ" sz="1600" b="1" dirty="0" smtClean="0">
                <a:latin typeface="Courier New" pitchFamily="49" charset="0"/>
                <a:cs typeface="Courier New" pitchFamily="49" charset="0"/>
              </a:rPr>
              <a:t>Set</a:t>
            </a:r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 Range2 = Range1.Duplicate</a:t>
            </a:r>
            <a:endParaRPr lang="cs-CZ" dirty="0" smtClean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7407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err="1" smtClean="0"/>
              <a:t>Objektov</a:t>
            </a:r>
            <a:r>
              <a:rPr lang="cs-CZ" dirty="0" smtClean="0"/>
              <a:t>ý model aplikace</a:t>
            </a:r>
          </a:p>
        </p:txBody>
      </p:sp>
      <p:sp>
        <p:nvSpPr>
          <p:cNvPr id="31747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spcBef>
                <a:spcPts val="0"/>
              </a:spcBef>
              <a:defRPr/>
            </a:pPr>
            <a:r>
              <a:rPr lang="cs-CZ" dirty="0" smtClean="0"/>
              <a:t>Hierarchie objektů v dané aplikaci vytvářená vložením objektů, resp. jejich kolekcí do jiných (nadřazených) objektů prostřednictvím atributů.</a:t>
            </a:r>
          </a:p>
          <a:p>
            <a:pPr eaLnBrk="1" hangingPunct="1">
              <a:spcBef>
                <a:spcPts val="0"/>
              </a:spcBef>
              <a:defRPr/>
            </a:pPr>
            <a:r>
              <a:rPr lang="cs-CZ" dirty="0" smtClean="0"/>
              <a:t>Při vytváření programů pak využíváme metod objektů nebo měníme jejich atributy.</a:t>
            </a:r>
          </a:p>
          <a:p>
            <a:pPr eaLnBrk="1" hangingPunct="1">
              <a:spcBef>
                <a:spcPts val="0"/>
              </a:spcBef>
              <a:defRPr/>
            </a:pPr>
            <a:r>
              <a:rPr lang="cs-CZ" dirty="0" smtClean="0"/>
              <a:t>K témuž objektu lze často přistoupit více způsoby:</a:t>
            </a:r>
          </a:p>
          <a:p>
            <a:pPr marL="717550" indent="0" eaLnBrk="1" hangingPunct="1">
              <a:buFont typeface="Wingdings" pitchFamily="2" charset="2"/>
              <a:buNone/>
              <a:defRPr/>
            </a:pPr>
            <a:r>
              <a:rPr lang="cs-CZ" sz="1600" b="1" dirty="0" err="1" smtClean="0">
                <a:latin typeface="Courier New" pitchFamily="49" charset="0"/>
                <a:cs typeface="Courier New" pitchFamily="49" charset="0"/>
              </a:rPr>
              <a:t>Dim</a:t>
            </a:r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 doc </a:t>
            </a:r>
            <a:r>
              <a:rPr lang="cs-CZ" sz="1600" b="1" dirty="0" smtClean="0">
                <a:latin typeface="Courier New" pitchFamily="49" charset="0"/>
                <a:cs typeface="Courier New" pitchFamily="49" charset="0"/>
              </a:rPr>
              <a:t>as</a:t>
            </a:r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1600" dirty="0" err="1" smtClean="0">
                <a:latin typeface="Courier New" pitchFamily="49" charset="0"/>
                <a:cs typeface="Courier New" pitchFamily="49" charset="0"/>
              </a:rPr>
              <a:t>Word.Document</a:t>
            </a:r>
            <a:endParaRPr lang="cs-CZ" sz="1600" dirty="0" smtClean="0">
              <a:latin typeface="Courier New" pitchFamily="49" charset="0"/>
              <a:cs typeface="Courier New" pitchFamily="49" charset="0"/>
            </a:endParaRPr>
          </a:p>
          <a:p>
            <a:pPr marL="717550" indent="0" eaLnBrk="1" hangingPunct="1"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cs-CZ" sz="1600" b="1" dirty="0" smtClean="0">
                <a:latin typeface="Courier New" pitchFamily="49" charset="0"/>
                <a:cs typeface="Courier New" pitchFamily="49" charset="0"/>
              </a:rPr>
              <a:t>Set</a:t>
            </a:r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 doc = </a:t>
            </a:r>
            <a:r>
              <a:rPr lang="cs-CZ" sz="1600" dirty="0" err="1" smtClean="0">
                <a:latin typeface="Courier New" pitchFamily="49" charset="0"/>
                <a:cs typeface="Courier New" pitchFamily="49" charset="0"/>
              </a:rPr>
              <a:t>ap.ActiveDocument</a:t>
            </a:r>
            <a:endParaRPr lang="cs-CZ" sz="1600" dirty="0" smtClean="0">
              <a:latin typeface="Courier New" pitchFamily="49" charset="0"/>
              <a:cs typeface="Courier New" pitchFamily="49" charset="0"/>
            </a:endParaRPr>
          </a:p>
          <a:p>
            <a:pPr marL="717550" indent="0" eaLnBrk="1" hangingPunct="1"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cs-CZ" sz="1600" b="1" dirty="0" smtClean="0">
                <a:latin typeface="Courier New" pitchFamily="49" charset="0"/>
                <a:cs typeface="Courier New" pitchFamily="49" charset="0"/>
              </a:rPr>
              <a:t>Set</a:t>
            </a:r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 doc = </a:t>
            </a:r>
            <a:r>
              <a:rPr lang="cs-CZ" sz="1600" dirty="0" err="1" smtClean="0">
                <a:latin typeface="Courier New" pitchFamily="49" charset="0"/>
                <a:cs typeface="Courier New" pitchFamily="49" charset="0"/>
              </a:rPr>
              <a:t>ap.Documents</a:t>
            </a:r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(1)</a:t>
            </a:r>
          </a:p>
          <a:p>
            <a:pPr>
              <a:defRPr/>
            </a:pPr>
            <a:r>
              <a:rPr lang="cs-CZ" dirty="0" smtClean="0"/>
              <a:t>Hierarchii lze zkrátit pomocí </a:t>
            </a:r>
            <a:r>
              <a:rPr lang="cs-CZ" dirty="0" err="1" smtClean="0"/>
              <a:t>pseudooperátoru</a:t>
            </a:r>
            <a:r>
              <a:rPr lang="en-US" dirty="0" smtClean="0"/>
              <a:t> </a:t>
            </a:r>
            <a:r>
              <a:rPr lang="en-US" b="1" dirty="0" smtClean="0"/>
              <a:t>with</a:t>
            </a:r>
            <a:r>
              <a:rPr lang="cs-CZ" dirty="0" smtClean="0"/>
              <a:t>:</a:t>
            </a:r>
          </a:p>
          <a:p>
            <a:pPr marL="717550" indent="0" eaLnBrk="1" hangingPunct="1">
              <a:buFont typeface="Wingdings" pitchFamily="2" charset="2"/>
              <a:buNone/>
              <a:defRPr/>
            </a:pPr>
            <a:r>
              <a:rPr lang="cs-CZ" sz="1600" b="1" dirty="0" err="1">
                <a:latin typeface="Courier New" pitchFamily="49" charset="0"/>
                <a:cs typeface="Courier New" pitchFamily="49" charset="0"/>
              </a:rPr>
              <a:t>With</a:t>
            </a:r>
            <a:r>
              <a:rPr lang="cs-CZ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1600" dirty="0" err="1" smtClean="0">
                <a:latin typeface="Courier New" pitchFamily="49" charset="0"/>
                <a:cs typeface="Courier New" pitchFamily="49" charset="0"/>
              </a:rPr>
              <a:t>ap.ActiveDocument</a:t>
            </a:r>
            <a:endParaRPr lang="cs-CZ" sz="1600" dirty="0">
              <a:latin typeface="Courier New" pitchFamily="49" charset="0"/>
              <a:cs typeface="Courier New" pitchFamily="49" charset="0"/>
            </a:endParaRPr>
          </a:p>
          <a:p>
            <a:pPr marL="1073150" lvl="1" indent="0" eaLnBrk="1" hangingPunct="1"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cs-CZ" dirty="0" err="1" smtClean="0">
                <a:latin typeface="Courier New" pitchFamily="49" charset="0"/>
                <a:cs typeface="Courier New" pitchFamily="49" charset="0"/>
              </a:rPr>
              <a:t>MsgBox</a:t>
            </a:r>
            <a:r>
              <a:rPr lang="cs-CZ" dirty="0" smtClean="0">
                <a:latin typeface="Courier New" pitchFamily="49" charset="0"/>
                <a:cs typeface="Courier New" pitchFamily="49" charset="0"/>
              </a:rPr>
              <a:t>(.</a:t>
            </a:r>
            <a:r>
              <a:rPr lang="cs-CZ" dirty="0" err="1" smtClean="0">
                <a:latin typeface="Courier New" pitchFamily="49" charset="0"/>
                <a:cs typeface="Courier New" pitchFamily="49" charset="0"/>
              </a:rPr>
              <a:t>Name</a:t>
            </a:r>
            <a:r>
              <a:rPr lang="cs-CZ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1073150" lvl="1" indent="0">
              <a:spcBef>
                <a:spcPts val="0"/>
              </a:spcBef>
              <a:buNone/>
              <a:defRPr/>
            </a:pPr>
            <a:r>
              <a:rPr lang="cs-CZ" dirty="0" err="1" smtClean="0">
                <a:latin typeface="Courier New" pitchFamily="49" charset="0"/>
                <a:cs typeface="Courier New" pitchFamily="49" charset="0"/>
              </a:rPr>
              <a:t>MsgBox</a:t>
            </a:r>
            <a:r>
              <a:rPr lang="cs-CZ" dirty="0" smtClean="0">
                <a:latin typeface="Courier New" pitchFamily="49" charset="0"/>
                <a:cs typeface="Courier New" pitchFamily="49" charset="0"/>
              </a:rPr>
              <a:t>(.</a:t>
            </a:r>
            <a:r>
              <a:rPr lang="cs-CZ" dirty="0" err="1" smtClean="0">
                <a:latin typeface="Courier New" pitchFamily="49" charset="0"/>
                <a:cs typeface="Courier New" pitchFamily="49" charset="0"/>
              </a:rPr>
              <a:t>Path</a:t>
            </a:r>
            <a:r>
              <a:rPr lang="cs-CZ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cs-CZ" dirty="0">
              <a:latin typeface="Courier New" pitchFamily="49" charset="0"/>
              <a:cs typeface="Courier New" pitchFamily="49" charset="0"/>
            </a:endParaRPr>
          </a:p>
          <a:p>
            <a:pPr marL="1073150" lvl="1" indent="0">
              <a:spcBef>
                <a:spcPts val="0"/>
              </a:spcBef>
              <a:buNone/>
              <a:defRPr/>
            </a:pPr>
            <a:r>
              <a:rPr lang="cs-CZ" dirty="0" smtClean="0">
                <a:latin typeface="Courier New" pitchFamily="49" charset="0"/>
                <a:cs typeface="Courier New" pitchFamily="49" charset="0"/>
              </a:rPr>
              <a:t>.</a:t>
            </a:r>
            <a:r>
              <a:rPr lang="cs-CZ" dirty="0" err="1" smtClean="0">
                <a:latin typeface="Courier New" pitchFamily="49" charset="0"/>
                <a:cs typeface="Courier New" pitchFamily="49" charset="0"/>
              </a:rPr>
              <a:t>Close</a:t>
            </a:r>
            <a:endParaRPr lang="cs-CZ" dirty="0">
              <a:latin typeface="Courier New" pitchFamily="49" charset="0"/>
              <a:cs typeface="Courier New" pitchFamily="49" charset="0"/>
            </a:endParaRPr>
          </a:p>
          <a:p>
            <a:pPr marL="711200" lvl="1" indent="0">
              <a:spcBef>
                <a:spcPts val="0"/>
              </a:spcBef>
              <a:buNone/>
              <a:defRPr/>
            </a:pPr>
            <a:r>
              <a:rPr lang="cs-CZ" sz="1600" b="1" dirty="0" smtClean="0">
                <a:latin typeface="Courier New" pitchFamily="49" charset="0"/>
                <a:cs typeface="Courier New" pitchFamily="49" charset="0"/>
              </a:rPr>
              <a:t>End</a:t>
            </a:r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1600" b="1" dirty="0" err="1" smtClean="0">
                <a:latin typeface="Courier New" pitchFamily="49" charset="0"/>
                <a:cs typeface="Courier New" pitchFamily="49" charset="0"/>
              </a:rPr>
              <a:t>With</a:t>
            </a:r>
            <a:endParaRPr lang="cs-CZ" sz="1600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0728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96000" y="756000"/>
            <a:ext cx="8229600" cy="512760"/>
          </a:xfrm>
        </p:spPr>
        <p:txBody>
          <a:bodyPr/>
          <a:lstStyle/>
          <a:p>
            <a:pPr eaLnBrk="1" hangingPunct="1">
              <a:defRPr/>
            </a:pPr>
            <a:r>
              <a:rPr lang="cs-CZ" dirty="0" smtClean="0"/>
              <a:t>MS Word</a:t>
            </a:r>
            <a:br>
              <a:rPr lang="cs-CZ" dirty="0" smtClean="0"/>
            </a:br>
            <a:r>
              <a:rPr lang="en-US" dirty="0" smtClean="0"/>
              <a:t>A</a:t>
            </a:r>
            <a:r>
              <a:rPr lang="cs-CZ" dirty="0" smtClean="0"/>
              <a:t>OM - příklad</a:t>
            </a:r>
          </a:p>
        </p:txBody>
      </p:sp>
      <p:pic>
        <p:nvPicPr>
          <p:cNvPr id="17411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2373" y="548680"/>
            <a:ext cx="6442075" cy="539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395536" y="5733256"/>
            <a:ext cx="8353176" cy="261847"/>
          </a:xfrm>
          <a:prstGeom prst="rect">
            <a:avLst/>
          </a:prstGeom>
          <a:solidFill>
            <a:schemeClr val="accent6">
              <a:lumMod val="60000"/>
              <a:lumOff val="40000"/>
              <a:alpha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bdélník 5"/>
          <p:cNvSpPr/>
          <p:nvPr/>
        </p:nvSpPr>
        <p:spPr>
          <a:xfrm>
            <a:off x="395536" y="1484784"/>
            <a:ext cx="8353176" cy="261847"/>
          </a:xfrm>
          <a:prstGeom prst="rect">
            <a:avLst/>
          </a:prstGeom>
          <a:solidFill>
            <a:schemeClr val="accent6">
              <a:lumMod val="60000"/>
              <a:lumOff val="40000"/>
              <a:alpha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Obdélník 1"/>
          <p:cNvSpPr/>
          <p:nvPr/>
        </p:nvSpPr>
        <p:spPr>
          <a:xfrm>
            <a:off x="395288" y="2561334"/>
            <a:ext cx="8353176" cy="2451842"/>
          </a:xfrm>
          <a:prstGeom prst="rect">
            <a:avLst/>
          </a:prstGeom>
          <a:solidFill>
            <a:schemeClr val="accent1">
              <a:alpha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857403"/>
          </a:xfrm>
        </p:spPr>
        <p:txBody>
          <a:bodyPr/>
          <a:lstStyle/>
          <a:p>
            <a:pPr marL="179388" indent="0">
              <a:spcBef>
                <a:spcPts val="1200"/>
              </a:spcBef>
              <a:buNone/>
            </a:pPr>
            <a:r>
              <a:rPr lang="en-US" sz="1600" b="1" dirty="0" smtClean="0">
                <a:solidFill>
                  <a:srgbClr val="00B050"/>
                </a:solidFill>
                <a:cs typeface="Courier New" pitchFamily="49" charset="0"/>
              </a:rPr>
              <a:t>‘ </a:t>
            </a:r>
            <a:r>
              <a:rPr lang="en-US" sz="1600" b="1" dirty="0" err="1" smtClean="0">
                <a:solidFill>
                  <a:srgbClr val="00B050"/>
                </a:solidFill>
                <a:cs typeface="Courier New" pitchFamily="49" charset="0"/>
              </a:rPr>
              <a:t>obecn</a:t>
            </a:r>
            <a:r>
              <a:rPr lang="cs-CZ" sz="1600" b="1" dirty="0">
                <a:solidFill>
                  <a:srgbClr val="00B050"/>
                </a:solidFill>
                <a:cs typeface="Courier New" pitchFamily="49" charset="0"/>
              </a:rPr>
              <a:t>á funkce </a:t>
            </a:r>
            <a:r>
              <a:rPr lang="cs-CZ" sz="1600" b="1" dirty="0" err="1">
                <a:solidFill>
                  <a:srgbClr val="00B050"/>
                </a:solidFill>
                <a:cs typeface="Courier New" pitchFamily="49" charset="0"/>
              </a:rPr>
              <a:t>CreateObject</a:t>
            </a:r>
            <a:r>
              <a:rPr lang="cs-CZ" sz="1600" b="1" dirty="0">
                <a:solidFill>
                  <a:srgbClr val="00B050"/>
                </a:solidFill>
                <a:cs typeface="Courier New" pitchFamily="49" charset="0"/>
              </a:rPr>
              <a:t>()</a:t>
            </a:r>
            <a:endParaRPr lang="en-US" sz="1600" b="1" dirty="0" smtClean="0">
              <a:solidFill>
                <a:srgbClr val="00B050"/>
              </a:solidFill>
              <a:latin typeface="Courier New" pitchFamily="49" charset="0"/>
              <a:cs typeface="Courier New" pitchFamily="49" charset="0"/>
            </a:endParaRPr>
          </a:p>
          <a:p>
            <a:pPr marL="179388" indent="0">
              <a:spcBef>
                <a:spcPts val="0"/>
              </a:spcBef>
              <a:buNone/>
            </a:pPr>
            <a:r>
              <a:rPr lang="cs-CZ" sz="1600" b="1" dirty="0" smtClean="0">
                <a:latin typeface="Courier New" pitchFamily="49" charset="0"/>
                <a:cs typeface="Courier New" pitchFamily="49" charset="0"/>
              </a:rPr>
              <a:t>Set </a:t>
            </a:r>
            <a:r>
              <a:rPr lang="cs-CZ" sz="1600" dirty="0" err="1" smtClean="0">
                <a:latin typeface="Courier New" pitchFamily="49" charset="0"/>
                <a:cs typeface="Courier New" pitchFamily="49" charset="0"/>
              </a:rPr>
              <a:t>ap</a:t>
            </a:r>
            <a:r>
              <a:rPr lang="cs-CZ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1600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cs-CZ" sz="1600" b="1" dirty="0" err="1">
                <a:latin typeface="Courier New" pitchFamily="49" charset="0"/>
                <a:cs typeface="Courier New" pitchFamily="49" charset="0"/>
              </a:rPr>
              <a:t>CreateObject</a:t>
            </a:r>
            <a:r>
              <a:rPr lang="cs-CZ" sz="1600" dirty="0">
                <a:latin typeface="Courier New" pitchFamily="49" charset="0"/>
                <a:cs typeface="Courier New" pitchFamily="49" charset="0"/>
              </a:rPr>
              <a:t>("</a:t>
            </a:r>
            <a:r>
              <a:rPr lang="cs-CZ" sz="1600" dirty="0" err="1">
                <a:latin typeface="Courier New" pitchFamily="49" charset="0"/>
                <a:cs typeface="Courier New" pitchFamily="49" charset="0"/>
              </a:rPr>
              <a:t>Word.Application</a:t>
            </a:r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")</a:t>
            </a:r>
            <a:endParaRPr lang="cs-CZ" sz="1600" dirty="0">
              <a:latin typeface="Courier New" pitchFamily="49" charset="0"/>
              <a:cs typeface="Courier New" pitchFamily="49" charset="0"/>
            </a:endParaRPr>
          </a:p>
          <a:p>
            <a:pPr marL="179388" indent="0">
              <a:spcBef>
                <a:spcPts val="600"/>
              </a:spcBef>
              <a:buNone/>
            </a:pPr>
            <a:r>
              <a:rPr lang="cs-CZ" sz="1600" dirty="0" err="1" smtClean="0">
                <a:latin typeface="Courier New" pitchFamily="49" charset="0"/>
                <a:cs typeface="Courier New" pitchFamily="49" charset="0"/>
              </a:rPr>
              <a:t>ap.</a:t>
            </a:r>
            <a:r>
              <a:rPr lang="cs-CZ" sz="1600" b="1" dirty="0" err="1" smtClean="0">
                <a:latin typeface="Courier New" pitchFamily="49" charset="0"/>
                <a:cs typeface="Courier New" pitchFamily="49" charset="0"/>
              </a:rPr>
              <a:t>Vis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cs-CZ" sz="1600" b="1" dirty="0" err="1" smtClean="0">
                <a:latin typeface="Courier New" pitchFamily="49" charset="0"/>
                <a:cs typeface="Courier New" pitchFamily="49" charset="0"/>
              </a:rPr>
              <a:t>ble</a:t>
            </a:r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= true</a:t>
            </a:r>
            <a:r>
              <a:rPr lang="cs-CZ" sz="1600" dirty="0">
                <a:latin typeface="Courier New" pitchFamily="49" charset="0"/>
                <a:cs typeface="Courier New" pitchFamily="49" charset="0"/>
              </a:rPr>
              <a:t/>
            </a:r>
            <a:br>
              <a:rPr lang="cs-CZ" sz="1600" dirty="0">
                <a:latin typeface="Courier New" pitchFamily="49" charset="0"/>
                <a:cs typeface="Courier New" pitchFamily="49" charset="0"/>
              </a:rPr>
            </a:br>
            <a:r>
              <a:rPr lang="cs-CZ" sz="1600" b="1" dirty="0">
                <a:latin typeface="Courier New" pitchFamily="49" charset="0"/>
                <a:cs typeface="Courier New" pitchFamily="49" charset="0"/>
              </a:rPr>
              <a:t>Set </a:t>
            </a:r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doc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1600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cs-CZ" sz="1600" dirty="0" err="1" smtClean="0">
                <a:latin typeface="Courier New" pitchFamily="49" charset="0"/>
                <a:cs typeface="Courier New" pitchFamily="49" charset="0"/>
              </a:rPr>
              <a:t>ap</a:t>
            </a:r>
            <a:r>
              <a:rPr lang="cs-CZ" sz="1600" b="1" dirty="0" err="1" smtClean="0">
                <a:latin typeface="Courier New" pitchFamily="49" charset="0"/>
                <a:cs typeface="Courier New" pitchFamily="49" charset="0"/>
              </a:rPr>
              <a:t>.Documents.Add</a:t>
            </a:r>
            <a:r>
              <a:rPr lang="cs-CZ" sz="1600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cs-CZ" sz="1600" b="1" dirty="0" smtClean="0">
                <a:latin typeface="Courier New" pitchFamily="49" charset="0"/>
                <a:cs typeface="Courier New" pitchFamily="49" charset="0"/>
              </a:rPr>
            </a:br>
            <a:r>
              <a:rPr lang="cs-CZ" sz="1600" b="1" dirty="0">
                <a:latin typeface="Courier New" pitchFamily="49" charset="0"/>
                <a:cs typeface="Courier New" pitchFamily="49" charset="0"/>
              </a:rPr>
              <a:t>Set </a:t>
            </a:r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par </a:t>
            </a:r>
            <a:r>
              <a:rPr lang="cs-CZ" sz="1600" b="1" dirty="0" smtClean="0">
                <a:latin typeface="Courier New" pitchFamily="49" charset="0"/>
                <a:cs typeface="Courier New" pitchFamily="49" charset="0"/>
              </a:rPr>
              <a:t>= </a:t>
            </a:r>
            <a:r>
              <a:rPr lang="cs-CZ" sz="1600" dirty="0" err="1" smtClean="0">
                <a:latin typeface="Courier New" pitchFamily="49" charset="0"/>
                <a:cs typeface="Courier New" pitchFamily="49" charset="0"/>
              </a:rPr>
              <a:t>doc</a:t>
            </a:r>
            <a:r>
              <a:rPr lang="cs-CZ" sz="1600" b="1" dirty="0" err="1" smtClean="0">
                <a:latin typeface="Courier New" pitchFamily="49" charset="0"/>
                <a:cs typeface="Courier New" pitchFamily="49" charset="0"/>
              </a:rPr>
              <a:t>.Paragraphs.Add</a:t>
            </a:r>
            <a:endParaRPr lang="cs-CZ" sz="1600" b="1" dirty="0">
              <a:latin typeface="Courier New" pitchFamily="49" charset="0"/>
              <a:cs typeface="Courier New" pitchFamily="49" charset="0"/>
            </a:endParaRPr>
          </a:p>
          <a:p>
            <a:pPr marL="179388" indent="0">
              <a:spcBef>
                <a:spcPts val="1200"/>
              </a:spcBef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Set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objvar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= {[New]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objxpr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| Nothing}</a:t>
            </a:r>
          </a:p>
          <a:p>
            <a:pPr marL="179388" indent="0">
              <a:spcBef>
                <a:spcPts val="1200"/>
              </a:spcBef>
              <a:buNone/>
            </a:pP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objvar</a:t>
            </a:r>
            <a:r>
              <a:rPr lang="cs-CZ" sz="1600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cs-CZ" sz="1600" dirty="0">
                <a:cs typeface="Courier New" pitchFamily="49" charset="0"/>
              </a:rPr>
              <a:t>Název proměnné.</a:t>
            </a:r>
          </a:p>
          <a:p>
            <a:pPr marL="179388" indent="0">
              <a:spcBef>
                <a:spcPts val="0"/>
              </a:spcBef>
              <a:buNone/>
            </a:pPr>
            <a:r>
              <a:rPr lang="en-US" sz="1600" b="1" dirty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cs-CZ" sz="1600" dirty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		</a:t>
            </a:r>
            <a:r>
              <a:rPr lang="cs-CZ" sz="1600" dirty="0">
                <a:solidFill>
                  <a:srgbClr val="00B0F0"/>
                </a:solidFill>
                <a:cs typeface="Courier New" pitchFamily="49" charset="0"/>
              </a:rPr>
              <a:t>Nepovinné klíčové slovo vytváří novou instance třídy. Pokud</a:t>
            </a:r>
            <a:r>
              <a:rPr lang="cs-CZ" sz="1600" dirty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1600" dirty="0">
                <a:solidFill>
                  <a:srgbClr val="00B0F0"/>
                </a:solidFill>
                <a:cs typeface="Courier New" pitchFamily="49" charset="0"/>
              </a:rPr>
              <a:t>proměnná 		</a:t>
            </a:r>
            <a:r>
              <a:rPr lang="en-US" sz="1600" dirty="0" err="1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objvar</a:t>
            </a:r>
            <a:r>
              <a:rPr lang="cs-CZ" sz="1600" dirty="0">
                <a:solidFill>
                  <a:srgbClr val="00B0F0"/>
                </a:solidFill>
                <a:cs typeface="Courier New" pitchFamily="49" charset="0"/>
              </a:rPr>
              <a:t> již obsahuje odkaz na objekt, reference se změní na novou 		hodnotu.</a:t>
            </a:r>
            <a:r>
              <a:rPr lang="en-US" sz="1600" b="1" dirty="0">
                <a:solidFill>
                  <a:srgbClr val="00B0F0"/>
                </a:solidFill>
                <a:cs typeface="Courier New" pitchFamily="49" charset="0"/>
              </a:rPr>
              <a:t> </a:t>
            </a:r>
            <a:endParaRPr lang="en-US" sz="1600" b="1" dirty="0">
              <a:solidFill>
                <a:srgbClr val="00B0F0"/>
              </a:solidFill>
              <a:latin typeface="Courier New" pitchFamily="49" charset="0"/>
              <a:cs typeface="Courier New" pitchFamily="49" charset="0"/>
            </a:endParaRPr>
          </a:p>
          <a:p>
            <a:pPr marL="179388" indent="0">
              <a:spcBef>
                <a:spcPts val="0"/>
              </a:spcBef>
              <a:buNone/>
            </a:pP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objxpr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cs-CZ" sz="16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cs-CZ" sz="1600" dirty="0" smtClean="0">
                <a:cs typeface="Courier New" pitchFamily="49" charset="0"/>
              </a:rPr>
              <a:t>Deklarovaná </a:t>
            </a:r>
            <a:r>
              <a:rPr lang="cs-CZ" sz="1600" dirty="0">
                <a:cs typeface="Courier New" pitchFamily="49" charset="0"/>
              </a:rPr>
              <a:t>proměnná typu objekt stejné třídy nebo funkce případně 		metoda, která vrací referenci na objekt stejné třídy</a:t>
            </a:r>
            <a:endParaRPr lang="en-US" sz="1600" dirty="0">
              <a:cs typeface="Courier New" pitchFamily="49" charset="0"/>
            </a:endParaRPr>
          </a:p>
          <a:p>
            <a:pPr marL="179388" indent="0">
              <a:spcBef>
                <a:spcPts val="0"/>
              </a:spcBef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Nothing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cs-CZ" sz="1600" dirty="0"/>
              <a:t>Volitelné. Přerušuje sdružení </a:t>
            </a:r>
            <a:r>
              <a:rPr lang="cs-CZ" sz="1600" dirty="0" err="1">
                <a:latin typeface="Courier New" pitchFamily="49" charset="0"/>
                <a:cs typeface="Courier New" pitchFamily="49" charset="0"/>
              </a:rPr>
              <a:t>objvar</a:t>
            </a:r>
            <a:r>
              <a:rPr lang="cs-CZ" sz="1600" dirty="0"/>
              <a:t> s konkrétním objektem. Přiřazení 		uvolní všechny systémové a paměťové zdroje spojené s objektem.</a:t>
            </a:r>
            <a:endParaRPr lang="cs-CZ" sz="1600" dirty="0">
              <a:cs typeface="Courier New" pitchFamily="49" charset="0"/>
            </a:endParaRPr>
          </a:p>
          <a:p>
            <a:pPr marL="179388" indent="0">
              <a:spcBef>
                <a:spcPts val="1200"/>
              </a:spcBef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Dim</a:t>
            </a:r>
            <a:r>
              <a:rPr lang="cs-CZ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1600" dirty="0" err="1" smtClean="0">
                <a:latin typeface="Courier New" pitchFamily="49" charset="0"/>
                <a:cs typeface="Courier New" pitchFamily="49" charset="0"/>
              </a:rPr>
              <a:t>ap</a:t>
            </a:r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as </a:t>
            </a:r>
            <a:r>
              <a:rPr lang="cs-CZ" sz="1600" dirty="0" err="1" smtClean="0">
                <a:latin typeface="Courier New" pitchFamily="49" charset="0"/>
                <a:cs typeface="Courier New" pitchFamily="49" charset="0"/>
              </a:rPr>
              <a:t>Word.Application</a:t>
            </a:r>
            <a:endParaRPr lang="cs-CZ" sz="1600" b="1" dirty="0" smtClean="0">
              <a:latin typeface="Courier New" pitchFamily="49" charset="0"/>
              <a:cs typeface="Courier New" pitchFamily="49" charset="0"/>
            </a:endParaRPr>
          </a:p>
          <a:p>
            <a:pPr marL="179388" indent="0">
              <a:spcBef>
                <a:spcPts val="0"/>
              </a:spcBef>
              <a:buNone/>
            </a:pPr>
            <a:r>
              <a:rPr lang="cs-CZ" sz="1600" b="1" dirty="0" smtClean="0">
                <a:latin typeface="Courier New" pitchFamily="49" charset="0"/>
                <a:cs typeface="Courier New" pitchFamily="49" charset="0"/>
              </a:rPr>
              <a:t>Set </a:t>
            </a:r>
            <a:r>
              <a:rPr lang="cs-CZ" sz="1600" dirty="0" err="1" smtClean="0">
                <a:latin typeface="Courier New" pitchFamily="49" charset="0"/>
                <a:cs typeface="Courier New" pitchFamily="49" charset="0"/>
              </a:rPr>
              <a:t>ap</a:t>
            </a:r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= New </a:t>
            </a:r>
            <a:r>
              <a:rPr lang="cs-CZ" sz="1600" dirty="0" err="1" smtClean="0">
                <a:latin typeface="Courier New" pitchFamily="49" charset="0"/>
                <a:cs typeface="Courier New" pitchFamily="49" charset="0"/>
              </a:rPr>
              <a:t>Word.Application</a:t>
            </a:r>
            <a:endParaRPr lang="cs-CZ" sz="1600" b="1" dirty="0" smtClean="0">
              <a:latin typeface="Courier New" pitchFamily="49" charset="0"/>
              <a:cs typeface="Courier New" pitchFamily="49" charset="0"/>
            </a:endParaRPr>
          </a:p>
          <a:p>
            <a:pPr marL="179388" indent="0">
              <a:spcBef>
                <a:spcPts val="600"/>
              </a:spcBef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Dim</a:t>
            </a:r>
            <a:r>
              <a:rPr lang="cs-CZ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1600" dirty="0" err="1" smtClean="0">
                <a:latin typeface="Courier New" pitchFamily="49" charset="0"/>
                <a:cs typeface="Courier New" pitchFamily="49" charset="0"/>
              </a:rPr>
              <a:t>ap</a:t>
            </a:r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as </a:t>
            </a:r>
            <a:r>
              <a:rPr lang="cs-CZ" sz="1600" dirty="0" err="1" smtClean="0">
                <a:latin typeface="Courier New" pitchFamily="49" charset="0"/>
                <a:cs typeface="Courier New" pitchFamily="49" charset="0"/>
              </a:rPr>
              <a:t>Word.Application</a:t>
            </a:r>
            <a:endParaRPr lang="cs-CZ" sz="16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TextovéPole 10"/>
          <p:cNvSpPr txBox="1">
            <a:spLocks noChangeArrowheads="1"/>
          </p:cNvSpPr>
          <p:nvPr/>
        </p:nvSpPr>
        <p:spPr bwMode="auto">
          <a:xfrm>
            <a:off x="395288" y="765175"/>
            <a:ext cx="842486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ts val="1200"/>
              </a:spcBef>
            </a:pPr>
            <a:r>
              <a:rPr lang="cs-CZ" b="1" dirty="0" smtClean="0">
                <a:latin typeface="Calibri" pitchFamily="34" charset="0"/>
              </a:rPr>
              <a:t>PŘÍKLAD: VYTVÁŘENÍ </a:t>
            </a:r>
            <a:r>
              <a:rPr lang="cs-CZ" b="1" dirty="0">
                <a:latin typeface="Calibri" pitchFamily="34" charset="0"/>
              </a:rPr>
              <a:t>ZÁKLADNÍCH </a:t>
            </a:r>
            <a:r>
              <a:rPr lang="cs-CZ" b="1" dirty="0" err="1">
                <a:latin typeface="Calibri" pitchFamily="34" charset="0"/>
              </a:rPr>
              <a:t>OBJEKT</a:t>
            </a:r>
            <a:r>
              <a:rPr lang="cs-CZ" b="1" cap="all" dirty="0" err="1">
                <a:latin typeface="Calibri" pitchFamily="34" charset="0"/>
              </a:rPr>
              <a:t>ů</a:t>
            </a:r>
            <a:endParaRPr lang="cs-CZ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395536" y="5174175"/>
            <a:ext cx="8353176" cy="510267"/>
          </a:xfrm>
          <a:prstGeom prst="rect">
            <a:avLst/>
          </a:prstGeom>
          <a:solidFill>
            <a:schemeClr val="accent6">
              <a:lumMod val="60000"/>
              <a:lumOff val="40000"/>
              <a:alpha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39897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01-motiv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CU01-motiv</Template>
  <TotalTime>15149</TotalTime>
  <Words>706</Words>
  <Application>Microsoft Office PowerPoint</Application>
  <PresentationFormat>Předvádění na obrazovce (4:3)</PresentationFormat>
  <Paragraphs>187</Paragraphs>
  <Slides>16</Slides>
  <Notes>2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17" baseType="lpstr">
      <vt:lpstr>CU01-motiv</vt:lpstr>
      <vt:lpstr>Prezentace aplikace PowerPoint</vt:lpstr>
      <vt:lpstr>Objekty APLIKACÍ a jejich atributy a METODY</vt:lpstr>
      <vt:lpstr>Zpřístupnění objektů Aplikace ve VBA</vt:lpstr>
      <vt:lpstr>Přístup k objektům</vt:lpstr>
      <vt:lpstr>Instance a třídy objektů</vt:lpstr>
      <vt:lpstr>Reference na jeden objekt a kopie objektu</vt:lpstr>
      <vt:lpstr>Objektový model aplikace</vt:lpstr>
      <vt:lpstr>MS Word AOM - příklad</vt:lpstr>
      <vt:lpstr>Prezentace aplikace PowerPoint</vt:lpstr>
      <vt:lpstr>Prezentace aplikace PowerPoint</vt:lpstr>
      <vt:lpstr>Důležité kolekce</vt:lpstr>
      <vt:lpstr>kolekce: PŘÍKLADY</vt:lpstr>
      <vt:lpstr>umístění kolekcí v různých částech hierarchie </vt:lpstr>
      <vt:lpstr>Důležité kolekce a jejich použití</vt:lpstr>
      <vt:lpstr>Příklad – procházení kolekcí</vt:lpstr>
      <vt:lpstr>Prezentace aplikace PowerPoint</vt:lpstr>
    </vt:vector>
  </TitlesOfParts>
  <Company>VUT Brno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CU01</dc:title>
  <dc:creator>Macur</dc:creator>
  <cp:lastModifiedBy>admin</cp:lastModifiedBy>
  <cp:revision>384</cp:revision>
  <dcterms:created xsi:type="dcterms:W3CDTF">2008-10-04T15:47:22Z</dcterms:created>
  <dcterms:modified xsi:type="dcterms:W3CDTF">2013-04-20T07:45:15Z</dcterms:modified>
</cp:coreProperties>
</file>