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26" r:id="rId2"/>
    <p:sldId id="310" r:id="rId3"/>
    <p:sldId id="417" r:id="rId4"/>
    <p:sldId id="411" r:id="rId5"/>
    <p:sldId id="427" r:id="rId6"/>
    <p:sldId id="428" r:id="rId7"/>
    <p:sldId id="433" r:id="rId8"/>
    <p:sldId id="430" r:id="rId9"/>
    <p:sldId id="429" r:id="rId10"/>
    <p:sldId id="431" r:id="rId11"/>
    <p:sldId id="432" r:id="rId12"/>
    <p:sldId id="414" r:id="rId13"/>
    <p:sldId id="435" r:id="rId14"/>
    <p:sldId id="434" r:id="rId15"/>
    <p:sldId id="412" r:id="rId16"/>
    <p:sldId id="413" r:id="rId17"/>
  </p:sldIdLst>
  <p:sldSz cx="9144000" cy="6858000" type="screen4x3"/>
  <p:notesSz cx="6797675" cy="9928225"/>
  <p:custShowLst>
    <p:custShow name="1. přednáška" id="0">
      <p:sldLst/>
    </p:custShow>
    <p:custShow name="2. př.  prostředí možn šabl" id="1">
      <p:sldLst/>
    </p:custShow>
    <p:custShow name="Šablona" id="2">
      <p:sldLst/>
    </p:custShow>
    <p:custShow name="Bloky, exte. reference" id="3">
      <p:sldLst/>
    </p:custShow>
    <p:custShow name="3D obecně" id="4">
      <p:sldLst>
        <p:sld r:id="rId3"/>
      </p:sldLst>
    </p:custShow>
    <p:custShow name="3D modelování" id="5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FFFF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8" autoAdjust="0"/>
    <p:restoredTop sz="90050" autoAdjust="0"/>
  </p:normalViewPr>
  <p:slideViewPr>
    <p:cSldViewPr>
      <p:cViewPr varScale="1">
        <p:scale>
          <a:sx n="116" d="100"/>
          <a:sy n="116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838" y="-120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8" y="9501606"/>
            <a:ext cx="2331100" cy="27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1738" y="9499288"/>
            <a:ext cx="2384651" cy="271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cs-CZ"/>
              <a:t>Systémy CAD, jaro 2010</a:t>
            </a: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55672" y="9501606"/>
            <a:ext cx="403270" cy="27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D303E6D-FE83-4073-BA8D-EFD614C960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5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388" cy="49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4" y="2"/>
            <a:ext cx="2946388" cy="49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023"/>
            <a:ext cx="5438140" cy="446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29"/>
            <a:ext cx="2946388" cy="49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4" y="9429729"/>
            <a:ext cx="2946388" cy="49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1548A1-768A-4E83-8868-E1A294F0A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3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8CF6E-251A-494F-AE0A-416990C1604A}" type="slidenum">
              <a:rPr lang="en-US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 rot="2841118">
            <a:off x="-76200" y="1033463"/>
            <a:ext cx="3494087" cy="3240088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1">
                  <a:alpha val="35001"/>
                </a:schemeClr>
              </a:gs>
            </a:gsLst>
            <a:path path="rect">
              <a:fillToRect t="100000" r="100000"/>
            </a:path>
          </a:gra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47888"/>
            <a:ext cx="7772400" cy="1435100"/>
          </a:xfrm>
          <a:solidFill>
            <a:schemeClr val="hlink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005263"/>
            <a:ext cx="6400800" cy="1035050"/>
          </a:xfrm>
          <a:solidFill>
            <a:schemeClr val="accent1">
              <a:alpha val="10001"/>
            </a:schemeClr>
          </a:solidFill>
        </p:spPr>
        <p:txBody>
          <a:bodyPr lIns="72000" tIns="72000" rIns="72000" bIns="72000">
            <a:spAutoFit/>
          </a:bodyPr>
          <a:lstStyle>
            <a:lvl1pPr marL="0" indent="360363">
              <a:tabLst>
                <a:tab pos="360363" algn="l"/>
              </a:tabLst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1" grpId="0" animBg="1"/>
      <p:bldP spid="43012" grpId="0" animBg="1" autoUpdateAnimBg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430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52636"/>
            <a:ext cx="8496300" cy="835025"/>
          </a:xfrm>
          <a:solidFill>
            <a:schemeClr val="hlink">
              <a:alpha val="78000"/>
            </a:schemeClr>
          </a:solidFill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B1FC8D-4DF7-4A53-9414-5EB796A863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04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2014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738309-24A8-44C3-916A-1689F4189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45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utoUpdateAnimBg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5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950" y="1052513"/>
            <a:ext cx="43878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3878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33806D-6F42-4D01-ADD7-78E28A1B47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1547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16632"/>
            <a:ext cx="8496300" cy="835025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E69CB9-A3BF-443D-BE66-6176A9A5CD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4967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840E56-278B-4FF2-A072-42DF665612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0200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11125"/>
            <a:ext cx="8496300" cy="835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795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107950" y="6453188"/>
            <a:ext cx="6821488" cy="3397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2014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415088" y="6453188"/>
            <a:ext cx="2620962" cy="339725"/>
          </a:xfrm>
        </p:spPr>
        <p:txBody>
          <a:bodyPr/>
          <a:lstStyle>
            <a:lvl1pPr>
              <a:defRPr/>
            </a:lvl1pPr>
          </a:lstStyle>
          <a:p>
            <a:fld id="{D44A27A5-CA25-4782-A9CD-4D9A1D4F9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5534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11125"/>
            <a:ext cx="8496300" cy="835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795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052513"/>
            <a:ext cx="4387850" cy="26241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387850" cy="26241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>
          <a:xfrm>
            <a:off x="107950" y="6453188"/>
            <a:ext cx="6821488" cy="3397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2014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6415088" y="6453188"/>
            <a:ext cx="2620962" cy="339725"/>
          </a:xfrm>
        </p:spPr>
        <p:txBody>
          <a:bodyPr/>
          <a:lstStyle>
            <a:lvl1pPr>
              <a:defRPr/>
            </a:lvl1pPr>
          </a:lstStyle>
          <a:p>
            <a:fld id="{ED88CB93-21D5-42C7-8B48-47F0E2C1C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530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0" y="0"/>
            <a:ext cx="1258888" cy="1268413"/>
          </a:xfrm>
          <a:prstGeom prst="sun">
            <a:avLst>
              <a:gd name="adj" fmla="val 25000"/>
            </a:avLst>
          </a:prstGeom>
          <a:solidFill>
            <a:schemeClr val="accent1">
              <a:alpha val="75000"/>
            </a:schemeClr>
          </a:solidFill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11125"/>
            <a:ext cx="8496300" cy="835025"/>
          </a:xfrm>
          <a:prstGeom prst="rect">
            <a:avLst/>
          </a:prstGeom>
          <a:solidFill>
            <a:schemeClr val="hlink">
              <a:alpha val="7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vert="horz" wrap="square" lIns="180000" tIns="108000" rIns="36000" bIns="1080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Klepnutím lze upravit styl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52513"/>
            <a:ext cx="8928100" cy="5400675"/>
          </a:xfrm>
          <a:prstGeom prst="rect">
            <a:avLst/>
          </a:prstGeom>
          <a:noFill/>
          <a:ln w="38100" cmpd="dbl">
            <a:solidFill>
              <a:schemeClr val="accent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Klepnutím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upravit</a:t>
            </a:r>
            <a:r>
              <a:rPr lang="en-US" dirty="0" smtClean="0"/>
              <a:t> </a:t>
            </a:r>
            <a:r>
              <a:rPr lang="en-US" dirty="0" err="1" smtClean="0"/>
              <a:t>styly</a:t>
            </a:r>
            <a:r>
              <a:rPr lang="en-US" dirty="0" smtClean="0"/>
              <a:t> </a:t>
            </a:r>
            <a:r>
              <a:rPr lang="en-US" dirty="0" err="1" smtClean="0"/>
              <a:t>předlohy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Druhá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2"/>
            <a:r>
              <a:rPr lang="en-US" dirty="0" err="1" smtClean="0"/>
              <a:t>Třetí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3"/>
            <a:r>
              <a:rPr lang="en-US" dirty="0" err="1" smtClean="0"/>
              <a:t>Čtvrtá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4"/>
            <a:r>
              <a:rPr lang="en-US" dirty="0" err="1" smtClean="0"/>
              <a:t>Pátá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453188"/>
            <a:ext cx="68214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pt-BR" dirty="0" smtClean="0"/>
              <a:t>Systémy CAD, Helena Novotná, jaro </a:t>
            </a:r>
            <a:r>
              <a:rPr lang="cs-CZ" dirty="0" smtClean="0"/>
              <a:t>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5088" y="6453188"/>
            <a:ext cx="26209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BA176C-5358-414B-B7CD-793B780C82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  <p:sldLayoutId id="2147483661" r:id="rId8"/>
  </p:sldLayoutIdLst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26" grpId="0" animBg="1"/>
      <p:bldP spid="1027" grpId="0" uiExpand="1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9" grpId="0"/>
      <p:bldP spid="1030" grpId="0"/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0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1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406900"/>
            <a:ext cx="8100899" cy="1449216"/>
          </a:xfrm>
        </p:spPr>
        <p:txBody>
          <a:bodyPr/>
          <a:lstStyle/>
          <a:p>
            <a:r>
              <a:rPr lang="cs-CZ" dirty="0" smtClean="0"/>
              <a:t>Modelování v AUTOCADU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Křivky v prostoru,</a:t>
            </a:r>
          </a:p>
          <a:p>
            <a:r>
              <a:rPr lang="cs-CZ" dirty="0" smtClean="0"/>
              <a:t>modelování z těles a povrchů,</a:t>
            </a:r>
          </a:p>
          <a:p>
            <a:r>
              <a:rPr lang="cs-CZ" dirty="0" smtClean="0"/>
              <a:t>modelování z NURBS ploch a sítí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738309-24A8-44C3-916A-1689F41894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14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Tažení po trase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TAŽENÍ (_SWEEP) – Tažení profilu po trase</a:t>
            </a:r>
          </a:p>
          <a:p>
            <a:pPr lvl="1"/>
            <a:r>
              <a:rPr lang="cs-CZ" dirty="0" smtClean="0"/>
              <a:t>Důležité: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zájemná poloha profilu a trasy (základní bod, vyrovnání) </a:t>
            </a:r>
          </a:p>
          <a:p>
            <a:pPr lvl="2"/>
            <a:r>
              <a:rPr lang="cs-CZ" dirty="0" smtClean="0"/>
              <a:t>orientace profilu a trasy</a:t>
            </a:r>
          </a:p>
          <a:p>
            <a:pPr lvl="2"/>
            <a:r>
              <a:rPr lang="cs-CZ" dirty="0" smtClean="0"/>
              <a:t>profil rovinný × nerovinný, otevřený × uzavřený</a:t>
            </a:r>
          </a:p>
          <a:p>
            <a:pPr lvl="1"/>
            <a:r>
              <a:rPr lang="cs-CZ" dirty="0" smtClean="0"/>
              <a:t>při tažení je možné profil otáčet</a:t>
            </a:r>
          </a:p>
          <a:p>
            <a:pPr lvl="1"/>
            <a:r>
              <a:rPr lang="cs-CZ" dirty="0" smtClean="0"/>
              <a:t>měřítko profilu na konci tažení </a:t>
            </a:r>
            <a:br>
              <a:rPr lang="cs-CZ" dirty="0" smtClean="0"/>
            </a:br>
            <a:r>
              <a:rPr lang="cs-CZ" dirty="0" smtClean="0"/>
              <a:t>(zúží / rozšíří)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A7A6"/>
              </a:clrFrom>
              <a:clrTo>
                <a:srgbClr val="A6A7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924" y="4029920"/>
            <a:ext cx="5100601" cy="249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673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Šablonování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ŠABLONOVÁNÍ (_LOFT)</a:t>
            </a:r>
          </a:p>
          <a:p>
            <a:pPr lvl="1"/>
            <a:r>
              <a:rPr lang="cs-CZ" dirty="0" smtClean="0"/>
              <a:t>alespoň dva profily</a:t>
            </a:r>
          </a:p>
          <a:p>
            <a:pPr lvl="1"/>
            <a:r>
              <a:rPr lang="cs-CZ" dirty="0" smtClean="0"/>
              <a:t>profily a trasa</a:t>
            </a:r>
          </a:p>
          <a:p>
            <a:pPr lvl="1"/>
            <a:r>
              <a:rPr lang="cs-CZ" dirty="0" smtClean="0"/>
              <a:t>profily a vodící křivky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oladění vzhledu – normály povrchu (ve vlastnostech)</a:t>
            </a:r>
          </a:p>
          <a:p>
            <a:pPr lvl="1"/>
            <a:r>
              <a:rPr lang="cs-CZ" dirty="0" smtClean="0"/>
              <a:t>obrovské množství voleb a nastavení</a:t>
            </a:r>
          </a:p>
          <a:p>
            <a:pPr lvl="2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1401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875" y="4653136"/>
            <a:ext cx="3657830" cy="17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0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7" y="4653136"/>
            <a:ext cx="3578592" cy="17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949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Úpravy těles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vlastnosti</a:t>
            </a:r>
          </a:p>
          <a:p>
            <a:pPr lvl="1"/>
            <a:r>
              <a:rPr lang="cs-CZ" dirty="0" smtClean="0"/>
              <a:t>změny velikosti</a:t>
            </a:r>
          </a:p>
          <a:p>
            <a:pPr lvl="1"/>
            <a:r>
              <a:rPr lang="cs-CZ" dirty="0" smtClean="0"/>
              <a:t>změny parametrů příkazů </a:t>
            </a:r>
            <a:br>
              <a:rPr lang="cs-CZ" dirty="0" smtClean="0"/>
            </a:br>
            <a:r>
              <a:rPr lang="cs-CZ" dirty="0" smtClean="0"/>
              <a:t>(generovaná tělesa)</a:t>
            </a:r>
          </a:p>
          <a:p>
            <a:r>
              <a:rPr lang="cs-CZ" dirty="0" smtClean="0"/>
              <a:t>editační body</a:t>
            </a:r>
          </a:p>
          <a:p>
            <a:pPr lvl="1"/>
            <a:r>
              <a:rPr lang="cs-CZ" dirty="0" smtClean="0"/>
              <a:t>velikost</a:t>
            </a:r>
          </a:p>
          <a:p>
            <a:pPr lvl="1"/>
            <a:r>
              <a:rPr lang="cs-CZ" dirty="0" smtClean="0"/>
              <a:t>umístění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170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4205335" cy="44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490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Úpravy těles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OBJEDIT – editace změnou ploch a hran</a:t>
            </a:r>
          </a:p>
          <a:p>
            <a:pPr lvl="1"/>
            <a:r>
              <a:rPr lang="cs-CZ" dirty="0" smtClean="0"/>
              <a:t>příkaz lépe tlačítka voleb</a:t>
            </a:r>
            <a:br>
              <a:rPr lang="cs-CZ" dirty="0" smtClean="0"/>
            </a:br>
            <a:r>
              <a:rPr lang="cs-CZ" sz="1800" dirty="0" smtClean="0"/>
              <a:t>!! První výzva je chybná „vyber hrany“. Je třeba ukázat </a:t>
            </a:r>
            <a:r>
              <a:rPr lang="cs-CZ" sz="1800" b="1" dirty="0" smtClean="0"/>
              <a:t>do</a:t>
            </a:r>
            <a:r>
              <a:rPr lang="cs-CZ" sz="1800" dirty="0" smtClean="0"/>
              <a:t> plochy.</a:t>
            </a:r>
          </a:p>
          <a:p>
            <a:pPr lvl="1"/>
            <a:r>
              <a:rPr lang="cs-CZ" dirty="0" smtClean="0"/>
              <a:t>plochy – zešikmit, vytáhnout, posunout, odsadit, odstranit, otočit</a:t>
            </a:r>
          </a:p>
          <a:p>
            <a:r>
              <a:rPr lang="cs-CZ" dirty="0" smtClean="0"/>
              <a:t>zaoblení, zkosení (2D příkazy nebo z karty Objem)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3507610"/>
            <a:ext cx="5393965" cy="278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080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Modelování z těles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množinové operace</a:t>
            </a:r>
          </a:p>
          <a:p>
            <a:pPr lvl="1"/>
            <a:r>
              <a:rPr lang="cs-CZ" dirty="0" smtClean="0"/>
              <a:t>sjednocení, průnik, rozdíl</a:t>
            </a:r>
          </a:p>
          <a:p>
            <a:pPr lvl="1"/>
            <a:r>
              <a:rPr lang="cs-CZ" dirty="0" smtClean="0"/>
              <a:t>záznam historie</a:t>
            </a:r>
          </a:p>
          <a:p>
            <a:r>
              <a:rPr lang="cs-CZ" dirty="0" smtClean="0"/>
              <a:t>odříznutí</a:t>
            </a:r>
          </a:p>
          <a:p>
            <a:pPr lvl="1"/>
            <a:r>
              <a:rPr lang="cs-CZ" dirty="0" smtClean="0"/>
              <a:t>rovinou (kolmo na </a:t>
            </a:r>
            <a:r>
              <a:rPr lang="cs-CZ" dirty="0" err="1" smtClean="0"/>
              <a:t>xy</a:t>
            </a:r>
            <a:r>
              <a:rPr lang="cs-CZ" dirty="0" smtClean="0"/>
              <a:t>, 3 body…) nebo povrchem</a:t>
            </a:r>
          </a:p>
          <a:p>
            <a:pPr lvl="1"/>
            <a:r>
              <a:rPr lang="cs-CZ" dirty="0" smtClean="0"/>
              <a:t>obě části nebo jen jedna</a:t>
            </a:r>
          </a:p>
          <a:p>
            <a:r>
              <a:rPr lang="cs-CZ" dirty="0" smtClean="0"/>
              <a:t>skořepina</a:t>
            </a:r>
          </a:p>
          <a:p>
            <a:pPr lvl="1"/>
            <a:r>
              <a:rPr lang="cs-CZ" dirty="0" smtClean="0"/>
              <a:t>vyberu těleso</a:t>
            </a:r>
          </a:p>
          <a:p>
            <a:pPr lvl="1"/>
            <a:r>
              <a:rPr lang="cs-CZ" dirty="0" smtClean="0"/>
              <a:t>vyjmout plochy!!</a:t>
            </a:r>
          </a:p>
          <a:p>
            <a:pPr lvl="1"/>
            <a:r>
              <a:rPr lang="cs-CZ" dirty="0" smtClean="0"/>
              <a:t>tloušťka skořepiny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833" y="3820870"/>
            <a:ext cx="5608663" cy="256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080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procedurální × NURBS</a:t>
            </a:r>
            <a:endParaRPr lang="cs-CZ" dirty="0"/>
          </a:p>
          <a:p>
            <a:pPr lvl="1"/>
            <a:r>
              <a:rPr lang="cs-CZ" dirty="0"/>
              <a:t>as</a:t>
            </a:r>
            <a:r>
              <a:rPr lang="cs-CZ" dirty="0" smtClean="0"/>
              <a:t>ociativita ke křivkám</a:t>
            </a:r>
          </a:p>
          <a:p>
            <a:r>
              <a:rPr lang="cs-CZ" dirty="0" smtClean="0"/>
              <a:t>druhy povrchů</a:t>
            </a:r>
          </a:p>
          <a:p>
            <a:pPr lvl="1"/>
            <a:r>
              <a:rPr lang="cs-CZ" dirty="0" smtClean="0"/>
              <a:t>rovinný povrch</a:t>
            </a:r>
          </a:p>
          <a:p>
            <a:pPr lvl="1"/>
            <a:r>
              <a:rPr lang="cs-CZ" dirty="0" smtClean="0"/>
              <a:t>síťový povrch (několik křivek)</a:t>
            </a:r>
          </a:p>
          <a:p>
            <a:pPr lvl="1"/>
            <a:r>
              <a:rPr lang="cs-CZ" dirty="0" smtClean="0"/>
              <a:t>generované povrchy – z otevřené křivky</a:t>
            </a:r>
          </a:p>
          <a:p>
            <a:pPr lvl="2"/>
            <a:r>
              <a:rPr lang="cs-CZ" dirty="0" smtClean="0"/>
              <a:t>vytažení, šablonování, rotace, tažení</a:t>
            </a:r>
          </a:p>
          <a:p>
            <a:pPr lvl="1"/>
            <a:r>
              <a:rPr lang="cs-CZ" dirty="0" smtClean="0"/>
              <a:t>záplata</a:t>
            </a:r>
          </a:p>
          <a:p>
            <a:pPr lvl="1"/>
            <a:r>
              <a:rPr lang="cs-CZ" dirty="0" smtClean="0"/>
              <a:t>přechodový</a:t>
            </a:r>
          </a:p>
          <a:p>
            <a:r>
              <a:rPr lang="cs-CZ" dirty="0" smtClean="0"/>
              <a:t>úpravy</a:t>
            </a:r>
          </a:p>
          <a:p>
            <a:pPr lvl="1"/>
            <a:r>
              <a:rPr lang="cs-CZ" dirty="0" smtClean="0"/>
              <a:t>podle typu </a:t>
            </a:r>
          </a:p>
          <a:p>
            <a:pPr lvl="2"/>
            <a:r>
              <a:rPr lang="cs-CZ" sz="1800" dirty="0" smtClean="0"/>
              <a:t>procedurální podobně jako tělesa</a:t>
            </a:r>
          </a:p>
          <a:p>
            <a:pPr lvl="2"/>
            <a:r>
              <a:rPr lang="cs-CZ" sz="1800" dirty="0" smtClean="0"/>
              <a:t>NURBS mají řídící body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38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Sítě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Plochy složené z jednotlivých plošek</a:t>
            </a:r>
          </a:p>
          <a:p>
            <a:pPr lvl="1"/>
            <a:r>
              <a:rPr lang="cs-CZ" dirty="0" smtClean="0"/>
              <a:t>základní tělesa jako sítě, generované plochy</a:t>
            </a:r>
          </a:p>
          <a:p>
            <a:pPr lvl="1"/>
            <a:r>
              <a:rPr lang="cs-CZ" dirty="0" smtClean="0"/>
              <a:t>většinou výstupy z jiných programů</a:t>
            </a:r>
          </a:p>
          <a:p>
            <a:pPr lvl="1"/>
            <a:r>
              <a:rPr lang="cs-CZ" dirty="0" smtClean="0"/>
              <a:t>lze upravit jemnost sítě</a:t>
            </a:r>
          </a:p>
          <a:p>
            <a:pPr lvl="1"/>
            <a:r>
              <a:rPr lang="cs-CZ" dirty="0" smtClean="0"/>
              <a:t>upravit třeba přehyby</a:t>
            </a:r>
          </a:p>
          <a:p>
            <a:pPr lvl="1"/>
            <a:r>
              <a:rPr lang="cs-CZ" dirty="0" smtClean="0"/>
              <a:t>převést sítě na těleso či povrch.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28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14AE8-A212-4308-AD8D-9FADAC0242F0}" type="slidenum">
              <a:rPr lang="en-US"/>
              <a:pPr/>
              <a:t>2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cs-CZ" dirty="0" smtClean="0"/>
              <a:t>Způsoby modelování</a:t>
            </a:r>
            <a:endParaRPr lang="cs-CZ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/>
              <a:t>„drátěný“ (čárový) model</a:t>
            </a:r>
          </a:p>
          <a:p>
            <a:pPr lvl="1"/>
            <a:r>
              <a:rPr lang="cs-CZ" dirty="0"/>
              <a:t>pomocné čárové konstrukce</a:t>
            </a:r>
          </a:p>
          <a:p>
            <a:r>
              <a:rPr lang="cs-CZ" dirty="0"/>
              <a:t>„papírový“ (plošný) model</a:t>
            </a:r>
          </a:p>
          <a:p>
            <a:pPr lvl="1"/>
            <a:r>
              <a:rPr lang="cs-CZ" dirty="0"/>
              <a:t>oblasti</a:t>
            </a:r>
          </a:p>
          <a:p>
            <a:pPr lvl="1"/>
            <a:r>
              <a:rPr lang="cs-CZ" dirty="0"/>
              <a:t>3Dplochy – sítě</a:t>
            </a:r>
          </a:p>
          <a:p>
            <a:pPr lvl="1"/>
            <a:r>
              <a:rPr lang="cs-CZ" dirty="0"/>
              <a:t>povrchy</a:t>
            </a:r>
          </a:p>
          <a:p>
            <a:r>
              <a:rPr lang="cs-CZ" dirty="0"/>
              <a:t>„dřevěný“ (objemový) model</a:t>
            </a:r>
          </a:p>
          <a:p>
            <a:pPr lvl="1"/>
            <a:r>
              <a:rPr lang="cs-CZ" dirty="0"/>
              <a:t>plnohodnotné hmotné objekty – základní tělesa, generování z křivek</a:t>
            </a:r>
          </a:p>
          <a:p>
            <a:pPr lvl="1"/>
            <a:r>
              <a:rPr lang="cs-CZ" dirty="0"/>
              <a:t>lze je dále editovat (ořezávat, měnit stěny...) </a:t>
            </a:r>
          </a:p>
          <a:p>
            <a:pPr lvl="1"/>
            <a:r>
              <a:rPr lang="cs-CZ" dirty="0"/>
              <a:t>množinové operace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Čárové objekty v 3D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rovinné křivky – v aktuální souřadné rovině</a:t>
            </a:r>
          </a:p>
          <a:p>
            <a:pPr lvl="1"/>
            <a:r>
              <a:rPr lang="cs-CZ" dirty="0" smtClean="0"/>
              <a:t>kružnice, elipsa, obdélník…</a:t>
            </a:r>
          </a:p>
          <a:p>
            <a:pPr lvl="1"/>
            <a:r>
              <a:rPr lang="cs-CZ" dirty="0" smtClean="0"/>
              <a:t>křivka</a:t>
            </a:r>
          </a:p>
          <a:p>
            <a:r>
              <a:rPr lang="cs-CZ" dirty="0" smtClean="0"/>
              <a:t>prostorové křivky – lze vést „prostorem“</a:t>
            </a:r>
          </a:p>
          <a:p>
            <a:pPr lvl="1"/>
            <a:r>
              <a:rPr lang="cs-CZ" dirty="0" smtClean="0"/>
              <a:t>úsečka</a:t>
            </a:r>
          </a:p>
          <a:p>
            <a:pPr lvl="1"/>
            <a:r>
              <a:rPr lang="cs-CZ" dirty="0" err="1" smtClean="0"/>
              <a:t>spline</a:t>
            </a:r>
            <a:endParaRPr lang="cs-CZ" dirty="0" smtClean="0"/>
          </a:p>
          <a:p>
            <a:pPr lvl="1"/>
            <a:r>
              <a:rPr lang="cs-CZ" dirty="0" smtClean="0"/>
              <a:t>3D křivka</a:t>
            </a:r>
          </a:p>
          <a:p>
            <a:pPr lvl="1"/>
            <a:r>
              <a:rPr lang="cs-CZ" dirty="0" smtClean="0"/>
              <a:t>šroubovice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2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Tělesa (objemy)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geometrická tělesa</a:t>
            </a:r>
          </a:p>
          <a:p>
            <a:pPr lvl="1"/>
            <a:r>
              <a:rPr lang="cs-CZ" dirty="0" smtClean="0"/>
              <a:t>kvádr, válec, kužel, koule, jehlan, klín, anuloid</a:t>
            </a:r>
          </a:p>
          <a:p>
            <a:r>
              <a:rPr lang="cs-CZ" dirty="0" smtClean="0"/>
              <a:t>tělesa generovaná</a:t>
            </a:r>
          </a:p>
          <a:p>
            <a:pPr lvl="1"/>
            <a:r>
              <a:rPr lang="cs-CZ" dirty="0" smtClean="0"/>
              <a:t>vytažení</a:t>
            </a:r>
          </a:p>
          <a:p>
            <a:pPr lvl="1"/>
            <a:r>
              <a:rPr lang="cs-CZ" dirty="0" smtClean="0"/>
              <a:t>šablonování </a:t>
            </a:r>
          </a:p>
          <a:p>
            <a:pPr lvl="1"/>
            <a:r>
              <a:rPr lang="cs-CZ" dirty="0" smtClean="0"/>
              <a:t>rotace</a:t>
            </a:r>
          </a:p>
          <a:p>
            <a:pPr lvl="1"/>
            <a:r>
              <a:rPr lang="cs-CZ" dirty="0" smtClean="0"/>
              <a:t>tažení po trase</a:t>
            </a:r>
          </a:p>
          <a:p>
            <a:r>
              <a:rPr lang="cs-CZ" dirty="0" smtClean="0"/>
              <a:t>zesílení povrchu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6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53318"/>
            <a:ext cx="8496300" cy="833663"/>
          </a:xfrm>
        </p:spPr>
        <p:txBody>
          <a:bodyPr/>
          <a:lstStyle/>
          <a:p>
            <a:r>
              <a:rPr lang="cs-CZ" dirty="0" smtClean="0"/>
              <a:t>Tělesa – hranatá</a:t>
            </a:r>
            <a:endParaRPr lang="cs-CZ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A7A6"/>
              </a:clrFrom>
              <a:clrTo>
                <a:srgbClr val="A6A7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760"/>
            <a:ext cx="47101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Hranol – kvádr nebo krychle</a:t>
            </a:r>
          </a:p>
          <a:p>
            <a:pPr lvl="1"/>
            <a:r>
              <a:rPr lang="cs-CZ" dirty="0" smtClean="0"/>
              <a:t>roh a rozměry</a:t>
            </a:r>
          </a:p>
          <a:p>
            <a:pPr lvl="1"/>
            <a:r>
              <a:rPr lang="cs-CZ" dirty="0" smtClean="0"/>
              <a:t>střed a rozměry</a:t>
            </a:r>
          </a:p>
          <a:p>
            <a:pPr lvl="1"/>
            <a:r>
              <a:rPr lang="cs-CZ" dirty="0" smtClean="0"/>
              <a:t>podstava (obdélník) a výška</a:t>
            </a:r>
          </a:p>
          <a:p>
            <a:pPr lvl="1"/>
            <a:r>
              <a:rPr lang="cs-CZ" dirty="0" smtClean="0"/>
              <a:t>rohy hlavní diagonály</a:t>
            </a:r>
          </a:p>
          <a:p>
            <a:r>
              <a:rPr lang="cs-CZ" dirty="0" smtClean="0"/>
              <a:t>Jehlan – pravidelný n-</a:t>
            </a:r>
            <a:r>
              <a:rPr lang="cs-CZ" dirty="0" err="1" smtClean="0"/>
              <a:t>boký</a:t>
            </a:r>
            <a:r>
              <a:rPr lang="cs-CZ" dirty="0" smtClean="0"/>
              <a:t> hranol nebo jehlan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určíme podstavu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 komolé poloměr horní podstavy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zadáme výšku nebo konec osy</a:t>
            </a:r>
          </a:p>
          <a:p>
            <a:r>
              <a:rPr lang="cs-CZ" dirty="0" smtClean="0"/>
              <a:t>Klín</a:t>
            </a:r>
            <a:endParaRPr lang="cs-CZ" dirty="0"/>
          </a:p>
          <a:p>
            <a:pPr lvl="1"/>
            <a:r>
              <a:rPr lang="cs-CZ" dirty="0" smtClean="0"/>
              <a:t>základna</a:t>
            </a:r>
            <a:endParaRPr lang="cs-CZ" dirty="0"/>
          </a:p>
          <a:p>
            <a:pPr lvl="1"/>
            <a:r>
              <a:rPr lang="cs-CZ" dirty="0" smtClean="0"/>
              <a:t>výška</a:t>
            </a:r>
            <a:endParaRPr lang="cs-CZ" dirty="0"/>
          </a:p>
          <a:p>
            <a:pPr marL="51435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64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Tělesa – kulatá</a:t>
            </a:r>
            <a:endParaRPr lang="cs-CZ" dirty="0"/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A7A6"/>
              </a:clrFrom>
              <a:clrTo>
                <a:srgbClr val="A6A7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767" y="3609020"/>
            <a:ext cx="3741737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Válec – kruhový × eliptický</a:t>
            </a:r>
          </a:p>
          <a:p>
            <a:pPr lvl="1"/>
            <a:r>
              <a:rPr lang="cs-CZ" dirty="0" smtClean="0"/>
              <a:t>podstava</a:t>
            </a:r>
          </a:p>
          <a:p>
            <a:pPr lvl="1"/>
            <a:r>
              <a:rPr lang="cs-CZ" dirty="0" smtClean="0"/>
              <a:t>výška (kolmo k </a:t>
            </a:r>
            <a:r>
              <a:rPr lang="cs-CZ" dirty="0" err="1" smtClean="0"/>
              <a:t>xy</a:t>
            </a:r>
            <a:r>
              <a:rPr lang="cs-CZ" dirty="0" smtClean="0"/>
              <a:t>) nebo osa (podstava kolmo na osu)</a:t>
            </a:r>
          </a:p>
          <a:p>
            <a:r>
              <a:rPr lang="cs-CZ" dirty="0" smtClean="0"/>
              <a:t>Kužel – kruhový × eliptický</a:t>
            </a:r>
          </a:p>
          <a:p>
            <a:pPr lvl="1"/>
            <a:r>
              <a:rPr lang="cs-CZ" dirty="0" smtClean="0"/>
              <a:t>podstava (kružnice × elipsa)</a:t>
            </a:r>
          </a:p>
          <a:p>
            <a:pPr lvl="1"/>
            <a:r>
              <a:rPr lang="cs-CZ" dirty="0" smtClean="0"/>
              <a:t>komolý </a:t>
            </a:r>
            <a:br>
              <a:rPr lang="cs-CZ" dirty="0" smtClean="0"/>
            </a:br>
            <a:r>
              <a:rPr lang="cs-CZ" dirty="0" smtClean="0"/>
              <a:t>(poloměr horní podstavy × velikost hl. poloosy)</a:t>
            </a:r>
          </a:p>
          <a:p>
            <a:pPr lvl="1"/>
            <a:r>
              <a:rPr lang="cs-CZ" dirty="0" smtClean="0"/>
              <a:t>výška nebo osa</a:t>
            </a:r>
          </a:p>
          <a:p>
            <a:r>
              <a:rPr lang="cs-CZ" dirty="0" smtClean="0"/>
              <a:t>Koule</a:t>
            </a:r>
          </a:p>
          <a:p>
            <a:pPr lvl="1"/>
            <a:r>
              <a:rPr lang="cs-CZ" dirty="0" smtClean="0"/>
              <a:t>určujeme jednu definiční kružnici</a:t>
            </a:r>
          </a:p>
          <a:p>
            <a:r>
              <a:rPr lang="cs-CZ" dirty="0" smtClean="0"/>
              <a:t>Anuloid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4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Vodorovný svitek 6"/>
          <p:cNvSpPr/>
          <p:nvPr/>
        </p:nvSpPr>
        <p:spPr>
          <a:xfrm>
            <a:off x="107504" y="980728"/>
            <a:ext cx="8856984" cy="44644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Nové objekty definované na základě jiných objektů </a:t>
            </a:r>
          </a:p>
          <a:p>
            <a:endParaRPr lang="cs-CZ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DELOBJ – mazání / nemazání definičních objektů</a:t>
            </a:r>
          </a:p>
          <a:p>
            <a:endParaRPr lang="cs-CZ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tabLst>
                <a:tab pos="534988" algn="r"/>
                <a:tab pos="898525" algn="l"/>
              </a:tabLst>
            </a:pPr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	1  	maže se všechno (základní nastavení)</a:t>
            </a:r>
          </a:p>
          <a:p>
            <a:pPr>
              <a:tabLst>
                <a:tab pos="534988" algn="r"/>
                <a:tab pos="898525" algn="l"/>
              </a:tabLst>
            </a:pPr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	0  	nemaže se nic</a:t>
            </a:r>
          </a:p>
          <a:p>
            <a:pPr>
              <a:tabLst>
                <a:tab pos="534988" algn="r"/>
                <a:tab pos="898525" algn="l"/>
              </a:tabLst>
            </a:pPr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–2  	</a:t>
            </a:r>
            <a:r>
              <a:rPr lang="cs-CZ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AutoCAD</a:t>
            </a:r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se bude ptát</a:t>
            </a:r>
          </a:p>
          <a:p>
            <a:pPr>
              <a:tabLst>
                <a:tab pos="534988" algn="r"/>
                <a:tab pos="898525" algn="l"/>
              </a:tabLst>
            </a:pP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8806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Vytažení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VYTÁHNI (_EXTRUDE)</a:t>
            </a:r>
          </a:p>
          <a:p>
            <a:pPr lvl="1"/>
            <a:r>
              <a:rPr lang="cs-CZ" dirty="0" smtClean="0"/>
              <a:t>zadán profil (křivka, plochy, hrany povrchů a těles)</a:t>
            </a:r>
          </a:p>
          <a:p>
            <a:pPr lvl="1"/>
            <a:r>
              <a:rPr lang="cs-CZ" dirty="0" smtClean="0"/>
              <a:t>vytažení: kolmo, v zadaném směru, podél cesty</a:t>
            </a:r>
          </a:p>
          <a:p>
            <a:pPr lvl="1"/>
            <a:r>
              <a:rPr lang="cs-CZ" dirty="0" smtClean="0"/>
              <a:t>lze zúžit / rozšířit</a:t>
            </a:r>
          </a:p>
          <a:p>
            <a:pPr lvl="1"/>
            <a:r>
              <a:rPr lang="cs-CZ" dirty="0" smtClean="0"/>
              <a:t>režim Těleso / Plocha</a:t>
            </a:r>
          </a:p>
          <a:p>
            <a:pPr marL="800100" lvl="2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62484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977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OROTUJ (_REVOLVE)</a:t>
            </a:r>
          </a:p>
          <a:p>
            <a:pPr lvl="1"/>
            <a:r>
              <a:rPr lang="cs-CZ" dirty="0" smtClean="0"/>
              <a:t>předem nakreslený profil(y), z každého bude jeden objekt</a:t>
            </a:r>
          </a:p>
          <a:p>
            <a:pPr lvl="1"/>
            <a:r>
              <a:rPr lang="cs-CZ" dirty="0" smtClean="0"/>
              <a:t>Režim Těleso / </a:t>
            </a:r>
            <a:r>
              <a:rPr lang="cs-CZ" dirty="0" smtClean="0">
                <a:solidFill>
                  <a:srgbClr val="0070C0"/>
                </a:solidFill>
              </a:rPr>
              <a:t>Povrch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profil(y) – křivka (</a:t>
            </a:r>
            <a:r>
              <a:rPr lang="cs-CZ" dirty="0" smtClean="0">
                <a:solidFill>
                  <a:srgbClr val="0070C0"/>
                </a:solidFill>
              </a:rPr>
              <a:t>otevřená</a:t>
            </a:r>
            <a:r>
              <a:rPr lang="cs-CZ" dirty="0" smtClean="0"/>
              <a:t> × uzavřená, rovinná × </a:t>
            </a:r>
            <a:r>
              <a:rPr lang="cs-CZ" dirty="0" smtClean="0">
                <a:solidFill>
                  <a:srgbClr val="0070C0"/>
                </a:solidFill>
              </a:rPr>
              <a:t>nerovinná</a:t>
            </a:r>
            <a:r>
              <a:rPr lang="cs-CZ" dirty="0" smtClean="0"/>
              <a:t>), rovinná plocha, hrana plochy či tělesa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osa – 2 body, osy </a:t>
            </a:r>
            <a:r>
              <a:rPr lang="cs-CZ" dirty="0" err="1" smtClean="0"/>
              <a:t>souř</a:t>
            </a:r>
            <a:r>
              <a:rPr lang="cs-CZ" dirty="0" smtClean="0"/>
              <a:t>. systému, objekt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úhel rotace (počáteční, koncový)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Systémy CAD, Helena Novotná, jaro 2014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1094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A7A6"/>
              </a:clrFrom>
              <a:clrTo>
                <a:srgbClr val="A6A7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37012"/>
            <a:ext cx="5619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286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dpis přednášky">
  <a:themeElements>
    <a:clrScheme name="nadpis přednášky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nadpis přednášky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dpis přednášk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dpis přednášk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dpis přednášk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dpis přednášk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dpis přednášk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dpis přednášk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dpis přednášk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dpis přednášk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dpis přednášk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dpis přednášk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dpis přednášk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dpis přednášk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8617</TotalTime>
  <Words>675</Words>
  <Application>Microsoft Office PowerPoint</Application>
  <PresentationFormat>Předvádění na obrazovce (4:3)</PresentationFormat>
  <Paragraphs>169</Paragraphs>
  <Slides>16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  <vt:variant>
        <vt:lpstr>Vlastní prezentace</vt:lpstr>
      </vt:variant>
      <vt:variant>
        <vt:i4>6</vt:i4>
      </vt:variant>
    </vt:vector>
  </HeadingPairs>
  <TitlesOfParts>
    <vt:vector size="23" baseType="lpstr">
      <vt:lpstr>nadpis přednášky</vt:lpstr>
      <vt:lpstr>Modelování v AUTOCADU</vt:lpstr>
      <vt:lpstr>Způsoby modelování</vt:lpstr>
      <vt:lpstr>Čárové objekty v 3D</vt:lpstr>
      <vt:lpstr>Tělesa (objemy)</vt:lpstr>
      <vt:lpstr>Tělesa – hranatá</vt:lpstr>
      <vt:lpstr>Tělesa – kulatá</vt:lpstr>
      <vt:lpstr>Prezentace aplikace PowerPoint</vt:lpstr>
      <vt:lpstr>Vytažení</vt:lpstr>
      <vt:lpstr>Rotace</vt:lpstr>
      <vt:lpstr>Tažení po trase</vt:lpstr>
      <vt:lpstr>Šablonování</vt:lpstr>
      <vt:lpstr>Úpravy těles</vt:lpstr>
      <vt:lpstr>Úpravy těles II.</vt:lpstr>
      <vt:lpstr>Modelování z těles</vt:lpstr>
      <vt:lpstr>Povrchy</vt:lpstr>
      <vt:lpstr>Sítě </vt:lpstr>
      <vt:lpstr>1. přednáška</vt:lpstr>
      <vt:lpstr>2. př.  prostředí možn šabl</vt:lpstr>
      <vt:lpstr>Šablona</vt:lpstr>
      <vt:lpstr>Bloky, exte. reference</vt:lpstr>
      <vt:lpstr>3D obecně</vt:lpstr>
      <vt:lpstr>3D modelování</vt:lpstr>
    </vt:vector>
  </TitlesOfParts>
  <Company>VUT 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Systémy CAD</dc:title>
  <dc:creator>novotna.h</dc:creator>
  <cp:lastModifiedBy>Helena Novotná</cp:lastModifiedBy>
  <cp:revision>326</cp:revision>
  <cp:lastPrinted>2012-02-22T08:37:55Z</cp:lastPrinted>
  <dcterms:created xsi:type="dcterms:W3CDTF">2010-01-11T12:03:47Z</dcterms:created>
  <dcterms:modified xsi:type="dcterms:W3CDTF">2014-03-13T09:48:36Z</dcterms:modified>
</cp:coreProperties>
</file>