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95" r:id="rId2"/>
    <p:sldId id="322" r:id="rId3"/>
    <p:sldId id="298" r:id="rId4"/>
    <p:sldId id="299" r:id="rId5"/>
    <p:sldId id="325" r:id="rId6"/>
    <p:sldId id="334" r:id="rId7"/>
    <p:sldId id="326" r:id="rId8"/>
    <p:sldId id="327" r:id="rId9"/>
    <p:sldId id="328" r:id="rId10"/>
    <p:sldId id="281" r:id="rId11"/>
    <p:sldId id="330" r:id="rId12"/>
    <p:sldId id="331" r:id="rId13"/>
    <p:sldId id="317" r:id="rId14"/>
    <p:sldId id="333" r:id="rId15"/>
    <p:sldId id="320" r:id="rId16"/>
    <p:sldId id="319" r:id="rId17"/>
    <p:sldId id="287" r:id="rId18"/>
    <p:sldId id="288" r:id="rId19"/>
    <p:sldId id="289" r:id="rId20"/>
    <p:sldId id="290" r:id="rId21"/>
  </p:sldIdLst>
  <p:sldSz cx="9144000" cy="6858000" type="screen4x3"/>
  <p:notesSz cx="9982200" cy="6797675"/>
  <p:custShowLst>
    <p:custShow name="první přednáška" id="0">
      <p:sldLst/>
    </p:custShow>
    <p:custShow name="druhá přednáška" id="1">
      <p:sldLst/>
    </p:custShow>
    <p:custShow name="třetí přednáška" id="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FF00"/>
    <a:srgbClr val="99FF33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558" y="-84"/>
      </p:cViewPr>
      <p:guideLst>
        <p:guide orient="horz" pos="2141"/>
        <p:guide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4675" y="0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477C486-12BC-4AFB-BFA9-256FBF019D2F}" type="datetime1">
              <a:rPr lang="cs-CZ"/>
              <a:pPr/>
              <a:t>10.12.2013</a:t>
            </a:fld>
            <a:endParaRPr lang="cs-CZ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cs-CZ"/>
              <a:t>Základy počítačové grafiky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4675" y="6456363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B19AD14-3337-47CB-8C23-2044EA46AE0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16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4675" y="0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3B36967-2476-44F3-BB9A-214945065824}" type="datetime1">
              <a:rPr lang="cs-CZ"/>
              <a:pPr/>
              <a:t>10.12.2013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2475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8538" y="3228975"/>
            <a:ext cx="7985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Základy počítačové grafiky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4675" y="6456363"/>
            <a:ext cx="4325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D60225C-BD85-4C56-A329-CC8EB41AAC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16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98DC33-E6E5-493E-B175-7654144F8AEF}" type="datetime1">
              <a:rPr lang="cs-CZ"/>
              <a:pPr/>
              <a:t>10.12.2013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Základy počítačové grafiky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1DAF9-CB24-428A-B295-DCEC710E167A}" type="slidenum">
              <a:rPr lang="en-US"/>
              <a:pPr/>
              <a:t>7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Fergusonova</a:t>
            </a:r>
            <a:r>
              <a:rPr lang="cs-CZ" dirty="0"/>
              <a:t> k. – koncové body + konce tečen v počátečních bodech</a:t>
            </a:r>
          </a:p>
          <a:p>
            <a:r>
              <a:rPr lang="cs-CZ" dirty="0" err="1"/>
              <a:t>Bézierova</a:t>
            </a:r>
            <a:r>
              <a:rPr lang="cs-CZ" dirty="0"/>
              <a:t> k. –  koncové body + tečny v krajních bodech, směrnice tečny=1/3 délky této úsečky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20938"/>
            <a:ext cx="7772400" cy="1736725"/>
          </a:xfrm>
        </p:spPr>
        <p:txBody>
          <a:bodyPr anchor="b" anchorCtr="1"/>
          <a:lstStyle>
            <a:lvl1pPr>
              <a:defRPr sz="5400" b="1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Klepnutím lze upravit styl předlohy nadpisů.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61C2A5-9731-49A4-A361-FA0E60BD4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7003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962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9626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567A93-1A8D-49EF-B320-A6ACC3D22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9315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4244975" cy="5040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196975"/>
            <a:ext cx="4244975" cy="504031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5768975" cy="3238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732588" y="6381750"/>
            <a:ext cx="2133600" cy="312738"/>
          </a:xfrm>
        </p:spPr>
        <p:txBody>
          <a:bodyPr/>
          <a:lstStyle>
            <a:lvl1pPr>
              <a:defRPr/>
            </a:lvl1pPr>
          </a:lstStyle>
          <a:p>
            <a:fld id="{49E0789E-CAF2-460D-A4DE-DB70A30E9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0169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50825" y="1196975"/>
            <a:ext cx="8642350" cy="504031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5768975" cy="3238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732588" y="6381750"/>
            <a:ext cx="2133600" cy="312738"/>
          </a:xfrm>
        </p:spPr>
        <p:txBody>
          <a:bodyPr/>
          <a:lstStyle>
            <a:lvl1pPr>
              <a:defRPr/>
            </a:lvl1pPr>
          </a:lstStyle>
          <a:p>
            <a:fld id="{EB5F0985-0CEB-4814-84E9-B538A85DD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1902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4244975" cy="5040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040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5768975" cy="3238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732588" y="6381750"/>
            <a:ext cx="2133600" cy="312738"/>
          </a:xfrm>
        </p:spPr>
        <p:txBody>
          <a:bodyPr/>
          <a:lstStyle>
            <a:lvl1pPr>
              <a:defRPr/>
            </a:lvl1pPr>
          </a:lstStyle>
          <a:p>
            <a:fld id="{315E7EAF-BA34-4ACA-BC1A-39743A832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58560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8642350" cy="2443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0825" y="3792538"/>
            <a:ext cx="8642350" cy="24447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5768975" cy="3238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732588" y="6381750"/>
            <a:ext cx="2133600" cy="312738"/>
          </a:xfrm>
        </p:spPr>
        <p:txBody>
          <a:bodyPr/>
          <a:lstStyle>
            <a:lvl1pPr>
              <a:defRPr/>
            </a:lvl1pPr>
          </a:lstStyle>
          <a:p>
            <a:fld id="{AB62AFF0-ABBB-4F0A-9B4E-497EBC949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475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056A96-5CA5-4038-876E-9215E5963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0715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F3F20F-719A-4768-A645-9667FF830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5247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00082-26BB-425B-B53C-A7C4305E7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C9744D-CD66-42DB-83E5-9111DF4A6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0383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80EAA-E5EF-45AE-8510-76B09DF25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3765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3F87A-0DFC-4A25-8FE2-8A68EF34F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17040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9CB48-8318-4B43-938A-B15BFAAF3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0476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AECD56-5E67-40F7-A5AF-D25609273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3510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nadpisů</a:t>
            </a:r>
            <a:r>
              <a:rPr lang="en-US" dirty="0" smtClean="0"/>
              <a:t>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styly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textu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Třetí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Čtvrtá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Pátá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57689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Základy počítačové grafiky, Helena Novotná, podzim 2013</a:t>
            </a:r>
            <a:endParaRPr lang="en-US" dirty="0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1C9876-BFA7-4A29-A0F9-244CA9EC180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266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632" grpId="0"/>
      <p:bldP spid="26633" grpId="0"/>
    </p:bld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Æ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ahoma" pitchFamily="34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/>
          <a:stretch/>
        </p:blipFill>
        <p:spPr>
          <a:xfrm>
            <a:off x="6228184" y="116632"/>
            <a:ext cx="2791221" cy="32361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16085" cy="2862064"/>
          </a:xfrm>
          <a:prstGeom prst="rect">
            <a:avLst/>
          </a:prstGeom>
        </p:spPr>
      </p:pic>
      <p:sp>
        <p:nvSpPr>
          <p:cNvPr id="15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844403"/>
            <a:ext cx="7772400" cy="1736725"/>
          </a:xfrm>
        </p:spPr>
        <p:txBody>
          <a:bodyPr/>
          <a:lstStyle/>
          <a:p>
            <a:r>
              <a:rPr lang="cs-CZ" dirty="0"/>
              <a:t>Modelování v prostoru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8134350" cy="301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 dirty="0"/>
          </a:p>
        </p:txBody>
      </p:sp>
      <p:sp>
        <p:nvSpPr>
          <p:cNvPr id="23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D5BCD-41CD-4D31-9BAB-44F4303EB22D}" type="slidenum">
              <a:rPr lang="en-US"/>
              <a:pPr/>
              <a:t>10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82600"/>
            <a:ext cx="8642350" cy="466725"/>
          </a:xfrm>
          <a:ln/>
        </p:spPr>
        <p:txBody>
          <a:bodyPr/>
          <a:lstStyle/>
          <a:p>
            <a:r>
              <a:rPr lang="cs-CZ"/>
              <a:t>Grafické editory</a:t>
            </a:r>
          </a:p>
        </p:txBody>
      </p:sp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990600" y="990600"/>
            <a:ext cx="2362200" cy="2768600"/>
            <a:chOff x="624" y="624"/>
            <a:chExt cx="1488" cy="1744"/>
          </a:xfrm>
        </p:grpSpPr>
        <p:sp>
          <p:nvSpPr>
            <p:cNvPr id="137220" name="Text Box 4"/>
            <p:cNvSpPr txBox="1">
              <a:spLocks noChangeArrowheads="1"/>
            </p:cNvSpPr>
            <p:nvPr/>
          </p:nvSpPr>
          <p:spPr bwMode="auto">
            <a:xfrm>
              <a:off x="624" y="912"/>
              <a:ext cx="1056" cy="381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3200">
                  <a:solidFill>
                    <a:schemeClr val="tx1"/>
                  </a:solidFill>
                  <a:latin typeface="Times New Roman" pitchFamily="18" charset="0"/>
                </a:rPr>
                <a:t>Rastrové</a:t>
              </a:r>
              <a:endParaRPr lang="cs-CZ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>
              <a:off x="624" y="1344"/>
              <a:ext cx="1392" cy="1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smtClean="0">
                  <a:solidFill>
                    <a:schemeClr val="tx1"/>
                  </a:solidFill>
                  <a:latin typeface="Times New Roman" pitchFamily="18" charset="0"/>
                </a:rPr>
                <a:t>Adobe </a:t>
              </a:r>
              <a:r>
                <a:rPr lang="cs-CZ" sz="2000" dirty="0" err="1" smtClean="0">
                  <a:solidFill>
                    <a:schemeClr val="tx1"/>
                  </a:solidFill>
                  <a:latin typeface="Times New Roman" pitchFamily="18" charset="0"/>
                </a:rPr>
                <a:t>Photoshop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smtClean="0">
                  <a:solidFill>
                    <a:schemeClr val="tx1"/>
                  </a:solidFill>
                  <a:latin typeface="Times New Roman" pitchFamily="18" charset="0"/>
                </a:rPr>
                <a:t>Corel </a:t>
              </a:r>
              <a:r>
                <a:rPr lang="cs-CZ" sz="2000" dirty="0" err="1" smtClean="0">
                  <a:solidFill>
                    <a:schemeClr val="tx1"/>
                  </a:solidFill>
                  <a:latin typeface="Times New Roman" pitchFamily="18" charset="0"/>
                </a:rPr>
                <a:t>PhotoPaint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Paint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PhotoStyler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gimp</a:t>
              </a: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37222" name="Line 6"/>
            <p:cNvSpPr>
              <a:spLocks noChangeShapeType="1"/>
            </p:cNvSpPr>
            <p:nvPr/>
          </p:nvSpPr>
          <p:spPr bwMode="auto">
            <a:xfrm flipH="1">
              <a:off x="1296" y="624"/>
              <a:ext cx="81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7223" name="Group 7"/>
          <p:cNvGrpSpPr>
            <a:grpSpLocks/>
          </p:cNvGrpSpPr>
          <p:nvPr/>
        </p:nvGrpSpPr>
        <p:grpSpPr bwMode="auto">
          <a:xfrm>
            <a:off x="3352800" y="990600"/>
            <a:ext cx="2971800" cy="1062038"/>
            <a:chOff x="2112" y="624"/>
            <a:chExt cx="1872" cy="668"/>
          </a:xfrm>
        </p:grpSpPr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2496" y="912"/>
              <a:ext cx="1488" cy="38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3200">
                  <a:solidFill>
                    <a:schemeClr val="tx1"/>
                  </a:solidFill>
                  <a:latin typeface="Times New Roman" pitchFamily="18" charset="0"/>
                </a:rPr>
                <a:t>Vektorové</a:t>
              </a:r>
              <a:endParaRPr lang="cs-CZ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>
              <a:off x="2112" y="62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7226" name="Group 10"/>
          <p:cNvGrpSpPr>
            <a:grpSpLocks/>
          </p:cNvGrpSpPr>
          <p:nvPr/>
        </p:nvGrpSpPr>
        <p:grpSpPr bwMode="auto">
          <a:xfrm>
            <a:off x="5257800" y="2057400"/>
            <a:ext cx="3657600" cy="3683000"/>
            <a:chOff x="3312" y="1296"/>
            <a:chExt cx="2304" cy="2320"/>
          </a:xfrm>
        </p:grpSpPr>
        <p:sp>
          <p:nvSpPr>
            <p:cNvPr id="137227" name="Text Box 11"/>
            <p:cNvSpPr txBox="1">
              <a:spLocks noChangeArrowheads="1"/>
            </p:cNvSpPr>
            <p:nvPr/>
          </p:nvSpPr>
          <p:spPr bwMode="auto">
            <a:xfrm>
              <a:off x="4128" y="2496"/>
              <a:ext cx="1488" cy="381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3200" dirty="0">
                  <a:solidFill>
                    <a:schemeClr val="tx1"/>
                  </a:solidFill>
                  <a:latin typeface="Times New Roman" pitchFamily="18" charset="0"/>
                </a:rPr>
                <a:t>3D systémy</a:t>
              </a:r>
              <a:endParaRPr lang="cs-CZ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28" name="Text Box 12"/>
            <p:cNvSpPr txBox="1">
              <a:spLocks noChangeArrowheads="1"/>
            </p:cNvSpPr>
            <p:nvPr/>
          </p:nvSpPr>
          <p:spPr bwMode="auto">
            <a:xfrm>
              <a:off x="4176" y="2976"/>
              <a:ext cx="1440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smtClean="0">
                  <a:solidFill>
                    <a:schemeClr val="tx1"/>
                  </a:solidFill>
                  <a:latin typeface="Times New Roman" pitchFamily="18" charset="0"/>
                </a:rPr>
                <a:t>Autodesk 3ds Max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Rhinoceros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Autodesk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Maya</a:t>
              </a:r>
              <a:endParaRPr lang="cs-CZ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29" name="Line 13"/>
            <p:cNvSpPr>
              <a:spLocks noChangeShapeType="1"/>
            </p:cNvSpPr>
            <p:nvPr/>
          </p:nvSpPr>
          <p:spPr bwMode="auto">
            <a:xfrm>
              <a:off x="3312" y="1296"/>
              <a:ext cx="153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7230" name="Group 14"/>
          <p:cNvGrpSpPr>
            <a:grpSpLocks/>
          </p:cNvGrpSpPr>
          <p:nvPr/>
        </p:nvGrpSpPr>
        <p:grpSpPr bwMode="auto">
          <a:xfrm>
            <a:off x="1371600" y="2057400"/>
            <a:ext cx="3886200" cy="3911600"/>
            <a:chOff x="864" y="1296"/>
            <a:chExt cx="2448" cy="2464"/>
          </a:xfrm>
        </p:grpSpPr>
        <p:sp>
          <p:nvSpPr>
            <p:cNvPr id="137231" name="Text Box 15"/>
            <p:cNvSpPr txBox="1">
              <a:spLocks noChangeArrowheads="1"/>
            </p:cNvSpPr>
            <p:nvPr/>
          </p:nvSpPr>
          <p:spPr bwMode="auto">
            <a:xfrm>
              <a:off x="864" y="2496"/>
              <a:ext cx="1488" cy="381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3200">
                  <a:solidFill>
                    <a:schemeClr val="tx1"/>
                  </a:solidFill>
                  <a:latin typeface="Times New Roman" pitchFamily="18" charset="0"/>
                </a:rPr>
                <a:t>2D systémy</a:t>
              </a:r>
              <a:endParaRPr lang="cs-CZ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32" name="Text Box 16"/>
            <p:cNvSpPr txBox="1">
              <a:spLocks noChangeArrowheads="1"/>
            </p:cNvSpPr>
            <p:nvPr/>
          </p:nvSpPr>
          <p:spPr bwMode="auto">
            <a:xfrm>
              <a:off x="864" y="2928"/>
              <a:ext cx="1392" cy="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chemeClr val="tx1"/>
                  </a:solidFill>
                  <a:latin typeface="Times New Roman" pitchFamily="18" charset="0"/>
                </a:rPr>
                <a:t> CorelDraw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chemeClr val="tx1"/>
                  </a:solidFill>
                  <a:latin typeface="Times New Roman" pitchFamily="18" charset="0"/>
                </a:rPr>
                <a:t> AdobeIlustrator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chemeClr val="tx1"/>
                  </a:solidFill>
                  <a:latin typeface="Times New Roman" pitchFamily="18" charset="0"/>
                </a:rPr>
                <a:t> AldusFreeHand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chemeClr val="tx1"/>
                  </a:solidFill>
                  <a:latin typeface="Times New Roman" pitchFamily="18" charset="0"/>
                </a:rPr>
                <a:t> inkscape </a:t>
              </a:r>
            </a:p>
          </p:txBody>
        </p:sp>
        <p:sp>
          <p:nvSpPr>
            <p:cNvPr id="137233" name="Line 17"/>
            <p:cNvSpPr>
              <a:spLocks noChangeShapeType="1"/>
            </p:cNvSpPr>
            <p:nvPr/>
          </p:nvSpPr>
          <p:spPr bwMode="auto">
            <a:xfrm flipH="1">
              <a:off x="2016" y="1296"/>
              <a:ext cx="129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7234" name="Group 18"/>
          <p:cNvGrpSpPr>
            <a:grpSpLocks/>
          </p:cNvGrpSpPr>
          <p:nvPr/>
        </p:nvGrpSpPr>
        <p:grpSpPr bwMode="auto">
          <a:xfrm>
            <a:off x="3851275" y="2057400"/>
            <a:ext cx="2625725" cy="4146550"/>
            <a:chOff x="2426" y="1296"/>
            <a:chExt cx="1654" cy="2612"/>
          </a:xfrm>
        </p:grpSpPr>
        <p:sp>
          <p:nvSpPr>
            <p:cNvPr id="137235" name="Text Box 19"/>
            <p:cNvSpPr txBox="1">
              <a:spLocks noChangeArrowheads="1"/>
            </p:cNvSpPr>
            <p:nvPr/>
          </p:nvSpPr>
          <p:spPr bwMode="auto">
            <a:xfrm>
              <a:off x="2760" y="2016"/>
              <a:ext cx="1056" cy="6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3200">
                  <a:solidFill>
                    <a:schemeClr val="tx1"/>
                  </a:solidFill>
                  <a:latin typeface="Times New Roman" pitchFamily="18" charset="0"/>
                </a:rPr>
                <a:t>CAD systémy</a:t>
              </a:r>
              <a:endParaRPr lang="cs-CZ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2426" y="2880"/>
              <a:ext cx="1654" cy="10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AutoCAD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 smtClean="0">
                  <a:solidFill>
                    <a:schemeClr val="tx1"/>
                  </a:solidFill>
                  <a:latin typeface="Times New Roman" pitchFamily="18" charset="0"/>
                </a:rPr>
                <a:t>Microstation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ArchiCAD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>
                  <a:solidFill>
                    <a:schemeClr val="tx1"/>
                  </a:solidFill>
                  <a:latin typeface="Times New Roman" pitchFamily="18" charset="0"/>
                </a:rPr>
                <a:t>Nemecek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buFontTx/>
                <a:buChar char="•"/>
              </a:pPr>
              <a:r>
                <a:rPr lang="cs-CZ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 smtClean="0">
                  <a:solidFill>
                    <a:schemeClr val="tx1"/>
                  </a:solidFill>
                  <a:latin typeface="Times New Roman" pitchFamily="18" charset="0"/>
                </a:rPr>
                <a:t>Revit</a:t>
              </a:r>
              <a:r>
                <a:rPr lang="cs-CZ" sz="2000" dirty="0" smtClean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cs-CZ" sz="2000" dirty="0" err="1" smtClean="0">
                  <a:solidFill>
                    <a:schemeClr val="tx1"/>
                  </a:solidFill>
                  <a:latin typeface="Times New Roman" pitchFamily="18" charset="0"/>
                </a:rPr>
                <a:t>Architecture</a:t>
              </a:r>
              <a:endParaRPr lang="cs-CZ" sz="20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237" name="Line 21"/>
            <p:cNvSpPr>
              <a:spLocks noChangeShapeType="1"/>
            </p:cNvSpPr>
            <p:nvPr/>
          </p:nvSpPr>
          <p:spPr bwMode="auto">
            <a:xfrm flipH="1">
              <a:off x="3312" y="129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CB2FF0-5278-4EDF-A9A6-FBC832C64917}" type="slidenum">
              <a:rPr lang="en-US"/>
              <a:pPr/>
              <a:t>11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Rastrové editory</a:t>
            </a: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200" b="1">
                <a:solidFill>
                  <a:schemeClr val="hlink"/>
                </a:solidFill>
              </a:rPr>
              <a:t>kreslení i úpravy = změna barvy bodů</a:t>
            </a:r>
          </a:p>
          <a:p>
            <a:r>
              <a:rPr lang="en-US"/>
              <a:t>základní geometrické tvary</a:t>
            </a:r>
          </a:p>
          <a:p>
            <a:r>
              <a:rPr lang="en-US"/>
              <a:t>typy čar (pero, štětec</a:t>
            </a:r>
            <a:r>
              <a:rPr lang="en-US">
                <a:cs typeface="Tahoma" pitchFamily="34" charset="0"/>
              </a:rPr>
              <a:t>…</a:t>
            </a:r>
            <a:r>
              <a:rPr lang="en-US"/>
              <a:t>)</a:t>
            </a:r>
          </a:p>
          <a:p>
            <a:r>
              <a:rPr lang="en-US"/>
              <a:t>rozsáhlé možnosti výplní </a:t>
            </a:r>
            <a:r>
              <a:rPr lang="cs-CZ"/>
              <a:t/>
            </a:r>
            <a:br>
              <a:rPr lang="cs-CZ"/>
            </a:br>
            <a:r>
              <a:rPr lang="en-US"/>
              <a:t>(přechody barev, vzorky</a:t>
            </a:r>
            <a:r>
              <a:rPr lang="en-US">
                <a:cs typeface="Tahoma" pitchFamily="34" charset="0"/>
              </a:rPr>
              <a:t>…</a:t>
            </a:r>
            <a:r>
              <a:rPr lang="en-US"/>
              <a:t>)</a:t>
            </a:r>
          </a:p>
          <a:p>
            <a:r>
              <a:rPr lang="en-US"/>
              <a:t>guma</a:t>
            </a:r>
          </a:p>
          <a:p>
            <a:endParaRPr lang="en-US"/>
          </a:p>
        </p:txBody>
      </p:sp>
      <p:pic>
        <p:nvPicPr>
          <p:cNvPr id="207876" name="Picture 4" descr="kost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2717800"/>
            <a:ext cx="411321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 descr="efek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4"/>
          <a:stretch>
            <a:fillRect/>
          </a:stretch>
        </p:blipFill>
        <p:spPr bwMode="auto">
          <a:xfrm>
            <a:off x="827088" y="4371975"/>
            <a:ext cx="3802062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0B16C-1034-45C2-904F-2864C3B3C879}" type="slidenum">
              <a:rPr lang="en-US"/>
              <a:pPr/>
              <a:t>12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03200"/>
            <a:ext cx="6697663" cy="777875"/>
          </a:xfrm>
        </p:spPr>
        <p:txBody>
          <a:bodyPr/>
          <a:lstStyle/>
          <a:p>
            <a:r>
              <a:rPr lang="cs-CZ"/>
              <a:t>Rastrové editory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416800" cy="5040313"/>
          </a:xfrm>
        </p:spPr>
        <p:txBody>
          <a:bodyPr/>
          <a:lstStyle/>
          <a:p>
            <a:r>
              <a:rPr lang="en-US" dirty="0" err="1"/>
              <a:t>úpravy</a:t>
            </a:r>
            <a:r>
              <a:rPr lang="en-US" dirty="0"/>
              <a:t> </a:t>
            </a:r>
            <a:r>
              <a:rPr lang="en-US" dirty="0" err="1"/>
              <a:t>rastru</a:t>
            </a:r>
            <a:r>
              <a:rPr lang="en-US" dirty="0"/>
              <a:t> (</a:t>
            </a:r>
            <a:r>
              <a:rPr lang="en-US" dirty="0" err="1"/>
              <a:t>barev</a:t>
            </a:r>
            <a:r>
              <a:rPr lang="en-US" dirty="0"/>
              <a:t>, </a:t>
            </a:r>
            <a:r>
              <a:rPr lang="en-US" dirty="0" err="1"/>
              <a:t>velikosti</a:t>
            </a:r>
            <a:r>
              <a:rPr lang="en-US" dirty="0"/>
              <a:t>)</a:t>
            </a:r>
          </a:p>
          <a:p>
            <a:r>
              <a:rPr lang="en-US" dirty="0" err="1"/>
              <a:t>výřezy</a:t>
            </a:r>
            <a:r>
              <a:rPr lang="en-US" dirty="0"/>
              <a:t> (</a:t>
            </a:r>
            <a:r>
              <a:rPr lang="en-US" dirty="0" err="1"/>
              <a:t>kopírování</a:t>
            </a:r>
            <a:r>
              <a:rPr lang="en-US" dirty="0"/>
              <a:t>, </a:t>
            </a:r>
            <a:r>
              <a:rPr lang="en-US" dirty="0" err="1"/>
              <a:t>otočení</a:t>
            </a:r>
            <a:r>
              <a:rPr lang="en-US" dirty="0"/>
              <a:t>, </a:t>
            </a:r>
            <a:r>
              <a:rPr lang="en-US" dirty="0" err="1"/>
              <a:t>posun</a:t>
            </a:r>
            <a:r>
              <a:rPr lang="en-US" dirty="0"/>
              <a:t>, </a:t>
            </a:r>
            <a:r>
              <a:rPr lang="en-US" dirty="0" err="1"/>
              <a:t>zrcadlení</a:t>
            </a:r>
            <a:r>
              <a:rPr lang="en-US" dirty="0"/>
              <a:t>)</a:t>
            </a:r>
          </a:p>
          <a:p>
            <a:r>
              <a:rPr lang="en-US" dirty="0" err="1"/>
              <a:t>retušovací</a:t>
            </a:r>
            <a:r>
              <a:rPr lang="en-US" dirty="0"/>
              <a:t> </a:t>
            </a:r>
            <a:r>
              <a:rPr lang="en-US" dirty="0" err="1"/>
              <a:t>nástroje</a:t>
            </a:r>
            <a:r>
              <a:rPr lang="en-US" dirty="0"/>
              <a:t> (</a:t>
            </a:r>
            <a:r>
              <a:rPr lang="en-US" dirty="0" err="1"/>
              <a:t>zaostření</a:t>
            </a:r>
            <a:r>
              <a:rPr lang="en-US" dirty="0"/>
              <a:t> ,</a:t>
            </a:r>
            <a:r>
              <a:rPr lang="en-US" dirty="0" err="1"/>
              <a:t>rozmazání</a:t>
            </a:r>
            <a:r>
              <a:rPr lang="cs-CZ" dirty="0"/>
              <a:t>…</a:t>
            </a:r>
            <a:r>
              <a:rPr lang="en-US" dirty="0"/>
              <a:t>) </a:t>
            </a:r>
          </a:p>
          <a:p>
            <a:r>
              <a:rPr lang="en-US" dirty="0" err="1"/>
              <a:t>rastrové</a:t>
            </a:r>
            <a:r>
              <a:rPr lang="en-US" dirty="0"/>
              <a:t> </a:t>
            </a:r>
            <a:r>
              <a:rPr lang="en-US" dirty="0" err="1"/>
              <a:t>efekty</a:t>
            </a:r>
            <a:endParaRPr lang="en-US" dirty="0"/>
          </a:p>
          <a:p>
            <a:r>
              <a:rPr lang="en-US" dirty="0"/>
              <a:t>export do </a:t>
            </a:r>
            <a:r>
              <a:rPr lang="en-US" dirty="0" err="1"/>
              <a:t>rastrových</a:t>
            </a:r>
            <a:r>
              <a:rPr lang="en-US" dirty="0"/>
              <a:t> </a:t>
            </a:r>
            <a:r>
              <a:rPr lang="en-US" dirty="0" err="1"/>
              <a:t>formátů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08900" name="Picture 4" descr="Kunkost efekt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-26988"/>
            <a:ext cx="211455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1" name="Picture 5" descr="Kunkost efek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16400"/>
            <a:ext cx="211455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2" name="Picture 6" descr="Kunkost efekt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173538"/>
            <a:ext cx="2228850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Kunkost efekty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256088"/>
            <a:ext cx="2114550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4" name="Picture 8" descr="Kunkost efekty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8338"/>
            <a:ext cx="2114550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5" name="Picture 9" descr="Kunkost efekty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211455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52090-4652-4E96-908A-5B723E651195}" type="slidenum">
              <a:rPr lang="en-US"/>
              <a:pPr/>
              <a:t>13</a:t>
            </a:fld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Zákres do fotografie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dokončení vizualizace 3D modelu</a:t>
            </a:r>
          </a:p>
          <a:p>
            <a:r>
              <a:rPr lang="cs-CZ"/>
              <a:t>3D model </a:t>
            </a:r>
            <a:r>
              <a:rPr lang="cs-CZ">
                <a:sym typeface="Symbol" pitchFamily="18" charset="2"/>
              </a:rPr>
              <a:t> render (rastr. soubor)  rastr. editor</a:t>
            </a:r>
          </a:p>
        </p:txBody>
      </p:sp>
      <p:pic>
        <p:nvPicPr>
          <p:cNvPr id="193542" name="Picture 6" descr="foto_p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18160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3" name="Picture 7" descr="foto_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60800"/>
            <a:ext cx="518160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7E721-0A30-4348-A692-7F9202374620}" type="slidenum">
              <a:rPr lang="en-US"/>
              <a:pPr/>
              <a:t>14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00900" cy="777875"/>
          </a:xfrm>
        </p:spPr>
        <p:txBody>
          <a:bodyPr/>
          <a:lstStyle/>
          <a:p>
            <a:r>
              <a:rPr lang="cs-CZ"/>
              <a:t>Vektorové editory</a:t>
            </a: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7058025" cy="5473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chemeClr val="hlink"/>
                </a:solidFill>
              </a:rPr>
              <a:t>Kreslení = tvorba objektů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chemeClr val="hlink"/>
                </a:solidFill>
              </a:rPr>
              <a:t>Editace = změna vlastností objektů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geometrické</a:t>
            </a:r>
            <a:r>
              <a:rPr lang="en-US" sz="2400" dirty="0"/>
              <a:t> </a:t>
            </a:r>
            <a:r>
              <a:rPr lang="en-US" sz="2400" dirty="0" err="1"/>
              <a:t>objekty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křivky</a:t>
            </a:r>
            <a:r>
              <a:rPr lang="en-US" sz="2400" dirty="0"/>
              <a:t>, </a:t>
            </a:r>
            <a:r>
              <a:rPr lang="en-US" sz="2400" dirty="0" err="1"/>
              <a:t>kreslení</a:t>
            </a:r>
            <a:r>
              <a:rPr lang="en-US" sz="2400" dirty="0"/>
              <a:t> od </a:t>
            </a:r>
            <a:r>
              <a:rPr lang="en-US" sz="2400" dirty="0" err="1"/>
              <a:t>ruky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úprava</a:t>
            </a:r>
            <a:r>
              <a:rPr lang="en-US" sz="2400" dirty="0"/>
              <a:t> </a:t>
            </a:r>
            <a:r>
              <a:rPr lang="en-US" sz="2400" dirty="0" err="1"/>
              <a:t>nakreslených</a:t>
            </a:r>
            <a:r>
              <a:rPr lang="en-US" sz="2400" dirty="0"/>
              <a:t> </a:t>
            </a:r>
            <a:r>
              <a:rPr lang="en-US" sz="2400" dirty="0" err="1"/>
              <a:t>objektů</a:t>
            </a:r>
            <a:r>
              <a:rPr lang="en-US" sz="2400" dirty="0"/>
              <a:t> (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kopie</a:t>
            </a:r>
            <a:r>
              <a:rPr lang="en-US" sz="2400" dirty="0"/>
              <a:t>, </a:t>
            </a:r>
            <a:r>
              <a:rPr lang="en-US" sz="2400" dirty="0" err="1"/>
              <a:t>změna</a:t>
            </a:r>
            <a:r>
              <a:rPr lang="en-US" sz="2400" dirty="0"/>
              <a:t> </a:t>
            </a:r>
            <a:r>
              <a:rPr lang="en-US" sz="2400" dirty="0" err="1"/>
              <a:t>velikosti</a:t>
            </a:r>
            <a:r>
              <a:rPr lang="en-US" sz="2400" dirty="0"/>
              <a:t>, </a:t>
            </a:r>
            <a:r>
              <a:rPr lang="en-US" sz="2400" dirty="0" err="1"/>
              <a:t>otáčení</a:t>
            </a:r>
            <a:r>
              <a:rPr lang="en-US" sz="2400" dirty="0"/>
              <a:t>, </a:t>
            </a:r>
            <a:r>
              <a:rPr lang="en-US" sz="2400" dirty="0" err="1"/>
              <a:t>změny</a:t>
            </a:r>
            <a:r>
              <a:rPr lang="en-US" sz="2400" dirty="0"/>
              <a:t> </a:t>
            </a:r>
            <a:r>
              <a:rPr lang="en-US" sz="2400" dirty="0" err="1"/>
              <a:t>pořadí</a:t>
            </a:r>
            <a:r>
              <a:rPr lang="en-US" sz="2400" dirty="0"/>
              <a:t>, </a:t>
            </a:r>
            <a:r>
              <a:rPr lang="en-US" sz="2400" dirty="0" err="1"/>
              <a:t>vzájemné</a:t>
            </a:r>
            <a:r>
              <a:rPr lang="en-US" sz="2400" dirty="0"/>
              <a:t> </a:t>
            </a:r>
            <a:r>
              <a:rPr lang="en-US" sz="2400" dirty="0" err="1"/>
              <a:t>zarovnávání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zarovnání</a:t>
            </a:r>
            <a:r>
              <a:rPr lang="en-US" sz="2400" dirty="0"/>
              <a:t> </a:t>
            </a:r>
            <a:r>
              <a:rPr lang="en-US" sz="2400" dirty="0" err="1"/>
              <a:t>vůči</a:t>
            </a:r>
            <a:r>
              <a:rPr lang="en-US" sz="2400" dirty="0"/>
              <a:t> </a:t>
            </a:r>
            <a:r>
              <a:rPr lang="en-US" sz="2400" dirty="0" err="1"/>
              <a:t>sobě</a:t>
            </a:r>
            <a:r>
              <a:rPr lang="en-US" sz="2400" dirty="0"/>
              <a:t>, </a:t>
            </a:r>
            <a:r>
              <a:rPr lang="en-US" sz="2400" dirty="0" err="1"/>
              <a:t>změny</a:t>
            </a:r>
            <a:r>
              <a:rPr lang="en-US" sz="2400" dirty="0"/>
              <a:t> </a:t>
            </a:r>
            <a:r>
              <a:rPr lang="en-US" sz="2400" dirty="0" err="1"/>
              <a:t>pořadí</a:t>
            </a:r>
            <a:r>
              <a:rPr lang="en-US" sz="2400" dirty="0"/>
              <a:t>, </a:t>
            </a:r>
            <a:r>
              <a:rPr lang="en-US" sz="2400" dirty="0" err="1"/>
              <a:t>seskupování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typ</a:t>
            </a:r>
            <a:r>
              <a:rPr lang="en-US" sz="2400" dirty="0"/>
              <a:t>, </a:t>
            </a:r>
            <a:r>
              <a:rPr lang="en-US" sz="2400" dirty="0" err="1"/>
              <a:t>vzhled</a:t>
            </a:r>
            <a:r>
              <a:rPr lang="en-US" sz="2400" dirty="0"/>
              <a:t> a </a:t>
            </a:r>
            <a:r>
              <a:rPr lang="en-US" sz="2400" dirty="0" err="1"/>
              <a:t>vlastnosti</a:t>
            </a:r>
            <a:r>
              <a:rPr lang="en-US" sz="2400" dirty="0"/>
              <a:t> </a:t>
            </a:r>
            <a:r>
              <a:rPr lang="en-US" sz="2400" dirty="0" err="1"/>
              <a:t>čar</a:t>
            </a:r>
            <a:r>
              <a:rPr lang="en-US" sz="2400" dirty="0"/>
              <a:t> a </a:t>
            </a:r>
            <a:r>
              <a:rPr lang="en-US" sz="2400" dirty="0" err="1"/>
              <a:t>výplní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široké</a:t>
            </a:r>
            <a:r>
              <a:rPr lang="en-US" sz="2400" dirty="0"/>
              <a:t> </a:t>
            </a:r>
            <a:r>
              <a:rPr lang="en-US" sz="2400" dirty="0" err="1"/>
              <a:t>možnosti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 s </a:t>
            </a:r>
            <a:r>
              <a:rPr lang="en-US" sz="2400" dirty="0" err="1"/>
              <a:t>textem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efekty</a:t>
            </a:r>
            <a:r>
              <a:rPr lang="en-US" sz="2400" dirty="0"/>
              <a:t>: </a:t>
            </a:r>
            <a:r>
              <a:rPr lang="en-US" sz="2400" dirty="0" err="1"/>
              <a:t>perspektiva</a:t>
            </a:r>
            <a:r>
              <a:rPr lang="en-US" sz="2400" dirty="0"/>
              <a:t>, </a:t>
            </a:r>
            <a:r>
              <a:rPr lang="en-US" sz="2400" dirty="0" err="1"/>
              <a:t>obálka</a:t>
            </a:r>
            <a:r>
              <a:rPr lang="en-US" sz="2400" dirty="0"/>
              <a:t>, </a:t>
            </a:r>
            <a:r>
              <a:rPr lang="en-US" sz="2400" dirty="0" err="1"/>
              <a:t>tvarové</a:t>
            </a:r>
            <a:r>
              <a:rPr lang="en-US" sz="2400" dirty="0"/>
              <a:t> </a:t>
            </a:r>
            <a:r>
              <a:rPr lang="en-US" sz="2400" dirty="0" err="1"/>
              <a:t>přechody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export do </a:t>
            </a:r>
            <a:r>
              <a:rPr lang="en-US" sz="2400" dirty="0" err="1"/>
              <a:t>různých</a:t>
            </a:r>
            <a:r>
              <a:rPr lang="en-US" sz="2400" dirty="0"/>
              <a:t> </a:t>
            </a:r>
            <a:r>
              <a:rPr lang="en-US" sz="2400" dirty="0" err="1"/>
              <a:t>formátů</a:t>
            </a:r>
            <a:r>
              <a:rPr lang="en-US" sz="2400" dirty="0"/>
              <a:t> (</a:t>
            </a:r>
            <a:r>
              <a:rPr lang="en-US" sz="2400" dirty="0" err="1"/>
              <a:t>vektorových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rastrových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10948" name="Picture 4" descr="k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81525"/>
            <a:ext cx="22606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 descr="obál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383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0946" grpId="0"/>
      <p:bldP spid="21094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86F95-A585-4C7D-9A6C-D13EB7F5697E}" type="slidenum">
              <a:rPr lang="en-US"/>
              <a:pPr/>
              <a:t>15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4487" r="24138" b="21127"/>
          <a:stretch>
            <a:fillRect/>
          </a:stretch>
        </p:blipFill>
        <p:spPr bwMode="auto">
          <a:xfrm>
            <a:off x="3059113" y="990600"/>
            <a:ext cx="59404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r>
              <a:rPr lang="cs-CZ"/>
              <a:t>CAD systémy</a:t>
            </a:r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040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solidFill>
                  <a:schemeClr val="hlink"/>
                </a:solidFill>
              </a:rPr>
              <a:t>CAD = Computer Aided Design </a:t>
            </a:r>
            <a:br>
              <a:rPr lang="cs-CZ" sz="2400">
                <a:solidFill>
                  <a:schemeClr val="hlink"/>
                </a:solidFill>
              </a:rPr>
            </a:br>
            <a:r>
              <a:rPr lang="cs-CZ" sz="1800">
                <a:solidFill>
                  <a:schemeClr val="hlink"/>
                </a:solidFill>
              </a:rPr>
              <a:t>(počítačová podpora projektování, návrh pomocí počítače)</a:t>
            </a:r>
          </a:p>
          <a:p>
            <a:pPr>
              <a:lnSpc>
                <a:spcPct val="90000"/>
              </a:lnSpc>
            </a:pPr>
            <a:r>
              <a:rPr lang="en-US" sz="2400"/>
              <a:t>přesné zadávání bodů, velikostí a úhlů, různé druhy souřadnic</a:t>
            </a:r>
          </a:p>
          <a:p>
            <a:pPr>
              <a:lnSpc>
                <a:spcPct val="90000"/>
              </a:lnSpc>
            </a:pPr>
            <a:r>
              <a:rPr lang="en-US" sz="2400"/>
              <a:t>kreslení úseček, křivek, geometrických tvarů, písma a šraf</a:t>
            </a:r>
          </a:p>
          <a:p>
            <a:pPr>
              <a:lnSpc>
                <a:spcPct val="90000"/>
              </a:lnSpc>
            </a:pPr>
            <a:r>
              <a:rPr lang="en-US" sz="2400"/>
              <a:t>editační příkazy – kopie, změna velikosti, otáčení, ořezávání, prodlužování, změny vlastností</a:t>
            </a:r>
          </a:p>
          <a:p>
            <a:pPr>
              <a:lnSpc>
                <a:spcPct val="90000"/>
              </a:lnSpc>
            </a:pPr>
            <a:r>
              <a:rPr lang="en-US" sz="2400"/>
              <a:t>barvy, typy čar, hladiny, bloky</a:t>
            </a:r>
          </a:p>
          <a:p>
            <a:pPr>
              <a:lnSpc>
                <a:spcPct val="90000"/>
              </a:lnSpc>
            </a:pPr>
            <a:r>
              <a:rPr lang="en-US" sz="2400"/>
              <a:t>kótování</a:t>
            </a:r>
          </a:p>
          <a:p>
            <a:pPr>
              <a:lnSpc>
                <a:spcPct val="90000"/>
              </a:lnSpc>
            </a:pPr>
            <a:r>
              <a:rPr lang="en-US" sz="2400"/>
              <a:t>možnost propojení s databázemi, knihovny prvků</a:t>
            </a:r>
          </a:p>
          <a:p>
            <a:pPr>
              <a:lnSpc>
                <a:spcPct val="90000"/>
              </a:lnSpc>
            </a:pPr>
            <a:r>
              <a:rPr lang="en-US" sz="2400"/>
              <a:t>export a import formátu DXF</a:t>
            </a:r>
          </a:p>
          <a:p>
            <a:pPr>
              <a:lnSpc>
                <a:spcPct val="90000"/>
              </a:lnSpc>
            </a:pPr>
            <a:r>
              <a:rPr lang="en-US" sz="2400"/>
              <a:t>3D modelář (některé)</a:t>
            </a:r>
          </a:p>
          <a:p>
            <a:pPr>
              <a:lnSpc>
                <a:spcPct val="90000"/>
              </a:lnSpc>
            </a:pPr>
            <a:r>
              <a:rPr lang="en-US" sz="2400"/>
              <a:t>univerzální, specializované nadstavby, speciální systémy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6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6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6611" grpId="0"/>
      <p:bldP spid="1966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6517C-689A-4384-9395-4BDEB14391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3D editory</a:t>
            </a: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256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Modelování</a:t>
            </a:r>
            <a:r>
              <a:rPr lang="cs-CZ" sz="2400" smtClean="0">
                <a:solidFill>
                  <a:schemeClr val="hlink"/>
                </a:solidFill>
              </a:rPr>
              <a:t> </a:t>
            </a:r>
            <a:r>
              <a:rPr lang="cs-CZ" sz="2400" smtClean="0"/>
              <a:t>= </a:t>
            </a:r>
            <a:r>
              <a:rPr lang="en-US" sz="2400" smtClean="0"/>
              <a:t>vytváření prostorových objektů a operace s</a:t>
            </a:r>
            <a:r>
              <a:rPr lang="cs-CZ" sz="2400" smtClean="0"/>
              <a:t> </a:t>
            </a:r>
            <a:r>
              <a:rPr lang="en-US" sz="2400" smtClean="0"/>
              <a:t>nimi 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Vizualizace</a:t>
            </a:r>
          </a:p>
          <a:p>
            <a:pPr lvl="1"/>
            <a:r>
              <a:rPr lang="en-US" sz="2000" smtClean="0"/>
              <a:t>možnosti zobrazení</a:t>
            </a:r>
            <a:r>
              <a:rPr lang="cs-CZ" sz="2000" smtClean="0"/>
              <a:t> (drátěné, stínované, realistické)</a:t>
            </a:r>
            <a:endParaRPr lang="en-US" sz="2000" smtClean="0"/>
          </a:p>
          <a:p>
            <a:pPr lvl="1"/>
            <a:r>
              <a:rPr lang="en-US" sz="2000" smtClean="0"/>
              <a:t>nastavení světel</a:t>
            </a:r>
            <a:r>
              <a:rPr lang="cs-CZ" sz="2000" smtClean="0"/>
              <a:t> a stínů</a:t>
            </a:r>
            <a:r>
              <a:rPr lang="en-US" sz="2000" smtClean="0"/>
              <a:t> – umístění, typ, intenzita, barva</a:t>
            </a:r>
          </a:p>
          <a:p>
            <a:pPr lvl="1"/>
            <a:r>
              <a:rPr lang="en-US" sz="2000" smtClean="0"/>
              <a:t>typy světel:</a:t>
            </a:r>
          </a:p>
          <a:p>
            <a:pPr lvl="1"/>
            <a:r>
              <a:rPr lang="en-US" sz="2000" smtClean="0"/>
              <a:t>bodový zdroj (žárovka)</a:t>
            </a:r>
          </a:p>
          <a:p>
            <a:pPr lvl="1"/>
            <a:r>
              <a:rPr lang="en-US" sz="2000" smtClean="0"/>
              <a:t>zdroj rovnoběžného světla (slunce)</a:t>
            </a:r>
          </a:p>
          <a:p>
            <a:pPr lvl="1"/>
            <a:r>
              <a:rPr lang="en-US" sz="2000" smtClean="0"/>
              <a:t>plošný zdroj (okno, zářivka)</a:t>
            </a:r>
          </a:p>
          <a:p>
            <a:pPr lvl="1"/>
            <a:r>
              <a:rPr lang="en-US" sz="2000" smtClean="0"/>
              <a:t>kuželový zdroj (reflektor)</a:t>
            </a:r>
          </a:p>
          <a:p>
            <a:pPr lvl="1"/>
            <a:r>
              <a:rPr lang="en-US" sz="2000" smtClean="0"/>
              <a:t>nastavení materiálu </a:t>
            </a:r>
            <a:r>
              <a:rPr lang="cs-CZ" sz="2000" smtClean="0"/>
              <a:t>– fyzikální parametry,</a:t>
            </a:r>
            <a:r>
              <a:rPr lang="en-US" sz="2000" smtClean="0"/>
              <a:t> map</a:t>
            </a:r>
            <a:r>
              <a:rPr lang="cs-CZ" sz="2000" smtClean="0"/>
              <a:t>y</a:t>
            </a:r>
            <a:r>
              <a:rPr lang="en-US" sz="2000" smtClean="0"/>
              <a:t> povrchů</a:t>
            </a:r>
            <a:r>
              <a:rPr lang="cs-CZ" sz="2000" smtClean="0"/>
              <a:t> (textury</a:t>
            </a:r>
            <a:r>
              <a:rPr lang="en-US" sz="2000" smtClean="0"/>
              <a:t>)</a:t>
            </a:r>
          </a:p>
          <a:p>
            <a:pPr lvl="1"/>
            <a:r>
              <a:rPr lang="en-US" sz="2000" smtClean="0"/>
              <a:t>Perspektiva</a:t>
            </a:r>
            <a:endParaRPr lang="cs-CZ" sz="2000" smtClean="0"/>
          </a:p>
          <a:p>
            <a:pPr lvl="1"/>
            <a:r>
              <a:rPr lang="en-US" sz="2000" b="1" smtClean="0">
                <a:solidFill>
                  <a:schemeClr val="hlink"/>
                </a:solidFill>
              </a:rPr>
              <a:t>rendering</a:t>
            </a:r>
            <a:r>
              <a:rPr lang="en-US" sz="2000" smtClean="0"/>
              <a:t> </a:t>
            </a:r>
            <a:r>
              <a:rPr lang="cs-CZ" sz="2000" smtClean="0"/>
              <a:t>–</a:t>
            </a:r>
            <a:r>
              <a:rPr lang="en-US" sz="2000" smtClean="0"/>
              <a:t> </a:t>
            </a:r>
            <a:r>
              <a:rPr lang="en-US" sz="1800" smtClean="0"/>
              <a:t>tvorba reálného prostorového obrazu na</a:t>
            </a:r>
            <a:r>
              <a:rPr lang="cs-CZ" sz="1800" smtClean="0"/>
              <a:t> </a:t>
            </a:r>
            <a:r>
              <a:rPr lang="en-US" sz="1800" smtClean="0"/>
              <a:t>základě počítačového modelu.</a:t>
            </a: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1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3AD3E-4EFD-4718-94CC-C11873381470}" type="slidenum">
              <a:rPr lang="en-US"/>
              <a:pPr/>
              <a:t>17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3D editory — prostorový model</a:t>
            </a:r>
          </a:p>
        </p:txBody>
      </p:sp>
      <p:grpSp>
        <p:nvGrpSpPr>
          <p:cNvPr id="143363" name="Group 3"/>
          <p:cNvGrpSpPr>
            <a:grpSpLocks/>
          </p:cNvGrpSpPr>
          <p:nvPr/>
        </p:nvGrpSpPr>
        <p:grpSpPr bwMode="auto">
          <a:xfrm>
            <a:off x="296863" y="4076700"/>
            <a:ext cx="8667750" cy="2160588"/>
            <a:chOff x="187" y="2568"/>
            <a:chExt cx="5460" cy="1361"/>
          </a:xfrm>
        </p:grpSpPr>
        <p:pic>
          <p:nvPicPr>
            <p:cNvPr id="143364" name="Picture 4" descr="Sprite 17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2767"/>
              <a:ext cx="2645" cy="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65" name="Picture 5" descr="Sprite 17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767"/>
              <a:ext cx="2648" cy="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1973" y="2568"/>
              <a:ext cx="1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cs-CZ" b="1">
                  <a:solidFill>
                    <a:schemeClr val="tx1"/>
                  </a:solidFill>
                  <a:latin typeface="Verdana" pitchFamily="34" charset="0"/>
                </a:rPr>
                <a:t>stínování (shade)</a:t>
              </a:r>
            </a:p>
          </p:txBody>
        </p:sp>
      </p:grp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250825" y="1125538"/>
            <a:ext cx="4203700" cy="2303462"/>
            <a:chOff x="158" y="709"/>
            <a:chExt cx="2648" cy="1451"/>
          </a:xfrm>
        </p:grpSpPr>
        <p:sp>
          <p:nvSpPr>
            <p:cNvPr id="143368" name="Rectangle 8"/>
            <p:cNvSpPr>
              <a:spLocks noChangeArrowheads="1"/>
            </p:cNvSpPr>
            <p:nvPr/>
          </p:nvSpPr>
          <p:spPr bwMode="auto">
            <a:xfrm>
              <a:off x="191" y="709"/>
              <a:ext cx="25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cs-CZ" b="1">
                  <a:solidFill>
                    <a:schemeClr val="tx1"/>
                  </a:solidFill>
                  <a:latin typeface="Verdana" pitchFamily="34" charset="0"/>
                </a:rPr>
                <a:t>prostorový model (wireframe)</a:t>
              </a:r>
            </a:p>
          </p:txBody>
        </p:sp>
        <p:pic>
          <p:nvPicPr>
            <p:cNvPr id="143369" name="Picture 9" descr="Sprite 17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20"/>
              <a:ext cx="2648" cy="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370" name="Group 10"/>
          <p:cNvGrpSpPr>
            <a:grpSpLocks/>
          </p:cNvGrpSpPr>
          <p:nvPr/>
        </p:nvGrpSpPr>
        <p:grpSpPr bwMode="auto">
          <a:xfrm>
            <a:off x="4716463" y="1125538"/>
            <a:ext cx="4216400" cy="2303462"/>
            <a:chOff x="2971" y="709"/>
            <a:chExt cx="2656" cy="1451"/>
          </a:xfrm>
        </p:grpSpPr>
        <p:sp>
          <p:nvSpPr>
            <p:cNvPr id="143371" name="Rectangle 11"/>
            <p:cNvSpPr>
              <a:spLocks noChangeArrowheads="1"/>
            </p:cNvSpPr>
            <p:nvPr/>
          </p:nvSpPr>
          <p:spPr bwMode="auto">
            <a:xfrm>
              <a:off x="3536" y="709"/>
              <a:ext cx="15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cs-CZ" b="1">
                  <a:solidFill>
                    <a:schemeClr val="tx1"/>
                  </a:solidFill>
                  <a:latin typeface="Verdana" pitchFamily="34" charset="0"/>
                </a:rPr>
                <a:t>viditelnost (hide)</a:t>
              </a:r>
            </a:p>
          </p:txBody>
        </p:sp>
        <p:pic>
          <p:nvPicPr>
            <p:cNvPr id="143372" name="Picture 12" descr="Sprite 17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020"/>
              <a:ext cx="2656" cy="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A5D4E-69A6-4E08-8C7E-89FD1D242E4D}" type="slidenum">
              <a:rPr lang="en-US"/>
              <a:pPr/>
              <a:t>18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20700"/>
          </a:xfrm>
        </p:spPr>
        <p:txBody>
          <a:bodyPr/>
          <a:lstStyle/>
          <a:p>
            <a:r>
              <a:rPr lang="cs-CZ"/>
              <a:t>3D editory — světla, materiály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20938"/>
            <a:ext cx="3741738" cy="7207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cs-CZ" sz="2400"/>
              <a:t>Rovnoběžné světlo</a:t>
            </a:r>
            <a:br>
              <a:rPr lang="cs-CZ" sz="2400"/>
            </a:br>
            <a:r>
              <a:rPr lang="cs-CZ" sz="2400"/>
              <a:t>(slunce)</a:t>
            </a:r>
          </a:p>
        </p:txBody>
      </p:sp>
      <p:pic>
        <p:nvPicPr>
          <p:cNvPr id="144388" name="Picture 4" descr="Sprit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895350"/>
            <a:ext cx="4716462" cy="2246313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4389" name="Group 5"/>
          <p:cNvGrpSpPr>
            <a:grpSpLocks/>
          </p:cNvGrpSpPr>
          <p:nvPr/>
        </p:nvGrpSpPr>
        <p:grpSpPr bwMode="auto">
          <a:xfrm>
            <a:off x="34925" y="3284538"/>
            <a:ext cx="9001125" cy="3408362"/>
            <a:chOff x="45" y="2115"/>
            <a:chExt cx="5670" cy="2147"/>
          </a:xfrm>
        </p:grpSpPr>
        <p:pic>
          <p:nvPicPr>
            <p:cNvPr id="144390" name="Picture 6" descr="Sprite 1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931"/>
              <a:ext cx="2971" cy="1331"/>
            </a:xfrm>
            <a:prstGeom prst="rect">
              <a:avLst/>
            </a:prstGeom>
            <a:noFill/>
            <a:ln w="38100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4391" name="Picture 7" descr="Sprit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2115"/>
              <a:ext cx="2971" cy="13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392" name="Rectangle 8"/>
            <p:cNvSpPr>
              <a:spLocks noChangeArrowheads="1"/>
            </p:cNvSpPr>
            <p:nvPr/>
          </p:nvSpPr>
          <p:spPr bwMode="auto">
            <a:xfrm>
              <a:off x="3288" y="2316"/>
              <a:ext cx="235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/>
            <a:lstStyle/>
            <a:p>
              <a:pPr marL="342900" indent="-342900"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cs-CZ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Bodový zdroj světla</a:t>
              </a:r>
              <a:br>
                <a:rPr lang="cs-CZ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cs-CZ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(žárovka)</a:t>
              </a:r>
            </a:p>
          </p:txBody>
        </p:sp>
      </p:grp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836613"/>
            <a:ext cx="4356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"/>
              </a:spcBef>
              <a:buFont typeface="Wingdings" pitchFamily="2" charset="2"/>
              <a:buChar char="ü"/>
            </a:pPr>
            <a:r>
              <a:rPr lang="cs-CZ" sz="2000" b="1">
                <a:solidFill>
                  <a:schemeClr val="folHlink"/>
                </a:solidFill>
                <a:latin typeface="Verdana" pitchFamily="34" charset="0"/>
              </a:rPr>
              <a:t>nastavení materiálu</a:t>
            </a:r>
            <a:r>
              <a:rPr lang="cs-CZ" sz="2000" b="1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cs-CZ" sz="2000">
                <a:solidFill>
                  <a:schemeClr val="tx1"/>
                </a:solidFill>
                <a:latin typeface="Verdana" pitchFamily="34" charset="0"/>
              </a:rPr>
              <a:t>(parametry — barva, hladkost, kovovost, lesk, průhlednost </a:t>
            </a:r>
            <a:r>
              <a:rPr lang="cs-CZ" sz="200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</a:t>
            </a:r>
            <a:r>
              <a:rPr lang="cs-CZ" sz="2000">
                <a:solidFill>
                  <a:schemeClr val="tx1"/>
                </a:solidFill>
                <a:latin typeface="Verdana" pitchFamily="34" charset="0"/>
              </a:rPr>
              <a:t> index lomu, mapa povrchů)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  <p:bldP spid="1443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EAE60-D9BC-4113-9B3C-5B20CC5E3B34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20700"/>
          </a:xfrm>
        </p:spPr>
        <p:txBody>
          <a:bodyPr/>
          <a:lstStyle/>
          <a:p>
            <a:r>
              <a:rPr lang="cs-CZ"/>
              <a:t>Světla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2675" y="836613"/>
            <a:ext cx="3741738" cy="5445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400"/>
              <a:t>Reflektor</a:t>
            </a:r>
          </a:p>
        </p:txBody>
      </p:sp>
      <p:pic>
        <p:nvPicPr>
          <p:cNvPr id="145412" name="Picture 4" descr="Sprit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65175"/>
            <a:ext cx="4930775" cy="2509838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107950" y="2781300"/>
            <a:ext cx="7962900" cy="4032250"/>
            <a:chOff x="68" y="1752"/>
            <a:chExt cx="5016" cy="2540"/>
          </a:xfrm>
        </p:grpSpPr>
        <p:pic>
          <p:nvPicPr>
            <p:cNvPr id="145414" name="Picture 6" descr="Sprit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175"/>
              <a:ext cx="4699" cy="2117"/>
            </a:xfrm>
            <a:prstGeom prst="rect">
              <a:avLst/>
            </a:prstGeom>
            <a:noFill/>
            <a:ln w="38100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5415" name="Rectangle 7"/>
            <p:cNvSpPr>
              <a:spLocks noChangeArrowheads="1"/>
            </p:cNvSpPr>
            <p:nvPr/>
          </p:nvSpPr>
          <p:spPr bwMode="auto">
            <a:xfrm>
              <a:off x="68" y="1752"/>
              <a:ext cx="235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2" tIns="45716" rIns="91432" bIns="45716"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cs-CZ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Celkové osvětlení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AEBE57-06EE-4C43-B57F-1C9DFB312C6E}" type="slidenum">
              <a:rPr lang="en-US"/>
              <a:pPr/>
              <a:t>2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prostorových modelů</a:t>
            </a: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905500" cy="5040313"/>
          </a:xfrm>
        </p:spPr>
        <p:txBody>
          <a:bodyPr/>
          <a:lstStyle/>
          <a:p>
            <a:r>
              <a:rPr lang="cs-CZ"/>
              <a:t>drátěné (hranové) modely</a:t>
            </a:r>
          </a:p>
          <a:p>
            <a:r>
              <a:rPr lang="cs-CZ"/>
              <a:t>hraniční (stěnové) modely</a:t>
            </a:r>
          </a:p>
          <a:p>
            <a:pPr lvl="1"/>
            <a:r>
              <a:rPr lang="cs-CZ"/>
              <a:t>sítě (matem. modelování, konečné prvky)</a:t>
            </a:r>
          </a:p>
          <a:p>
            <a:pPr lvl="1"/>
            <a:r>
              <a:rPr lang="cs-CZ"/>
              <a:t>technické plochy</a:t>
            </a:r>
          </a:p>
          <a:p>
            <a:r>
              <a:rPr lang="cs-CZ"/>
              <a:t>objemové modely</a:t>
            </a:r>
          </a:p>
          <a:p>
            <a:pPr lvl="1"/>
            <a:r>
              <a:rPr lang="cs-CZ"/>
              <a:t>hraniční model + orientované stěny</a:t>
            </a:r>
          </a:p>
          <a:p>
            <a:pPr lvl="1"/>
            <a:r>
              <a:rPr lang="cs-CZ"/>
              <a:t>CSG modely (constructive solid geometry)</a:t>
            </a:r>
            <a:endParaRPr lang="en-US"/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4932363" y="1628775"/>
            <a:ext cx="4103687" cy="4824413"/>
            <a:chOff x="3107" y="1026"/>
            <a:chExt cx="2585" cy="3039"/>
          </a:xfrm>
        </p:grpSpPr>
        <p:pic>
          <p:nvPicPr>
            <p:cNvPr id="198661" name="Picture 5" descr="site_tech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026"/>
              <a:ext cx="1822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662" name="Picture 6" descr="site_tech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0A0A0"/>
                </a:clrFrom>
                <a:clrTo>
                  <a:srgbClr val="A0A0A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9" t="26506" r="8073" b="12289"/>
            <a:stretch>
              <a:fillRect/>
            </a:stretch>
          </p:blipFill>
          <p:spPr bwMode="auto">
            <a:xfrm>
              <a:off x="3107" y="2646"/>
              <a:ext cx="2585" cy="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8663" name="Picture 7" descr="hr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924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site_tech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22762" r="2612" b="7915"/>
          <a:stretch>
            <a:fillRect/>
          </a:stretch>
        </p:blipFill>
        <p:spPr bwMode="auto">
          <a:xfrm>
            <a:off x="5651500" y="4413250"/>
            <a:ext cx="34925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EA24C3-4550-4D47-B98C-06ADD5F6E5B3}" type="slidenum">
              <a:rPr lang="en-US"/>
              <a:pPr/>
              <a:t>20</a:t>
            </a:fld>
            <a:endParaRPr lang="en-US"/>
          </a:p>
        </p:txBody>
      </p:sp>
      <p:pic>
        <p:nvPicPr>
          <p:cNvPr id="146434" name="Picture 2" descr="mo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81100"/>
            <a:ext cx="8785225" cy="55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r>
              <a:rPr lang="cs-CZ"/>
              <a:t>Render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23850" y="5518150"/>
            <a:ext cx="5473700" cy="1006475"/>
          </a:xfrm>
          <a:prstGeom prst="rect">
            <a:avLst/>
          </a:prstGeom>
          <a:solidFill>
            <a:srgbClr val="0099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6" rIns="0" bIns="45716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cs-CZ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Rendering</a:t>
            </a:r>
            <a:r>
              <a:rPr lang="cs-CZ" sz="2000" b="1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cs-CZ" sz="2000" b="1">
                <a:solidFill>
                  <a:schemeClr val="tx1"/>
                </a:solidFill>
                <a:latin typeface="Verdana" pitchFamily="34" charset="0"/>
              </a:rPr>
            </a:br>
            <a:r>
              <a:rPr lang="cs-CZ" sz="2000" b="1">
                <a:solidFill>
                  <a:schemeClr val="tx1"/>
                </a:solidFill>
                <a:latin typeface="Verdana" pitchFamily="34" charset="0"/>
              </a:rPr>
              <a:t>tvorba reálného prostorového obrazu </a:t>
            </a:r>
            <a:br>
              <a:rPr lang="cs-CZ" sz="2000" b="1">
                <a:solidFill>
                  <a:schemeClr val="tx1"/>
                </a:solidFill>
                <a:latin typeface="Verdana" pitchFamily="34" charset="0"/>
              </a:rPr>
            </a:br>
            <a:r>
              <a:rPr lang="cs-CZ" sz="2000" b="1">
                <a:solidFill>
                  <a:schemeClr val="tx1"/>
                </a:solidFill>
                <a:latin typeface="Verdana" pitchFamily="34" charset="0"/>
              </a:rPr>
              <a:t>na základě počítačového modelu.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934FC-BB4F-4BD1-9D47-9E9A6F2E8625}" type="slidenum">
              <a:rPr lang="en-US"/>
              <a:pPr/>
              <a:t>3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CSG model</a:t>
            </a: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tělesa (primitiva) – hranol, koule, válec...</a:t>
            </a:r>
          </a:p>
          <a:p>
            <a:r>
              <a:rPr lang="cs-CZ"/>
              <a:t>základní geometrické operace – posun, kopie, otočení...</a:t>
            </a:r>
          </a:p>
          <a:p>
            <a:r>
              <a:rPr lang="cs-CZ"/>
              <a:t>množinové operace – sjednocení, průnik, rozdíl</a:t>
            </a:r>
            <a:endParaRPr lang="en-US"/>
          </a:p>
        </p:txBody>
      </p:sp>
      <p:pic>
        <p:nvPicPr>
          <p:cNvPr id="156676" name="Picture 4" descr="stromC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624637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9654D7-D75D-4BCA-8C60-917E205EDA95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Technické křivky a plochy</a:t>
            </a: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hladké tvary</a:t>
            </a:r>
          </a:p>
          <a:p>
            <a:r>
              <a:rPr lang="cs-CZ"/>
              <a:t>jednotný popis všech typů křivek (pomocí polynomů)</a:t>
            </a:r>
          </a:p>
          <a:p>
            <a:pPr lvl="1"/>
            <a:r>
              <a:rPr lang="cs-CZ"/>
              <a:t>rychlé výpočty</a:t>
            </a:r>
          </a:p>
          <a:p>
            <a:pPr lvl="1"/>
            <a:r>
              <a:rPr lang="cs-CZ"/>
              <a:t>snadná diferencovatelnost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1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52D6E-F0B1-4854-901A-4AFAF3205B0B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01740" name="Group 12"/>
          <p:cNvGrpSpPr>
            <a:grpSpLocks/>
          </p:cNvGrpSpPr>
          <p:nvPr/>
        </p:nvGrpSpPr>
        <p:grpSpPr bwMode="auto">
          <a:xfrm>
            <a:off x="3668714" y="3501008"/>
            <a:ext cx="3925886" cy="2736304"/>
            <a:chOff x="3793" y="164"/>
            <a:chExt cx="1967" cy="1438"/>
          </a:xfrm>
        </p:grpSpPr>
        <p:pic>
          <p:nvPicPr>
            <p:cNvPr id="201733" name="Picture 5" descr="krivka_bod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164"/>
              <a:ext cx="1967" cy="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1739" name="Rectangle 11"/>
            <p:cNvSpPr>
              <a:spLocks noChangeArrowheads="1"/>
            </p:cNvSpPr>
            <p:nvPr/>
          </p:nvSpPr>
          <p:spPr bwMode="auto">
            <a:xfrm>
              <a:off x="4201" y="1389"/>
              <a:ext cx="1452" cy="18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5834063" cy="777875"/>
          </a:xfrm>
        </p:spPr>
        <p:txBody>
          <a:bodyPr/>
          <a:lstStyle/>
          <a:p>
            <a:r>
              <a:rPr lang="cs-CZ" sz="4000"/>
              <a:t>Křivky – základní pojmy</a:t>
            </a:r>
            <a:endParaRPr lang="en-US" sz="400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definiční (řídící) body</a:t>
            </a:r>
          </a:p>
          <a:p>
            <a:pPr lvl="1"/>
            <a:r>
              <a:rPr lang="cs-CZ" dirty="0"/>
              <a:t>interpolace</a:t>
            </a:r>
          </a:p>
          <a:p>
            <a:pPr lvl="1"/>
            <a:r>
              <a:rPr lang="cs-CZ" dirty="0" smtClean="0"/>
              <a:t>aproximace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835695" y="2132857"/>
            <a:ext cx="3795962" cy="3494360"/>
            <a:chOff x="1835695" y="2132857"/>
            <a:chExt cx="3795962" cy="3494360"/>
          </a:xfrm>
        </p:grpSpPr>
        <p:grpSp>
          <p:nvGrpSpPr>
            <p:cNvPr id="2" name="Skupina 1"/>
            <p:cNvGrpSpPr/>
            <p:nvPr/>
          </p:nvGrpSpPr>
          <p:grpSpPr>
            <a:xfrm>
              <a:off x="1835695" y="2636911"/>
              <a:ext cx="3726112" cy="1731419"/>
              <a:chOff x="1835695" y="2636911"/>
              <a:chExt cx="3726112" cy="1731419"/>
            </a:xfrm>
          </p:grpSpPr>
          <p:sp>
            <p:nvSpPr>
              <p:cNvPr id="201735" name="Line 7"/>
              <p:cNvSpPr>
                <a:spLocks noChangeShapeType="1"/>
              </p:cNvSpPr>
              <p:nvPr/>
            </p:nvSpPr>
            <p:spPr bwMode="auto">
              <a:xfrm>
                <a:off x="1835695" y="2636911"/>
                <a:ext cx="2860925" cy="136815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cs-CZ"/>
              </a:p>
            </p:txBody>
          </p:sp>
          <p:sp>
            <p:nvSpPr>
              <p:cNvPr id="201738" name="Text Box 10"/>
              <p:cNvSpPr txBox="1">
                <a:spLocks noChangeArrowheads="1"/>
              </p:cNvSpPr>
              <p:nvPr/>
            </p:nvSpPr>
            <p:spPr bwMode="auto">
              <a:xfrm>
                <a:off x="4626770" y="4185767"/>
                <a:ext cx="935037" cy="18256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200" b="1" dirty="0"/>
                  <a:t>aproximace</a:t>
                </a:r>
              </a:p>
            </p:txBody>
          </p:sp>
        </p:grpSp>
        <p:grpSp>
          <p:nvGrpSpPr>
            <p:cNvPr id="3" name="Skupina 2"/>
            <p:cNvGrpSpPr/>
            <p:nvPr/>
          </p:nvGrpSpPr>
          <p:grpSpPr>
            <a:xfrm>
              <a:off x="2555776" y="2132857"/>
              <a:ext cx="3075881" cy="3494360"/>
              <a:chOff x="2555776" y="2132857"/>
              <a:chExt cx="3075881" cy="3494360"/>
            </a:xfrm>
          </p:grpSpPr>
          <p:sp>
            <p:nvSpPr>
              <p:cNvPr id="201736" name="Line 8"/>
              <p:cNvSpPr>
                <a:spLocks noChangeShapeType="1"/>
              </p:cNvSpPr>
              <p:nvPr/>
            </p:nvSpPr>
            <p:spPr bwMode="auto">
              <a:xfrm>
                <a:off x="2555776" y="2132857"/>
                <a:ext cx="2140844" cy="288032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cs-CZ"/>
              </a:p>
            </p:txBody>
          </p:sp>
          <p:sp>
            <p:nvSpPr>
              <p:cNvPr id="201741" name="Text Box 13"/>
              <p:cNvSpPr txBox="1">
                <a:spLocks noChangeArrowheads="1"/>
              </p:cNvSpPr>
              <p:nvPr/>
            </p:nvSpPr>
            <p:spPr bwMode="auto">
              <a:xfrm>
                <a:off x="4696620" y="5444654"/>
                <a:ext cx="935037" cy="18256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200" b="1" dirty="0"/>
                  <a:t>interpolace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1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52D6E-F0B1-4854-901A-4AFAF3205B0B}" type="slidenum">
              <a:rPr lang="en-US"/>
              <a:pPr/>
              <a:t>6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5834063" cy="777875"/>
          </a:xfrm>
        </p:spPr>
        <p:txBody>
          <a:bodyPr/>
          <a:lstStyle/>
          <a:p>
            <a:r>
              <a:rPr lang="cs-CZ" sz="4000"/>
              <a:t>Křivky – základní pojmy</a:t>
            </a:r>
            <a:endParaRPr lang="en-US" sz="400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navazování </a:t>
            </a:r>
            <a:r>
              <a:rPr lang="cs-CZ" dirty="0"/>
              <a:t>segmentů křivek – spojitost</a:t>
            </a:r>
          </a:p>
          <a:p>
            <a:pPr lvl="1"/>
            <a:r>
              <a:rPr lang="cs-CZ" dirty="0" smtClean="0"/>
              <a:t>G</a:t>
            </a:r>
            <a:r>
              <a:rPr lang="cs-CZ" baseline="30000" dirty="0" smtClean="0"/>
              <a:t>0</a:t>
            </a:r>
            <a:r>
              <a:rPr lang="cs-CZ" dirty="0" smtClean="0"/>
              <a:t> </a:t>
            </a:r>
            <a:r>
              <a:rPr lang="cs-CZ" dirty="0"/>
              <a:t>– společný bod</a:t>
            </a:r>
          </a:p>
          <a:p>
            <a:pPr lvl="1"/>
            <a:r>
              <a:rPr lang="cs-CZ" dirty="0" smtClean="0"/>
              <a:t>G</a:t>
            </a:r>
            <a:r>
              <a:rPr lang="cs-CZ" baseline="30000" dirty="0" smtClean="0"/>
              <a:t>1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společný směr tečny (možná změna rychlosti)</a:t>
            </a:r>
            <a:endParaRPr lang="cs-CZ" dirty="0"/>
          </a:p>
          <a:p>
            <a:pPr lvl="1"/>
            <a:r>
              <a:rPr lang="cs-CZ" dirty="0" smtClean="0"/>
              <a:t>G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– hladký přechod </a:t>
            </a:r>
            <a:r>
              <a:rPr lang="cs-CZ" dirty="0" smtClean="0"/>
              <a:t>(shoda křivosti)</a:t>
            </a:r>
            <a:endParaRPr lang="cs-CZ" dirty="0"/>
          </a:p>
          <a:p>
            <a:r>
              <a:rPr lang="cs-CZ" dirty="0"/>
              <a:t>váha bodu</a:t>
            </a:r>
          </a:p>
          <a:p>
            <a:pPr lvl="1"/>
            <a:r>
              <a:rPr lang="cs-CZ" dirty="0"/>
              <a:t>vliv bodu na tvar křivky</a:t>
            </a:r>
          </a:p>
        </p:txBody>
      </p:sp>
      <p:pic>
        <p:nvPicPr>
          <p:cNvPr id="201732" name="Picture 4" descr="vaha_b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58" y="2996952"/>
            <a:ext cx="45624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819" y="5050110"/>
            <a:ext cx="662562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FF2F9-3C52-4E4B-96DA-9607C391C9A0}" type="slidenum">
              <a:rPr lang="en-US"/>
              <a:pPr/>
              <a:t>7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technických křivek</a:t>
            </a: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Bézierovy</a:t>
            </a:r>
            <a:r>
              <a:rPr lang="cs-CZ" dirty="0"/>
              <a:t> křivky</a:t>
            </a:r>
          </a:p>
          <a:p>
            <a:pPr lvl="1"/>
            <a:r>
              <a:rPr lang="cs-CZ" dirty="0"/>
              <a:t>kubické paraboly</a:t>
            </a:r>
          </a:p>
          <a:p>
            <a:pPr lvl="1"/>
            <a:r>
              <a:rPr lang="cs-CZ" dirty="0"/>
              <a:t>modelování ve 2D, definice písma</a:t>
            </a:r>
          </a:p>
          <a:p>
            <a:pPr lvl="1"/>
            <a:r>
              <a:rPr lang="cs-CZ" dirty="0"/>
              <a:t>spojitost </a:t>
            </a:r>
            <a:r>
              <a:rPr lang="cs-CZ" dirty="0" smtClean="0"/>
              <a:t>G</a:t>
            </a:r>
            <a:r>
              <a:rPr lang="cs-CZ" baseline="30000" dirty="0" smtClean="0"/>
              <a:t>1</a:t>
            </a:r>
            <a:endParaRPr lang="cs-CZ" baseline="30000" dirty="0"/>
          </a:p>
          <a:p>
            <a:r>
              <a:rPr lang="cs-CZ" dirty="0"/>
              <a:t>B-</a:t>
            </a:r>
            <a:r>
              <a:rPr lang="cs-CZ" dirty="0" err="1"/>
              <a:t>splajny</a:t>
            </a:r>
            <a:endParaRPr lang="cs-CZ" dirty="0"/>
          </a:p>
          <a:p>
            <a:pPr lvl="1"/>
            <a:r>
              <a:rPr lang="cs-CZ" dirty="0"/>
              <a:t>řídící body neleží na </a:t>
            </a:r>
            <a:r>
              <a:rPr lang="cs-CZ" dirty="0" smtClean="0"/>
              <a:t>křivce (t</a:t>
            </a:r>
            <a:r>
              <a:rPr lang="cs-CZ" baseline="-25000" dirty="0" smtClean="0"/>
              <a:t>3</a:t>
            </a:r>
            <a:r>
              <a:rPr lang="cs-CZ" dirty="0" smtClean="0"/>
              <a:t>=</a:t>
            </a:r>
            <a:r>
              <a:rPr lang="cs-CZ" dirty="0" err="1" smtClean="0"/>
              <a:t>antitěžiště</a:t>
            </a:r>
            <a:r>
              <a:rPr lang="cs-CZ" dirty="0" smtClean="0"/>
              <a:t> </a:t>
            </a:r>
            <a:r>
              <a:rPr lang="cs-CZ" dirty="0">
                <a:sym typeface="Symbol" pitchFamily="18" charset="2"/>
              </a:rPr>
              <a:t></a:t>
            </a:r>
            <a:r>
              <a:rPr lang="cs-CZ" dirty="0"/>
              <a:t>P</a:t>
            </a:r>
            <a:r>
              <a:rPr lang="cs-CZ" baseline="-25000" dirty="0"/>
              <a:t>0</a:t>
            </a:r>
            <a:r>
              <a:rPr lang="cs-CZ" dirty="0"/>
              <a:t>P</a:t>
            </a:r>
            <a:r>
              <a:rPr lang="cs-CZ" baseline="-25000" dirty="0"/>
              <a:t>1</a:t>
            </a:r>
            <a:r>
              <a:rPr lang="cs-CZ" dirty="0"/>
              <a:t>P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pravidelně </a:t>
            </a:r>
            <a:r>
              <a:rPr lang="cs-CZ" dirty="0"/>
              <a:t>rozmístěné uzlové body</a:t>
            </a:r>
          </a:p>
          <a:p>
            <a:pPr lvl="1"/>
            <a:r>
              <a:rPr lang="cs-CZ" dirty="0"/>
              <a:t>spojitost </a:t>
            </a:r>
            <a:r>
              <a:rPr lang="cs-CZ" dirty="0" smtClean="0"/>
              <a:t>G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pic>
        <p:nvPicPr>
          <p:cNvPr id="202756" name="Picture 4" descr="tech_krivk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3386138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7" name="Picture 5" descr="bsplinc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7584" r="14310" b="16833"/>
          <a:stretch>
            <a:fillRect/>
          </a:stretch>
        </p:blipFill>
        <p:spPr bwMode="auto">
          <a:xfrm>
            <a:off x="3779838" y="4868863"/>
            <a:ext cx="5113337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Základy počítačové grafiky, Helena Novotná, podzim 2013</a:t>
            </a:r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280AA-5D3A-49CD-9D2D-097EE7488583}" type="slidenum">
              <a:rPr lang="en-US"/>
              <a:pPr/>
              <a:t>8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NURBS křivky a plochy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129463" cy="5040313"/>
          </a:xfrm>
        </p:spPr>
        <p:txBody>
          <a:bodyPr/>
          <a:lstStyle/>
          <a:p>
            <a:r>
              <a:rPr lang="cs-CZ" dirty="0"/>
              <a:t>NURBS (</a:t>
            </a:r>
            <a:r>
              <a:rPr lang="cs-CZ" dirty="0" err="1"/>
              <a:t>NonUniform</a:t>
            </a:r>
            <a:r>
              <a:rPr lang="cs-CZ" dirty="0"/>
              <a:t> </a:t>
            </a:r>
            <a:r>
              <a:rPr lang="cs-CZ" dirty="0" err="1"/>
              <a:t>Rational</a:t>
            </a:r>
            <a:r>
              <a:rPr lang="cs-CZ" dirty="0"/>
              <a:t> B-</a:t>
            </a:r>
            <a:r>
              <a:rPr lang="cs-CZ" dirty="0" err="1"/>
              <a:t>Spline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zobecnění B-</a:t>
            </a:r>
            <a:r>
              <a:rPr lang="cs-CZ" dirty="0" err="1"/>
              <a:t>splajnů</a:t>
            </a:r>
            <a:endParaRPr lang="cs-CZ" dirty="0"/>
          </a:p>
          <a:p>
            <a:pPr lvl="1"/>
            <a:r>
              <a:rPr lang="cs-CZ" dirty="0"/>
              <a:t>nemusí být pravidelný rozestup uzlových bodů</a:t>
            </a:r>
          </a:p>
          <a:p>
            <a:pPr lvl="1"/>
            <a:r>
              <a:rPr lang="cs-CZ" dirty="0"/>
              <a:t>váha bodu</a:t>
            </a:r>
          </a:p>
          <a:p>
            <a:r>
              <a:rPr lang="cs-CZ" b="1" dirty="0"/>
              <a:t>popis všech běžných křivek</a:t>
            </a:r>
          </a:p>
          <a:p>
            <a:r>
              <a:rPr lang="cs-CZ" dirty="0"/>
              <a:t>NURBS plochy = tenzorový součin NURBS křivek</a:t>
            </a:r>
          </a:p>
          <a:p>
            <a:pPr lvl="1"/>
            <a:r>
              <a:rPr lang="cs-CZ" dirty="0"/>
              <a:t>nad pravidelnou sítí řídících bodů</a:t>
            </a:r>
          </a:p>
          <a:p>
            <a:pPr lvl="1"/>
            <a:r>
              <a:rPr lang="cs-CZ" dirty="0"/>
              <a:t>přenáší se vlastnosti křivek</a:t>
            </a:r>
          </a:p>
          <a:p>
            <a:pPr lvl="1"/>
            <a:r>
              <a:rPr lang="cs-CZ" dirty="0"/>
              <a:t>nástupci T-</a:t>
            </a:r>
            <a:r>
              <a:rPr lang="cs-CZ" dirty="0" err="1"/>
              <a:t>splajny</a:t>
            </a:r>
            <a:r>
              <a:rPr lang="cs-CZ" dirty="0"/>
              <a:t> – plochy </a:t>
            </a:r>
            <a:r>
              <a:rPr lang="cs-CZ" dirty="0" err="1" smtClean="0"/>
              <a:t>def</a:t>
            </a:r>
            <a:r>
              <a:rPr lang="cs-CZ" dirty="0" smtClean="0"/>
              <a:t>. nad nepravidelnou </a:t>
            </a:r>
            <a:r>
              <a:rPr lang="cs-CZ" dirty="0"/>
              <a:t>sítí řídících bodů</a:t>
            </a:r>
          </a:p>
          <a:p>
            <a:endParaRPr lang="en-US" dirty="0"/>
          </a:p>
        </p:txBody>
      </p:sp>
      <p:pic>
        <p:nvPicPr>
          <p:cNvPr id="204804" name="Picture 4" descr="plo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30765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5" name="Picture 5" descr="uz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8003">
            <a:off x="6150769" y="1923256"/>
            <a:ext cx="3168650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Grafické editory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zisnímek">
  <a:themeElements>
    <a:clrScheme name="mezisnímek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mezisníme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gamma/>
              <a:shade val="60000"/>
              <a:invGamma/>
            </a:schemeClr>
          </a:prstShdw>
        </a:effec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>
              <a:gamma/>
              <a:shade val="60000"/>
              <a:invGamma/>
            </a:schemeClr>
          </a:prstShdw>
        </a:effec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isnímek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isnímek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isnímek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713</Words>
  <Application>Microsoft Office PowerPoint</Application>
  <PresentationFormat>Předvádění na obrazovce (4:3)</PresentationFormat>
  <Paragraphs>178</Paragraphs>
  <Slides>20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  <vt:variant>
        <vt:lpstr>Vlastní prezentace</vt:lpstr>
      </vt:variant>
      <vt:variant>
        <vt:i4>3</vt:i4>
      </vt:variant>
    </vt:vector>
  </HeadingPairs>
  <TitlesOfParts>
    <vt:vector size="24" baseType="lpstr">
      <vt:lpstr>mezisnímek</vt:lpstr>
      <vt:lpstr>Modelování v prostoru</vt:lpstr>
      <vt:lpstr>Typy prostorových modelů</vt:lpstr>
      <vt:lpstr>CSG model</vt:lpstr>
      <vt:lpstr>Technické křivky a plochy</vt:lpstr>
      <vt:lpstr>Křivky – základní pojmy</vt:lpstr>
      <vt:lpstr>Křivky – základní pojmy</vt:lpstr>
      <vt:lpstr>Vývoj technických křivek</vt:lpstr>
      <vt:lpstr>NURBS křivky a plochy</vt:lpstr>
      <vt:lpstr>Grafické editory</vt:lpstr>
      <vt:lpstr>Grafické editory</vt:lpstr>
      <vt:lpstr>Rastrové editory</vt:lpstr>
      <vt:lpstr>Rastrové editory</vt:lpstr>
      <vt:lpstr>Zákres do fotografie</vt:lpstr>
      <vt:lpstr>Vektorové editory</vt:lpstr>
      <vt:lpstr>CAD systémy</vt:lpstr>
      <vt:lpstr>3D editory</vt:lpstr>
      <vt:lpstr>3D editory — prostorový model</vt:lpstr>
      <vt:lpstr>3D editory — světla, materiály</vt:lpstr>
      <vt:lpstr>Světla</vt:lpstr>
      <vt:lpstr>Render</vt:lpstr>
      <vt:lpstr>první přednáška</vt:lpstr>
      <vt:lpstr>druhá přednáška</vt:lpstr>
      <vt:lpstr>třetí přednáška</vt:lpstr>
    </vt:vector>
  </TitlesOfParts>
  <Company>VUT 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Počítačová grafika</dc:title>
  <dc:creator>novotna.h</dc:creator>
  <cp:lastModifiedBy>Helena Novotná</cp:lastModifiedBy>
  <cp:revision>82</cp:revision>
  <dcterms:created xsi:type="dcterms:W3CDTF">2009-10-29T11:53:56Z</dcterms:created>
  <dcterms:modified xsi:type="dcterms:W3CDTF">2013-12-10T09:22:16Z</dcterms:modified>
</cp:coreProperties>
</file>